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32"/>
  </p:notesMasterIdLst>
  <p:sldIdLst>
    <p:sldId id="256" r:id="rId2"/>
    <p:sldId id="282" r:id="rId3"/>
    <p:sldId id="257" r:id="rId4"/>
    <p:sldId id="290" r:id="rId5"/>
    <p:sldId id="283" r:id="rId6"/>
    <p:sldId id="258" r:id="rId7"/>
    <p:sldId id="259" r:id="rId8"/>
    <p:sldId id="261" r:id="rId9"/>
    <p:sldId id="262" r:id="rId10"/>
    <p:sldId id="263" r:id="rId11"/>
    <p:sldId id="264" r:id="rId12"/>
    <p:sldId id="265" r:id="rId13"/>
    <p:sldId id="266" r:id="rId14"/>
    <p:sldId id="268" r:id="rId15"/>
    <p:sldId id="278" r:id="rId16"/>
    <p:sldId id="279" r:id="rId17"/>
    <p:sldId id="280" r:id="rId18"/>
    <p:sldId id="269" r:id="rId19"/>
    <p:sldId id="270" r:id="rId20"/>
    <p:sldId id="272" r:id="rId21"/>
    <p:sldId id="284" r:id="rId22"/>
    <p:sldId id="285" r:id="rId23"/>
    <p:sldId id="287" r:id="rId24"/>
    <p:sldId id="288" r:id="rId25"/>
    <p:sldId id="289" r:id="rId26"/>
    <p:sldId id="286" r:id="rId27"/>
    <p:sldId id="273" r:id="rId28"/>
    <p:sldId id="274" r:id="rId29"/>
    <p:sldId id="277" r:id="rId30"/>
    <p:sldId id="281" r:id="rId3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Средний стиль 2 - акцент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59" d="100"/>
          <a:sy n="59" d="100"/>
        </p:scale>
        <p:origin x="1500" y="5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7CF7D12-1561-4D36-BE14-15414FB8AF18}" type="datetimeFigureOut">
              <a:rPr lang="ru-RU" smtClean="0"/>
              <a:t>25.03.2022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a:t>Образец текста</a:t>
            </a:r>
          </a:p>
          <a:p>
            <a:pPr lvl="1"/>
            <a:r>
              <a:rPr lang="ru-RU"/>
              <a:t>Второй уровень</a:t>
            </a:r>
          </a:p>
          <a:p>
            <a:pPr lvl="2"/>
            <a:r>
              <a:rPr lang="ru-RU"/>
              <a:t>Третий уровень</a:t>
            </a:r>
          </a:p>
          <a:p>
            <a:pPr lvl="3"/>
            <a:r>
              <a:rPr lang="ru-RU"/>
              <a:t>Четвертый уровень</a:t>
            </a:r>
          </a:p>
          <a:p>
            <a:pPr lvl="4"/>
            <a:r>
              <a:rPr lang="ru-RU"/>
              <a:t>Пятый уровень</a:t>
            </a:r>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68595D1-4915-456C-B4D8-0F259737C4E3}" type="slidenum">
              <a:rPr lang="ru-RU" smtClean="0"/>
              <a:t>‹#›</a:t>
            </a:fld>
            <a:endParaRPr lang="ru-RU"/>
          </a:p>
        </p:txBody>
      </p:sp>
    </p:spTree>
    <p:extLst>
      <p:ext uri="{BB962C8B-B14F-4D97-AF65-F5344CB8AC3E}">
        <p14:creationId xmlns:p14="http://schemas.microsoft.com/office/powerpoint/2010/main" val="23181840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dirty="0"/>
          </a:p>
        </p:txBody>
      </p:sp>
      <p:sp>
        <p:nvSpPr>
          <p:cNvPr id="4" name="Номер слайда 3"/>
          <p:cNvSpPr>
            <a:spLocks noGrp="1"/>
          </p:cNvSpPr>
          <p:nvPr>
            <p:ph type="sldNum" sz="quarter" idx="10"/>
          </p:nvPr>
        </p:nvSpPr>
        <p:spPr/>
        <p:txBody>
          <a:bodyPr/>
          <a:lstStyle/>
          <a:p>
            <a:fld id="{468595D1-4915-456C-B4D8-0F259737C4E3}" type="slidenum">
              <a:rPr lang="ru-RU" smtClean="0"/>
              <a:t>29</a:t>
            </a:fld>
            <a:endParaRPr lang="ru-RU"/>
          </a:p>
        </p:txBody>
      </p:sp>
    </p:spTree>
    <p:extLst>
      <p:ext uri="{BB962C8B-B14F-4D97-AF65-F5344CB8AC3E}">
        <p14:creationId xmlns:p14="http://schemas.microsoft.com/office/powerpoint/2010/main" val="7638170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Скругленный прямоугольник 9"/>
          <p:cNvSpPr/>
          <p:nvPr/>
        </p:nvSpPr>
        <p:spPr>
          <a:xfrm>
            <a:off x="418596" y="434162"/>
            <a:ext cx="8306809" cy="3108960"/>
          </a:xfrm>
          <a:prstGeom prst="roundRect">
            <a:avLst>
              <a:gd name="adj" fmla="val 4578"/>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5" name="Заголовок 4"/>
          <p:cNvSpPr>
            <a:spLocks noGrp="1"/>
          </p:cNvSpPr>
          <p:nvPr>
            <p:ph type="ctrTitle"/>
          </p:nvPr>
        </p:nvSpPr>
        <p:spPr>
          <a:xfrm>
            <a:off x="722376" y="1820206"/>
            <a:ext cx="7772400" cy="1828800"/>
          </a:xfrm>
        </p:spPr>
        <p:txBody>
          <a:bodyPr lIns="45720" rIns="45720" bIns="45720"/>
          <a:lstStyle>
            <a:lvl1pPr algn="r">
              <a:defRPr sz="4500" b="1">
                <a:solidFill>
                  <a:schemeClr val="accent1">
                    <a:tint val="88000"/>
                    <a:satMod val="150000"/>
                  </a:schemeClr>
                </a:solidFill>
                <a:effectLst>
                  <a:outerShdw blurRad="53975" dist="22860" dir="5400000" algn="tl" rotWithShape="0">
                    <a:srgbClr val="000000">
                      <a:alpha val="55000"/>
                    </a:srgbClr>
                  </a:outerShdw>
                </a:effectLst>
              </a:defRPr>
            </a:lvl1pPr>
            <a:extLst/>
          </a:lstStyle>
          <a:p>
            <a:r>
              <a:rPr kumimoji="0" lang="ru-RU"/>
              <a:t>Образец заголовка</a:t>
            </a:r>
            <a:endParaRPr kumimoji="0" lang="en-US"/>
          </a:p>
        </p:txBody>
      </p:sp>
      <p:sp>
        <p:nvSpPr>
          <p:cNvPr id="20" name="Подзаголовок 19"/>
          <p:cNvSpPr>
            <a:spLocks noGrp="1"/>
          </p:cNvSpPr>
          <p:nvPr>
            <p:ph type="subTitle" idx="1"/>
          </p:nvPr>
        </p:nvSpPr>
        <p:spPr>
          <a:xfrm>
            <a:off x="722376" y="3685032"/>
            <a:ext cx="7772400" cy="914400"/>
          </a:xfrm>
        </p:spPr>
        <p:txBody>
          <a:bodyPr lIns="182880" tIns="0"/>
          <a:lstStyle>
            <a:lvl1pPr marL="36576" indent="0" algn="r">
              <a:spcBef>
                <a:spcPts val="0"/>
              </a:spcBef>
              <a:buNone/>
              <a:defRPr sz="2000">
                <a:solidFill>
                  <a:schemeClr val="bg2">
                    <a:shade val="2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a:t>Образец подзаголовка</a:t>
            </a:r>
            <a:endParaRPr kumimoji="0" lang="en-US"/>
          </a:p>
        </p:txBody>
      </p:sp>
      <p:sp>
        <p:nvSpPr>
          <p:cNvPr id="19" name="Дата 18"/>
          <p:cNvSpPr>
            <a:spLocks noGrp="1"/>
          </p:cNvSpPr>
          <p:nvPr>
            <p:ph type="dt" sz="half" idx="10"/>
          </p:nvPr>
        </p:nvSpPr>
        <p:spPr/>
        <p:txBody>
          <a:bodyPr/>
          <a:lstStyle/>
          <a:p>
            <a:fld id="{D6407587-EBDC-4C95-8DB2-7910BFF31D39}" type="datetimeFigureOut">
              <a:rPr lang="ru-RU" smtClean="0"/>
              <a:t>25.03.2022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11" name="Номер слайда 10"/>
          <p:cNvSpPr>
            <a:spLocks noGrp="1"/>
          </p:cNvSpPr>
          <p:nvPr>
            <p:ph type="sldNum" sz="quarter" idx="12"/>
          </p:nvPr>
        </p:nvSpPr>
        <p:spPr/>
        <p:txBody>
          <a:bodyPr/>
          <a:lstStyle/>
          <a:p>
            <a:fld id="{6A526BF2-90EC-4D41-9B1A-395507EA5142}"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502920" y="530352"/>
            <a:ext cx="8183880" cy="4187952"/>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D6407587-EBDC-4C95-8DB2-7910BFF31D39}" type="datetimeFigureOut">
              <a:rPr lang="ru-RU" smtClean="0"/>
              <a:t>25.03.2022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A526BF2-90EC-4D41-9B1A-395507EA5142}"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533404"/>
            <a:ext cx="1981200" cy="5257799"/>
          </a:xfrm>
        </p:spPr>
        <p:txBody>
          <a:bodyPr vert="eaVert"/>
          <a:lstStyle/>
          <a:p>
            <a:r>
              <a:rPr kumimoji="0" lang="ru-RU"/>
              <a:t>Образец заголовка</a:t>
            </a:r>
            <a:endParaRPr kumimoji="0" lang="en-US"/>
          </a:p>
        </p:txBody>
      </p:sp>
      <p:sp>
        <p:nvSpPr>
          <p:cNvPr id="3" name="Вертикальный текст 2"/>
          <p:cNvSpPr>
            <a:spLocks noGrp="1"/>
          </p:cNvSpPr>
          <p:nvPr>
            <p:ph type="body" orient="vert" idx="1"/>
          </p:nvPr>
        </p:nvSpPr>
        <p:spPr>
          <a:xfrm>
            <a:off x="533400" y="533402"/>
            <a:ext cx="5943600" cy="5257801"/>
          </a:xfrm>
        </p:spPr>
        <p:txBody>
          <a:bodyPr vert="eaVer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D6407587-EBDC-4C95-8DB2-7910BFF31D39}" type="datetimeFigureOut">
              <a:rPr lang="ru-RU" smtClean="0"/>
              <a:t>25.03.2022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A526BF2-90EC-4D41-9B1A-395507EA5142}"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lstStyle/>
          <a:p>
            <a:r>
              <a:rPr kumimoji="0" lang="ru-RU"/>
              <a:t>Образец заголовка</a:t>
            </a:r>
            <a:endParaRPr kumimoji="0" lang="en-US"/>
          </a:p>
        </p:txBody>
      </p:sp>
      <p:sp>
        <p:nvSpPr>
          <p:cNvPr id="3" name="Объект 2"/>
          <p:cNvSpPr>
            <a:spLocks noGrp="1"/>
          </p:cNvSpPr>
          <p:nvPr>
            <p:ph idx="1"/>
          </p:nvPr>
        </p:nvSpPr>
        <p:spPr>
          <a:xfrm>
            <a:off x="502920" y="530352"/>
            <a:ext cx="8183880" cy="4187952"/>
          </a:xfrm>
        </p:spPr>
        <p:txBody>
          <a:bodyPr/>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Дата 3"/>
          <p:cNvSpPr>
            <a:spLocks noGrp="1"/>
          </p:cNvSpPr>
          <p:nvPr>
            <p:ph type="dt" sz="half" idx="10"/>
          </p:nvPr>
        </p:nvSpPr>
        <p:spPr/>
        <p:txBody>
          <a:bodyPr/>
          <a:lstStyle/>
          <a:p>
            <a:fld id="{D6407587-EBDC-4C95-8DB2-7910BFF31D39}" type="datetimeFigureOut">
              <a:rPr lang="ru-RU" smtClean="0"/>
              <a:t>25.03.2022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A526BF2-90EC-4D41-9B1A-395507EA5142}"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Скругленный прямоугольник 13"/>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Скругленный прямоугольник 10"/>
          <p:cNvSpPr/>
          <p:nvPr/>
        </p:nvSpPr>
        <p:spPr>
          <a:xfrm>
            <a:off x="418596" y="434162"/>
            <a:ext cx="8306809" cy="4341329"/>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468344" y="4928616"/>
            <a:ext cx="8183880" cy="676656"/>
          </a:xfrm>
        </p:spPr>
        <p:txBody>
          <a:bodyPr lIns="91440" bIns="0" anchor="b"/>
          <a:lstStyle>
            <a:lvl1pPr algn="l">
              <a:buNone/>
              <a:defRPr sz="3600" b="0" cap="none" baseline="0">
                <a:solidFill>
                  <a:schemeClr val="bg2">
                    <a:shade val="25000"/>
                  </a:schemeClr>
                </a:solidFill>
                <a:effectLst/>
              </a:defRPr>
            </a:lvl1pPr>
            <a:extLst/>
          </a:lstStyle>
          <a:p>
            <a:r>
              <a:rPr kumimoji="0" lang="ru-RU"/>
              <a:t>Образец заголовка</a:t>
            </a:r>
            <a:endParaRPr kumimoji="0" lang="en-US"/>
          </a:p>
        </p:txBody>
      </p:sp>
      <p:sp>
        <p:nvSpPr>
          <p:cNvPr id="3" name="Текст 2"/>
          <p:cNvSpPr>
            <a:spLocks noGrp="1"/>
          </p:cNvSpPr>
          <p:nvPr>
            <p:ph type="body" idx="1"/>
          </p:nvPr>
        </p:nvSpPr>
        <p:spPr>
          <a:xfrm>
            <a:off x="468344" y="5624484"/>
            <a:ext cx="8183880" cy="420624"/>
          </a:xfrm>
        </p:spPr>
        <p:txBody>
          <a:bodyPr lIns="118872" tIns="0" anchor="t"/>
          <a:lstStyle>
            <a:lvl1pPr marL="0" marR="36576" indent="0" algn="l">
              <a:spcBef>
                <a:spcPts val="0"/>
              </a:spcBef>
              <a:spcAft>
                <a:spcPts val="0"/>
              </a:spcAft>
              <a:buNone/>
              <a:defRPr sz="1800" b="0">
                <a:solidFill>
                  <a:schemeClr val="accent1">
                    <a:shade val="50000"/>
                    <a:satMod val="110000"/>
                  </a:schemeClr>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a:t>Образец текста</a:t>
            </a:r>
          </a:p>
        </p:txBody>
      </p:sp>
      <p:sp>
        <p:nvSpPr>
          <p:cNvPr id="4" name="Дата 3"/>
          <p:cNvSpPr>
            <a:spLocks noGrp="1"/>
          </p:cNvSpPr>
          <p:nvPr>
            <p:ph type="dt" sz="half" idx="10"/>
          </p:nvPr>
        </p:nvSpPr>
        <p:spPr/>
        <p:txBody>
          <a:bodyPr/>
          <a:lstStyle/>
          <a:p>
            <a:fld id="{D6407587-EBDC-4C95-8DB2-7910BFF31D39}" type="datetimeFigureOut">
              <a:rPr lang="ru-RU" smtClean="0"/>
              <a:t>25.03.2022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6A526BF2-90EC-4D41-9B1A-395507EA5142}"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Объект 2"/>
          <p:cNvSpPr>
            <a:spLocks noGrp="1"/>
          </p:cNvSpPr>
          <p:nvPr>
            <p:ph sz="half" idx="1"/>
          </p:nvPr>
        </p:nvSpPr>
        <p:spPr>
          <a:xfrm>
            <a:off x="514352"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Объект 3"/>
          <p:cNvSpPr>
            <a:spLocks noGrp="1"/>
          </p:cNvSpPr>
          <p:nvPr>
            <p:ph sz="half" idx="2"/>
          </p:nvPr>
        </p:nvSpPr>
        <p:spPr>
          <a:xfrm>
            <a:off x="4755360" y="530352"/>
            <a:ext cx="3931920" cy="4389120"/>
          </a:xfrm>
        </p:spPr>
        <p:txBody>
          <a:bodyPr/>
          <a:lstStyle>
            <a:lvl1pPr>
              <a:defRPr sz="2600"/>
            </a:lvl1pPr>
            <a:lvl2pPr>
              <a:defRPr sz="2200"/>
            </a:lvl2pPr>
            <a:lvl3pPr>
              <a:defRPr sz="2000"/>
            </a:lvl3pPr>
            <a:lvl4pPr>
              <a:defRPr sz="1800"/>
            </a:lvl4pPr>
            <a:lvl5pPr>
              <a:defRPr sz="18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D6407587-EBDC-4C95-8DB2-7910BFF31D39}" type="datetimeFigureOut">
              <a:rPr lang="ru-RU" smtClean="0"/>
              <a:t>25.03.2022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A526BF2-90EC-4D41-9B1A-395507EA5142}" type="slidenum">
              <a:rPr lang="ru-RU" smtClean="0"/>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2920" y="4983480"/>
            <a:ext cx="8183880" cy="1051560"/>
          </a:xfrm>
        </p:spPr>
        <p:txBody>
          <a:bodyPr anchor="b"/>
          <a:lstStyle>
            <a:lvl1pPr>
              <a:defRPr b="1"/>
            </a:lvl1pPr>
            <a:extLst/>
          </a:lstStyle>
          <a:p>
            <a:r>
              <a:rPr kumimoji="0" lang="ru-RU"/>
              <a:t>Образец заголовка</a:t>
            </a:r>
            <a:endParaRPr kumimoji="0" lang="en-US"/>
          </a:p>
        </p:txBody>
      </p:sp>
      <p:sp>
        <p:nvSpPr>
          <p:cNvPr id="3" name="Текст 2"/>
          <p:cNvSpPr>
            <a:spLocks noGrp="1"/>
          </p:cNvSpPr>
          <p:nvPr>
            <p:ph type="body" idx="1"/>
          </p:nvPr>
        </p:nvSpPr>
        <p:spPr>
          <a:xfrm>
            <a:off x="607224" y="579438"/>
            <a:ext cx="3931920" cy="792162"/>
          </a:xfrm>
        </p:spPr>
        <p:txBody>
          <a:bodyPr lIns="146304"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4" name="Текст 3"/>
          <p:cNvSpPr>
            <a:spLocks noGrp="1"/>
          </p:cNvSpPr>
          <p:nvPr>
            <p:ph type="body" sz="half" idx="3"/>
          </p:nvPr>
        </p:nvSpPr>
        <p:spPr>
          <a:xfrm>
            <a:off x="4652169" y="579438"/>
            <a:ext cx="3931920" cy="792162"/>
          </a:xfrm>
        </p:spPr>
        <p:txBody>
          <a:bodyPr lIns="137160" anchor="ctr"/>
          <a:lstStyle>
            <a:lvl1pPr marL="0" indent="0" algn="l">
              <a:buNone/>
              <a:defRPr sz="2400" b="1">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a:t>Образец текста</a:t>
            </a:r>
          </a:p>
        </p:txBody>
      </p:sp>
      <p:sp>
        <p:nvSpPr>
          <p:cNvPr id="5" name="Объект 4"/>
          <p:cNvSpPr>
            <a:spLocks noGrp="1"/>
          </p:cNvSpPr>
          <p:nvPr>
            <p:ph sz="quarter" idx="2"/>
          </p:nvPr>
        </p:nvSpPr>
        <p:spPr>
          <a:xfrm>
            <a:off x="607224"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6" name="Объект 5"/>
          <p:cNvSpPr>
            <a:spLocks noGrp="1"/>
          </p:cNvSpPr>
          <p:nvPr>
            <p:ph sz="quarter" idx="4"/>
          </p:nvPr>
        </p:nvSpPr>
        <p:spPr>
          <a:xfrm>
            <a:off x="4652169" y="1447800"/>
            <a:ext cx="3931920" cy="3489960"/>
          </a:xfrm>
        </p:spPr>
        <p:txBody>
          <a:bodyPr anchor="t"/>
          <a:lstStyle>
            <a:lvl1pPr algn="l">
              <a:defRPr sz="2400"/>
            </a:lvl1pPr>
            <a:lvl2pPr algn="l">
              <a:defRPr sz="2000"/>
            </a:lvl2pPr>
            <a:lvl3pPr algn="l">
              <a:defRPr sz="1800"/>
            </a:lvl3pPr>
            <a:lvl4pPr algn="l">
              <a:defRPr sz="1600"/>
            </a:lvl4pPr>
            <a:lvl5pPr algn="l">
              <a:defRPr sz="1600"/>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7" name="Дата 6"/>
          <p:cNvSpPr>
            <a:spLocks noGrp="1"/>
          </p:cNvSpPr>
          <p:nvPr>
            <p:ph type="dt" sz="half" idx="10"/>
          </p:nvPr>
        </p:nvSpPr>
        <p:spPr/>
        <p:txBody>
          <a:bodyPr/>
          <a:lstStyle/>
          <a:p>
            <a:fld id="{D6407587-EBDC-4C95-8DB2-7910BFF31D39}" type="datetimeFigureOut">
              <a:rPr lang="ru-RU" smtClean="0"/>
              <a:t>25.03.2022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6A526BF2-90EC-4D41-9B1A-395507EA5142}"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a:t>Образец заголовка</a:t>
            </a:r>
            <a:endParaRPr kumimoji="0" lang="en-US"/>
          </a:p>
        </p:txBody>
      </p:sp>
      <p:sp>
        <p:nvSpPr>
          <p:cNvPr id="3" name="Дата 2"/>
          <p:cNvSpPr>
            <a:spLocks noGrp="1"/>
          </p:cNvSpPr>
          <p:nvPr>
            <p:ph type="dt" sz="half" idx="10"/>
          </p:nvPr>
        </p:nvSpPr>
        <p:spPr/>
        <p:txBody>
          <a:bodyPr/>
          <a:lstStyle/>
          <a:p>
            <a:fld id="{D6407587-EBDC-4C95-8DB2-7910BFF31D39}" type="datetimeFigureOut">
              <a:rPr lang="ru-RU" smtClean="0"/>
              <a:t>25.03.2022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6A526BF2-90EC-4D41-9B1A-395507EA5142}"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Дата 1"/>
          <p:cNvSpPr>
            <a:spLocks noGrp="1"/>
          </p:cNvSpPr>
          <p:nvPr>
            <p:ph type="dt" sz="half" idx="10"/>
          </p:nvPr>
        </p:nvSpPr>
        <p:spPr/>
        <p:txBody>
          <a:bodyPr/>
          <a:lstStyle/>
          <a:p>
            <a:fld id="{D6407587-EBDC-4C95-8DB2-7910BFF31D39}" type="datetimeFigureOut">
              <a:rPr lang="ru-RU" smtClean="0"/>
              <a:t>25.03.2022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6A526BF2-90EC-4D41-9B1A-395507EA5142}"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538784" y="533400"/>
            <a:ext cx="2971800" cy="914400"/>
          </a:xfrm>
        </p:spPr>
        <p:txBody>
          <a:bodyPr anchor="b"/>
          <a:lstStyle>
            <a:lvl1pPr algn="l">
              <a:buNone/>
              <a:defRPr sz="2200" b="1">
                <a:solidFill>
                  <a:schemeClr val="accent1"/>
                </a:solidFill>
              </a:defRPr>
            </a:lvl1pPr>
            <a:extLst/>
          </a:lstStyle>
          <a:p>
            <a:r>
              <a:rPr kumimoji="0" lang="ru-RU"/>
              <a:t>Образец заголовка</a:t>
            </a:r>
            <a:endParaRPr kumimoji="0" lang="en-US"/>
          </a:p>
        </p:txBody>
      </p:sp>
      <p:sp>
        <p:nvSpPr>
          <p:cNvPr id="3" name="Текст 2"/>
          <p:cNvSpPr>
            <a:spLocks noGrp="1"/>
          </p:cNvSpPr>
          <p:nvPr>
            <p:ph type="body" idx="2"/>
          </p:nvPr>
        </p:nvSpPr>
        <p:spPr>
          <a:xfrm>
            <a:off x="5538847" y="1447802"/>
            <a:ext cx="2971800" cy="4206112"/>
          </a:xfrm>
        </p:spPr>
        <p:txBody>
          <a:bodyPr lIns="91440"/>
          <a:lstStyle>
            <a:lvl1pPr marL="18288" marR="18288" indent="0">
              <a:spcBef>
                <a:spcPts val="0"/>
              </a:spcBef>
              <a:buNone/>
              <a:defRPr sz="1400">
                <a:solidFill>
                  <a:schemeClr val="tx1"/>
                </a:solidFill>
              </a:defRPr>
            </a:lvl1pPr>
            <a:lvl2pPr>
              <a:buNone/>
              <a:defRPr sz="1200">
                <a:solidFill>
                  <a:schemeClr val="tx1"/>
                </a:solidFill>
              </a:defRPr>
            </a:lvl2pPr>
            <a:lvl3pPr>
              <a:buNone/>
              <a:defRPr sz="1000">
                <a:solidFill>
                  <a:schemeClr val="tx1"/>
                </a:solidFill>
              </a:defRPr>
            </a:lvl3pPr>
            <a:lvl4pPr>
              <a:buNone/>
              <a:defRPr sz="900">
                <a:solidFill>
                  <a:schemeClr val="tx1"/>
                </a:solidFill>
              </a:defRPr>
            </a:lvl4pPr>
            <a:lvl5pPr>
              <a:buNone/>
              <a:defRPr sz="900">
                <a:solidFill>
                  <a:schemeClr val="tx1"/>
                </a:solidFill>
              </a:defRPr>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4" name="Объект 3"/>
          <p:cNvSpPr>
            <a:spLocks noGrp="1"/>
          </p:cNvSpPr>
          <p:nvPr>
            <p:ph sz="half" idx="1"/>
          </p:nvPr>
        </p:nvSpPr>
        <p:spPr>
          <a:xfrm>
            <a:off x="761372" y="930144"/>
            <a:ext cx="4626159" cy="4724402"/>
          </a:xfrm>
        </p:spPr>
        <p:txBody>
          <a:bodyPr/>
          <a:lstStyle>
            <a:lvl1pPr>
              <a:defRPr sz="2800">
                <a:solidFill>
                  <a:schemeClr val="tx1"/>
                </a:solidFill>
              </a:defRPr>
            </a:lvl1pPr>
            <a:lvl2pPr>
              <a:defRPr sz="2600">
                <a:solidFill>
                  <a:schemeClr val="tx1"/>
                </a:solidFill>
              </a:defRPr>
            </a:lvl2pPr>
            <a:lvl3pPr>
              <a:defRPr sz="2400">
                <a:solidFill>
                  <a:schemeClr val="tx1"/>
                </a:solidFill>
              </a:defRPr>
            </a:lvl3pPr>
            <a:lvl4pPr>
              <a:defRPr sz="2000">
                <a:solidFill>
                  <a:schemeClr val="tx1"/>
                </a:solidFill>
              </a:defRPr>
            </a:lvl4pPr>
            <a:lvl5pPr>
              <a:defRPr sz="2000">
                <a:solidFill>
                  <a:schemeClr val="tx1"/>
                </a:solidFill>
              </a:defRPr>
            </a:lvl5pPr>
            <a:lvl6pPr>
              <a:buNone/>
              <a:defRPr/>
            </a:lvl6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D6407587-EBDC-4C95-8DB2-7910BFF31D39}" type="datetimeFigureOut">
              <a:rPr lang="ru-RU" smtClean="0"/>
              <a:t>25.03.2022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A526BF2-90EC-4D41-9B1A-395507EA5142}"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Скругленный прямоугольник 14"/>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с одним скругленным углом 10"/>
          <p:cNvSpPr/>
          <p:nvPr/>
        </p:nvSpPr>
        <p:spPr>
          <a:xfrm>
            <a:off x="6400800" y="434162"/>
            <a:ext cx="2324605" cy="4343400"/>
          </a:xfrm>
          <a:prstGeom prst="round1Rect">
            <a:avLst>
              <a:gd name="adj" fmla="val 2748"/>
            </a:avLst>
          </a:prstGeom>
          <a:solidFill>
            <a:srgbClr val="1C1C1C"/>
          </a:soli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Заголовок 1"/>
          <p:cNvSpPr>
            <a:spLocks noGrp="1"/>
          </p:cNvSpPr>
          <p:nvPr>
            <p:ph type="title"/>
          </p:nvPr>
        </p:nvSpPr>
        <p:spPr>
          <a:xfrm>
            <a:off x="457200" y="5012056"/>
            <a:ext cx="8229600" cy="1051560"/>
          </a:xfrm>
        </p:spPr>
        <p:txBody>
          <a:bodyPr anchor="t"/>
          <a:lstStyle>
            <a:lvl1pPr algn="l">
              <a:buNone/>
              <a:defRPr sz="3600" b="0">
                <a:solidFill>
                  <a:schemeClr val="bg2">
                    <a:shade val="25000"/>
                  </a:schemeClr>
                </a:solidFill>
                <a:effectLst/>
              </a:defRPr>
            </a:lvl1pPr>
            <a:extLst/>
          </a:lstStyle>
          <a:p>
            <a:r>
              <a:rPr kumimoji="0" lang="ru-RU"/>
              <a:t>Образец заголовка</a:t>
            </a:r>
            <a:endParaRPr kumimoji="0" lang="en-US"/>
          </a:p>
        </p:txBody>
      </p:sp>
      <p:sp>
        <p:nvSpPr>
          <p:cNvPr id="4" name="Текст 3"/>
          <p:cNvSpPr>
            <a:spLocks noGrp="1"/>
          </p:cNvSpPr>
          <p:nvPr>
            <p:ph type="body" sz="half" idx="2"/>
          </p:nvPr>
        </p:nvSpPr>
        <p:spPr bwMode="grayWhite">
          <a:xfrm>
            <a:off x="6462712" y="533400"/>
            <a:ext cx="2240280" cy="4211480"/>
          </a:xfrm>
        </p:spPr>
        <p:txBody>
          <a:bodyPr lIns="91440"/>
          <a:lstStyle>
            <a:lvl1pPr marL="45720" indent="0" algn="l">
              <a:spcBef>
                <a:spcPts val="0"/>
              </a:spcBef>
              <a:buNone/>
              <a:defRPr sz="1400">
                <a:solidFill>
                  <a:srgbClr val="FFFFFF"/>
                </a:solidFill>
              </a:defRPr>
            </a:lvl1pPr>
            <a:lvl2pPr>
              <a:defRPr sz="1200">
                <a:solidFill>
                  <a:srgbClr val="FFFFFF"/>
                </a:solidFill>
              </a:defRPr>
            </a:lvl2pPr>
            <a:lvl3pPr>
              <a:defRPr sz="1000">
                <a:solidFill>
                  <a:srgbClr val="FFFFFF"/>
                </a:solidFill>
              </a:defRPr>
            </a:lvl3pPr>
            <a:lvl4pPr>
              <a:defRPr sz="900">
                <a:solidFill>
                  <a:srgbClr val="FFFFFF"/>
                </a:solidFill>
              </a:defRPr>
            </a:lvl4pPr>
            <a:lvl5pPr>
              <a:defRPr sz="900">
                <a:solidFill>
                  <a:srgbClr val="FFFFFF"/>
                </a:solidFill>
              </a:defRPr>
            </a:lvl5pPr>
            <a:extLst/>
          </a:lstStyle>
          <a:p>
            <a:pPr lvl="0" eaLnBrk="1" latinLnBrk="0" hangingPunct="1"/>
            <a:r>
              <a:rPr lang="ru-RU"/>
              <a:t>Образец текста</a:t>
            </a:r>
          </a:p>
          <a:p>
            <a:pPr lvl="1" eaLnBrk="1" latinLnBrk="0" hangingPunct="1"/>
            <a:r>
              <a:rPr lang="ru-RU"/>
              <a:t>Второй уровень</a:t>
            </a:r>
          </a:p>
          <a:p>
            <a:pPr lvl="2" eaLnBrk="1" latinLnBrk="0" hangingPunct="1"/>
            <a:r>
              <a:rPr lang="ru-RU"/>
              <a:t>Третий уровень</a:t>
            </a:r>
          </a:p>
          <a:p>
            <a:pPr lvl="3" eaLnBrk="1" latinLnBrk="0" hangingPunct="1"/>
            <a:r>
              <a:rPr lang="ru-RU"/>
              <a:t>Четвертый уровень</a:t>
            </a:r>
          </a:p>
          <a:p>
            <a:pPr lvl="4" eaLnBrk="1" latinLnBrk="0" hangingPunct="1"/>
            <a:r>
              <a:rPr lang="ru-RU"/>
              <a:t>Пятый уровень</a:t>
            </a:r>
            <a:endParaRPr kumimoji="0" lang="en-US"/>
          </a:p>
        </p:txBody>
      </p:sp>
      <p:sp>
        <p:nvSpPr>
          <p:cNvPr id="5" name="Дата 4"/>
          <p:cNvSpPr>
            <a:spLocks noGrp="1"/>
          </p:cNvSpPr>
          <p:nvPr>
            <p:ph type="dt" sz="half" idx="10"/>
          </p:nvPr>
        </p:nvSpPr>
        <p:spPr/>
        <p:txBody>
          <a:bodyPr/>
          <a:lstStyle/>
          <a:p>
            <a:fld id="{D6407587-EBDC-4C95-8DB2-7910BFF31D39}" type="datetimeFigureOut">
              <a:rPr lang="ru-RU" smtClean="0"/>
              <a:t>25.03.2022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6A526BF2-90EC-4D41-9B1A-395507EA5142}" type="slidenum">
              <a:rPr lang="ru-RU" smtClean="0"/>
              <a:t>‹#›</a:t>
            </a:fld>
            <a:endParaRPr lang="ru-RU"/>
          </a:p>
        </p:txBody>
      </p:sp>
      <p:sp>
        <p:nvSpPr>
          <p:cNvPr id="3" name="Рисунок 2"/>
          <p:cNvSpPr>
            <a:spLocks noGrp="1"/>
          </p:cNvSpPr>
          <p:nvPr>
            <p:ph type="pic" idx="1"/>
          </p:nvPr>
        </p:nvSpPr>
        <p:spPr>
          <a:xfrm>
            <a:off x="421480" y="435768"/>
            <a:ext cx="5925312" cy="4343400"/>
          </a:xfrm>
          <a:prstGeom prst="snipRoundRect">
            <a:avLst>
              <a:gd name="adj1" fmla="val 1040"/>
              <a:gd name="adj2" fmla="val 0"/>
            </a:avLst>
          </a:prstGeom>
          <a:solidFill>
            <a:schemeClr val="bg2">
              <a:shade val="10000"/>
            </a:schemeClr>
          </a:solidFill>
        </p:spPr>
        <p:txBody>
          <a:bodyPr/>
          <a:lstStyle>
            <a:lvl1pPr marL="0" indent="0">
              <a:buNone/>
              <a:defRPr sz="3200"/>
            </a:lvl1pPr>
            <a:extLst/>
          </a:lstStyle>
          <a:p>
            <a:r>
              <a:rPr kumimoji="0" lang="ru-RU"/>
              <a:t>Вставка рисунка</a:t>
            </a:r>
            <a:endParaRPr kumimoji="0"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7" name="Скругленный прямоугольник 6"/>
          <p:cNvSpPr/>
          <p:nvPr/>
        </p:nvSpPr>
        <p:spPr>
          <a:xfrm>
            <a:off x="304800" y="329184"/>
            <a:ext cx="8532055" cy="6196819"/>
          </a:xfrm>
          <a:prstGeom prst="roundRect">
            <a:avLst>
              <a:gd name="adj" fmla="val 2081"/>
            </a:avLst>
          </a:prstGeom>
          <a:gradFill flip="none" rotWithShape="1">
            <a:gsLst>
              <a:gs pos="0">
                <a:srgbClr val="FFFFFF">
                  <a:shade val="100000"/>
                </a:srgbClr>
              </a:gs>
              <a:gs pos="98000">
                <a:srgbClr val="FFFFFF">
                  <a:shade val="100000"/>
                </a:srgbClr>
              </a:gs>
              <a:gs pos="99055">
                <a:srgbClr val="FFFFFF">
                  <a:shade val="93000"/>
                </a:srgbClr>
              </a:gs>
              <a:gs pos="100000">
                <a:srgbClr val="FFFFFF">
                  <a:shade val="70000"/>
                </a:srgbClr>
              </a:gs>
            </a:gsLst>
            <a:lin ang="5400000" scaled="1"/>
            <a:tileRect/>
          </a:gradFill>
          <a:ln w="2000" cap="rnd" cmpd="sng" algn="ctr">
            <a:solidFill>
              <a:srgbClr val="302F2C">
                <a:tint val="65000"/>
                <a:satMod val="120000"/>
              </a:srgbClr>
            </a:solidFill>
            <a:prstDash val="solid"/>
          </a:ln>
          <a:effectLst>
            <a:outerShdw blurRad="76200" dist="50800" dir="5400000" algn="tl" rotWithShape="0">
              <a:srgbClr val="000000">
                <a:alpha val="25000"/>
              </a:srgbClr>
            </a:outerShdw>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Скругленный прямоугольник 8"/>
          <p:cNvSpPr/>
          <p:nvPr/>
        </p:nvSpPr>
        <p:spPr>
          <a:xfrm>
            <a:off x="418596" y="434162"/>
            <a:ext cx="8306809" cy="5486400"/>
          </a:xfrm>
          <a:prstGeom prst="roundRect">
            <a:avLst>
              <a:gd name="adj" fmla="val 2127"/>
            </a:avLst>
          </a:prstGeom>
          <a:gradFill rotWithShape="1">
            <a:gsLst>
              <a:gs pos="0">
                <a:schemeClr val="bg1">
                  <a:tint val="75000"/>
                  <a:satMod val="150000"/>
                </a:schemeClr>
              </a:gs>
              <a:gs pos="55000">
                <a:schemeClr val="bg1">
                  <a:shade val="75000"/>
                  <a:satMod val="100000"/>
                </a:schemeClr>
              </a:gs>
              <a:gs pos="100000">
                <a:schemeClr val="bg1">
                  <a:shade val="35000"/>
                  <a:satMod val="100000"/>
                </a:schemeClr>
              </a:gs>
            </a:gsLst>
            <a:path path="circle">
              <a:fillToRect l="50000" t="175000" r="50000" b="-75000"/>
            </a:path>
          </a:gradFill>
          <a:ln w="889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Заголовок 12"/>
          <p:cNvSpPr>
            <a:spLocks noGrp="1"/>
          </p:cNvSpPr>
          <p:nvPr>
            <p:ph type="title"/>
          </p:nvPr>
        </p:nvSpPr>
        <p:spPr>
          <a:xfrm>
            <a:off x="502920" y="4985590"/>
            <a:ext cx="8183880" cy="1051560"/>
          </a:xfrm>
          <a:prstGeom prst="rect">
            <a:avLst/>
          </a:prstGeom>
        </p:spPr>
        <p:txBody>
          <a:bodyPr vert="horz" anchor="b">
            <a:normAutofit/>
          </a:bodyPr>
          <a:lstStyle/>
          <a:p>
            <a:r>
              <a:rPr kumimoji="0" lang="ru-RU"/>
              <a:t>Образец заголовка</a:t>
            </a:r>
            <a:endParaRPr kumimoji="0" lang="en-US"/>
          </a:p>
        </p:txBody>
      </p:sp>
      <p:sp>
        <p:nvSpPr>
          <p:cNvPr id="4" name="Текст 3"/>
          <p:cNvSpPr>
            <a:spLocks noGrp="1"/>
          </p:cNvSpPr>
          <p:nvPr>
            <p:ph type="body" idx="1"/>
          </p:nvPr>
        </p:nvSpPr>
        <p:spPr>
          <a:xfrm>
            <a:off x="502920" y="530352"/>
            <a:ext cx="8183880" cy="4187952"/>
          </a:xfrm>
          <a:prstGeom prst="rect">
            <a:avLst/>
          </a:prstGeom>
        </p:spPr>
        <p:txBody>
          <a:bodyPr vert="horz" lIns="182880" tIns="91440">
            <a:normAutofit/>
          </a:bodyPr>
          <a:lstStyle/>
          <a:p>
            <a:pPr lvl="0" eaLnBrk="1" latinLnBrk="0" hangingPunct="1"/>
            <a:r>
              <a:rPr kumimoji="0" lang="ru-RU"/>
              <a:t>Образец текста</a:t>
            </a:r>
          </a:p>
          <a:p>
            <a:pPr lvl="1" eaLnBrk="1" latinLnBrk="0" hangingPunct="1"/>
            <a:r>
              <a:rPr kumimoji="0" lang="ru-RU"/>
              <a:t>Второй уровень</a:t>
            </a:r>
          </a:p>
          <a:p>
            <a:pPr lvl="2" eaLnBrk="1" latinLnBrk="0" hangingPunct="1"/>
            <a:r>
              <a:rPr kumimoji="0" lang="ru-RU"/>
              <a:t>Третий уровень</a:t>
            </a:r>
          </a:p>
          <a:p>
            <a:pPr lvl="3" eaLnBrk="1" latinLnBrk="0" hangingPunct="1"/>
            <a:r>
              <a:rPr kumimoji="0" lang="ru-RU"/>
              <a:t>Четвертый уровень</a:t>
            </a:r>
          </a:p>
          <a:p>
            <a:pPr lvl="4" eaLnBrk="1" latinLnBrk="0" hangingPunct="1"/>
            <a:r>
              <a:rPr kumimoji="0" lang="ru-RU"/>
              <a:t>Пятый уровень</a:t>
            </a:r>
            <a:endParaRPr kumimoji="0" lang="en-US"/>
          </a:p>
        </p:txBody>
      </p:sp>
      <p:sp>
        <p:nvSpPr>
          <p:cNvPr id="25" name="Дата 24"/>
          <p:cNvSpPr>
            <a:spLocks noGrp="1"/>
          </p:cNvSpPr>
          <p:nvPr>
            <p:ph type="dt" sz="half" idx="2"/>
          </p:nvPr>
        </p:nvSpPr>
        <p:spPr>
          <a:xfrm>
            <a:off x="3776328" y="6111875"/>
            <a:ext cx="22860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D6407587-EBDC-4C95-8DB2-7910BFF31D39}" type="datetimeFigureOut">
              <a:rPr lang="ru-RU" smtClean="0"/>
              <a:t>25.03.2022</a:t>
            </a:fld>
            <a:endParaRPr lang="ru-RU"/>
          </a:p>
        </p:txBody>
      </p:sp>
      <p:sp>
        <p:nvSpPr>
          <p:cNvPr id="18" name="Нижний колонтитул 17"/>
          <p:cNvSpPr>
            <a:spLocks noGrp="1"/>
          </p:cNvSpPr>
          <p:nvPr>
            <p:ph type="ftr" sz="quarter" idx="3"/>
          </p:nvPr>
        </p:nvSpPr>
        <p:spPr>
          <a:xfrm>
            <a:off x="6062328" y="6111875"/>
            <a:ext cx="2286000" cy="365125"/>
          </a:xfrm>
          <a:prstGeom prst="rect">
            <a:avLst/>
          </a:prstGeom>
        </p:spPr>
        <p:txBody>
          <a:bodyPr vert="horz" anchor="b"/>
          <a:lstStyle>
            <a:lvl1pPr algn="l" eaLnBrk="1" latinLnBrk="0" hangingPunct="1">
              <a:defRPr kumimoji="0" sz="1000">
                <a:solidFill>
                  <a:schemeClr val="bg2">
                    <a:shade val="50000"/>
                  </a:schemeClr>
                </a:solidFill>
              </a:defRPr>
            </a:lvl1pPr>
            <a:extLst/>
          </a:lstStyle>
          <a:p>
            <a:endParaRPr lang="ru-RU"/>
          </a:p>
        </p:txBody>
      </p:sp>
      <p:sp>
        <p:nvSpPr>
          <p:cNvPr id="5" name="Номер слайда 4"/>
          <p:cNvSpPr>
            <a:spLocks noGrp="1"/>
          </p:cNvSpPr>
          <p:nvPr>
            <p:ph type="sldNum" sz="quarter" idx="4"/>
          </p:nvPr>
        </p:nvSpPr>
        <p:spPr>
          <a:xfrm>
            <a:off x="8348328" y="6111875"/>
            <a:ext cx="457200" cy="365125"/>
          </a:xfrm>
          <a:prstGeom prst="rect">
            <a:avLst/>
          </a:prstGeom>
        </p:spPr>
        <p:txBody>
          <a:bodyPr vert="horz" anchor="b"/>
          <a:lstStyle>
            <a:lvl1pPr algn="r" eaLnBrk="1" latinLnBrk="0" hangingPunct="1">
              <a:defRPr kumimoji="0" sz="1000">
                <a:solidFill>
                  <a:schemeClr val="bg2">
                    <a:shade val="50000"/>
                  </a:schemeClr>
                </a:solidFill>
              </a:defRPr>
            </a:lvl1pPr>
            <a:extLst/>
          </a:lstStyle>
          <a:p>
            <a:fld id="{6A526BF2-90EC-4D41-9B1A-395507EA5142}"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rtl="0" eaLnBrk="1" latinLnBrk="0" hangingPunct="1">
        <a:spcBef>
          <a:spcPct val="0"/>
        </a:spcBef>
        <a:buNone/>
        <a:defRPr kumimoji="0" sz="3600" b="1" kern="1200">
          <a:solidFill>
            <a:schemeClr val="accent1">
              <a:tint val="88000"/>
              <a:satMod val="150000"/>
            </a:schemeClr>
          </a:solidFill>
          <a:effectLst>
            <a:outerShdw blurRad="53975" dist="22860" dir="5400000" algn="tl" rotWithShape="0">
              <a:srgbClr val="000000">
                <a:alpha val="55000"/>
              </a:srgbClr>
            </a:outerShdw>
          </a:effectLst>
          <a:latin typeface="+mj-lt"/>
          <a:ea typeface="+mj-ea"/>
          <a:cs typeface="+mj-cs"/>
        </a:defRPr>
      </a:lvl1pPr>
      <a:extLst/>
    </p:titleStyle>
    <p:bodyStyle>
      <a:lvl1pPr marL="265176" indent="-265176" algn="l" rtl="0" eaLnBrk="1" latinLnBrk="0" hangingPunct="1">
        <a:spcBef>
          <a:spcPts val="250"/>
        </a:spcBef>
        <a:buClr>
          <a:schemeClr val="accent1"/>
        </a:buClr>
        <a:buSzPct val="80000"/>
        <a:buFont typeface="Wingdings 2"/>
        <a:buChar char=""/>
        <a:defRPr kumimoji="0" sz="2800" kern="1200">
          <a:solidFill>
            <a:schemeClr val="tx1"/>
          </a:solidFill>
          <a:effectLst/>
          <a:latin typeface="+mn-lt"/>
          <a:ea typeface="+mn-ea"/>
          <a:cs typeface="+mn-cs"/>
        </a:defRPr>
      </a:lvl1pPr>
      <a:lvl2pPr marL="548640" indent="-201168" algn="l" rtl="0" eaLnBrk="1" latinLnBrk="0" hangingPunct="1">
        <a:spcBef>
          <a:spcPts val="250"/>
        </a:spcBef>
        <a:buClr>
          <a:schemeClr val="accent1"/>
        </a:buClr>
        <a:buSzPct val="100000"/>
        <a:buFont typeface="Verdana"/>
        <a:buChar char="◦"/>
        <a:defRPr kumimoji="0" sz="2400" kern="1200">
          <a:solidFill>
            <a:schemeClr val="tx1"/>
          </a:solidFill>
          <a:latin typeface="+mn-lt"/>
          <a:ea typeface="+mn-ea"/>
          <a:cs typeface="+mn-cs"/>
        </a:defRPr>
      </a:lvl2pPr>
      <a:lvl3pPr marL="786384" indent="-182880" algn="l" rtl="0" eaLnBrk="1" latinLnBrk="0" hangingPunct="1">
        <a:spcBef>
          <a:spcPts val="250"/>
        </a:spcBef>
        <a:buClr>
          <a:schemeClr val="accent2">
            <a:tint val="85000"/>
            <a:satMod val="285000"/>
          </a:schemeClr>
        </a:buClr>
        <a:buSzPct val="100000"/>
        <a:buFont typeface="Wingdings 2"/>
        <a:buChar char=""/>
        <a:defRPr kumimoji="0" sz="2200" kern="1200">
          <a:solidFill>
            <a:schemeClr val="tx1"/>
          </a:solidFill>
          <a:latin typeface="+mn-lt"/>
          <a:ea typeface="+mn-ea"/>
          <a:cs typeface="+mn-cs"/>
        </a:defRPr>
      </a:lvl3pPr>
      <a:lvl4pPr marL="1024128" indent="-182880" algn="l" rtl="0" eaLnBrk="1" latinLnBrk="0" hangingPunct="1">
        <a:spcBef>
          <a:spcPts val="230"/>
        </a:spcBef>
        <a:buClr>
          <a:schemeClr val="accent2">
            <a:tint val="85000"/>
            <a:satMod val="285000"/>
          </a:schemeClr>
        </a:buClr>
        <a:buSzPct val="112000"/>
        <a:buFont typeface="Verdana"/>
        <a:buChar char="◦"/>
        <a:defRPr kumimoji="0" sz="1900" kern="1200">
          <a:solidFill>
            <a:schemeClr val="tx1"/>
          </a:solidFill>
          <a:latin typeface="+mn-lt"/>
          <a:ea typeface="+mn-ea"/>
          <a:cs typeface="+mn-cs"/>
        </a:defRPr>
      </a:lvl4pPr>
      <a:lvl5pPr marL="1280160" indent="-182880" algn="l" rtl="0" eaLnBrk="1" latinLnBrk="0" hangingPunct="1">
        <a:spcBef>
          <a:spcPts val="250"/>
        </a:spcBef>
        <a:buClr>
          <a:schemeClr val="accent3">
            <a:tint val="85000"/>
            <a:satMod val="275000"/>
          </a:schemeClr>
        </a:buClr>
        <a:buSzPct val="100000"/>
        <a:buFont typeface="Wingdings 2"/>
        <a:buChar char=""/>
        <a:defRPr kumimoji="0" sz="1800" kern="1200">
          <a:solidFill>
            <a:schemeClr val="tx1"/>
          </a:solidFill>
          <a:latin typeface="+mn-lt"/>
          <a:ea typeface="+mn-ea"/>
          <a:cs typeface="+mn-cs"/>
        </a:defRPr>
      </a:lvl5pPr>
      <a:lvl6pPr marL="1490472" indent="-182880" algn="l" rtl="0" eaLnBrk="1" latinLnBrk="0" hangingPunct="1">
        <a:spcBef>
          <a:spcPts val="250"/>
        </a:spcBef>
        <a:buClr>
          <a:schemeClr val="accent3">
            <a:tint val="85000"/>
            <a:satMod val="275000"/>
          </a:schemeClr>
        </a:buClr>
        <a:buSzPct val="100000"/>
        <a:buFont typeface="Verdana"/>
        <a:buChar char="◦"/>
        <a:defRPr kumimoji="0" sz="1700" kern="1200" baseline="0">
          <a:solidFill>
            <a:schemeClr val="tx1"/>
          </a:solidFill>
          <a:latin typeface="+mn-lt"/>
          <a:ea typeface="+mn-ea"/>
          <a:cs typeface="+mn-cs"/>
        </a:defRPr>
      </a:lvl6pPr>
      <a:lvl7pPr marL="1700784"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7pPr>
      <a:lvl8pPr marL="1920240" indent="-182880" algn="l" rtl="0" eaLnBrk="1" latinLnBrk="0" hangingPunct="1">
        <a:spcBef>
          <a:spcPts val="257"/>
        </a:spcBef>
        <a:buClr>
          <a:schemeClr val="accent3">
            <a:tint val="85000"/>
            <a:satMod val="275000"/>
          </a:schemeClr>
        </a:buClr>
        <a:buSzPct val="100000"/>
        <a:buFont typeface="Verdana"/>
        <a:buChar char="◦"/>
        <a:defRPr kumimoji="0" sz="1500" kern="1200" baseline="0">
          <a:solidFill>
            <a:schemeClr val="tx1"/>
          </a:solidFill>
          <a:latin typeface="+mn-lt"/>
          <a:ea typeface="+mn-ea"/>
          <a:cs typeface="+mn-cs"/>
        </a:defRPr>
      </a:lvl8pPr>
      <a:lvl9pPr marL="2148840" indent="-182880" algn="l" rtl="0" eaLnBrk="1" latinLnBrk="0" hangingPunct="1">
        <a:spcBef>
          <a:spcPts val="255"/>
        </a:spcBef>
        <a:buClr>
          <a:schemeClr val="accent3">
            <a:tint val="85000"/>
            <a:satMod val="275000"/>
          </a:schemeClr>
        </a:buClr>
        <a:buSzPct val="100000"/>
        <a:buFont typeface="Wingdings 2"/>
        <a:buChar char=""/>
        <a:defRPr kumimoji="0" sz="15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hyperlink" Target="http://amtrican-center-krasnodar.ru/" TargetMode="External"/><Relationship Id="rId2" Type="http://schemas.openxmlformats.org/officeDocument/2006/relationships/hyperlink" Target="http://fipi.ru/ege"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13.jpg"/></Relationships>
</file>

<file path=ppt/slides/_rels/slide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Заголовок 3"/>
          <p:cNvSpPr>
            <a:spLocks noGrp="1"/>
          </p:cNvSpPr>
          <p:nvPr>
            <p:ph type="title"/>
          </p:nvPr>
        </p:nvSpPr>
        <p:spPr>
          <a:xfrm>
            <a:off x="971600" y="1268760"/>
            <a:ext cx="6860232" cy="4464496"/>
          </a:xfrm>
        </p:spPr>
        <p:txBody>
          <a:bodyPr>
            <a:noAutofit/>
          </a:bodyPr>
          <a:lstStyle/>
          <a:p>
            <a:pPr algn="ctr"/>
            <a:r>
              <a:rPr lang="ru-RU" dirty="0">
                <a:solidFill>
                  <a:srgbClr val="002060"/>
                </a:solidFill>
              </a:rPr>
              <a:t>Подготовка обучающихся к выполнению заданий с развернутым ответом раздела «Письменная речь» </a:t>
            </a:r>
            <a:br>
              <a:rPr lang="ru-RU" dirty="0">
                <a:solidFill>
                  <a:srgbClr val="002060"/>
                </a:solidFill>
              </a:rPr>
            </a:br>
            <a:r>
              <a:rPr lang="ru-RU" dirty="0">
                <a:solidFill>
                  <a:srgbClr val="002060"/>
                </a:solidFill>
              </a:rPr>
              <a:t>ЕГЭ 2022 г.</a:t>
            </a:r>
            <a:br>
              <a:rPr lang="ru-RU" dirty="0">
                <a:solidFill>
                  <a:srgbClr val="002060"/>
                </a:solidFill>
              </a:rPr>
            </a:br>
            <a:r>
              <a:rPr lang="ru-RU" dirty="0">
                <a:solidFill>
                  <a:srgbClr val="002060"/>
                </a:solidFill>
              </a:rPr>
              <a:t>(</a:t>
            </a:r>
            <a:r>
              <a:rPr lang="ru-RU" sz="1600" dirty="0">
                <a:solidFill>
                  <a:srgbClr val="002060"/>
                </a:solidFill>
              </a:rPr>
              <a:t>ГМО 25.03.2022 «Совершенствование речевой и языковой компетенции обучающихся при подготовке к ГИА  по иностранному языку)</a:t>
            </a:r>
            <a:br>
              <a:rPr lang="ru-RU" dirty="0">
                <a:solidFill>
                  <a:srgbClr val="002060"/>
                </a:solidFill>
              </a:rPr>
            </a:br>
            <a:endParaRPr lang="ru-RU" dirty="0">
              <a:solidFill>
                <a:srgbClr val="002060"/>
              </a:solidFill>
            </a:endParaRPr>
          </a:p>
        </p:txBody>
      </p:sp>
    </p:spTree>
    <p:extLst>
      <p:ext uri="{BB962C8B-B14F-4D97-AF65-F5344CB8AC3E}">
        <p14:creationId xmlns:p14="http://schemas.microsoft.com/office/powerpoint/2010/main" val="208969536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1378264540"/>
              </p:ext>
            </p:extLst>
          </p:nvPr>
        </p:nvGraphicFramePr>
        <p:xfrm>
          <a:off x="971600" y="332656"/>
          <a:ext cx="6864424" cy="6184984"/>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816424">
                  <a:extLst>
                    <a:ext uri="{9D8B030D-6E8A-4147-A177-3AD203B41FA5}">
                      <a16:colId xmlns:a16="http://schemas.microsoft.com/office/drawing/2014/main" val="20001"/>
                    </a:ext>
                  </a:extLst>
                </a:gridCol>
              </a:tblGrid>
              <a:tr h="3755169">
                <a:tc>
                  <a:txBody>
                    <a:bodyPr/>
                    <a:lstStyle/>
                    <a:p>
                      <a:pPr algn="ctr"/>
                      <a:endParaRPr lang="ru-RU" dirty="0">
                        <a:solidFill>
                          <a:schemeClr val="bg1"/>
                        </a:solidFill>
                      </a:endParaRPr>
                    </a:p>
                    <a:p>
                      <a:pPr algn="ctr"/>
                      <a:endParaRPr lang="ru-RU" dirty="0">
                        <a:solidFill>
                          <a:schemeClr val="bg1"/>
                        </a:solidFill>
                      </a:endParaRPr>
                    </a:p>
                    <a:p>
                      <a:pPr algn="ctr"/>
                      <a:r>
                        <a:rPr lang="ru-RU" dirty="0">
                          <a:solidFill>
                            <a:schemeClr val="tx1"/>
                          </a:solidFill>
                        </a:rPr>
                        <a:t>Организация текста</a:t>
                      </a:r>
                    </a:p>
                  </a:txBody>
                  <a:tcPr/>
                </a:tc>
                <a:tc>
                  <a:txBody>
                    <a:bodyPr/>
                    <a:lstStyle/>
                    <a:p>
                      <a:pPr algn="ctr"/>
                      <a:r>
                        <a:rPr lang="ru-RU" b="0" dirty="0">
                          <a:solidFill>
                            <a:schemeClr val="tx1"/>
                          </a:solidFill>
                        </a:rPr>
                        <a:t>Логичность.</a:t>
                      </a:r>
                    </a:p>
                    <a:p>
                      <a:pPr algn="ctr"/>
                      <a:r>
                        <a:rPr lang="ru-RU" b="0" dirty="0">
                          <a:solidFill>
                            <a:schemeClr val="tx1"/>
                          </a:solidFill>
                        </a:rPr>
                        <a:t>Деление текста на абзацы.</a:t>
                      </a:r>
                    </a:p>
                    <a:p>
                      <a:pPr algn="ctr"/>
                      <a:r>
                        <a:rPr lang="ru-RU" b="0" dirty="0">
                          <a:solidFill>
                            <a:schemeClr val="tx1"/>
                          </a:solidFill>
                        </a:rPr>
                        <a:t>Использованы средства логической связи (</a:t>
                      </a:r>
                      <a:r>
                        <a:rPr lang="ru-RU" b="0" dirty="0" err="1">
                          <a:solidFill>
                            <a:schemeClr val="tx1"/>
                          </a:solidFill>
                        </a:rPr>
                        <a:t>actually</a:t>
                      </a:r>
                      <a:r>
                        <a:rPr lang="ru-RU" b="0" dirty="0">
                          <a:solidFill>
                            <a:schemeClr val="tx1"/>
                          </a:solidFill>
                        </a:rPr>
                        <a:t>, </a:t>
                      </a:r>
                      <a:r>
                        <a:rPr lang="ru-RU" b="0" dirty="0" err="1">
                          <a:solidFill>
                            <a:schemeClr val="tx1"/>
                          </a:solidFill>
                        </a:rPr>
                        <a:t>by</a:t>
                      </a:r>
                      <a:r>
                        <a:rPr lang="ru-RU" b="0" dirty="0">
                          <a:solidFill>
                            <a:schemeClr val="tx1"/>
                          </a:solidFill>
                        </a:rPr>
                        <a:t> </a:t>
                      </a:r>
                      <a:r>
                        <a:rPr lang="ru-RU" b="0" dirty="0" err="1">
                          <a:solidFill>
                            <a:schemeClr val="tx1"/>
                          </a:solidFill>
                        </a:rPr>
                        <a:t>the</a:t>
                      </a:r>
                      <a:r>
                        <a:rPr lang="ru-RU" b="0" dirty="0">
                          <a:solidFill>
                            <a:schemeClr val="tx1"/>
                          </a:solidFill>
                        </a:rPr>
                        <a:t> </a:t>
                      </a:r>
                      <a:r>
                        <a:rPr lang="ru-RU" b="0" dirty="0" err="1">
                          <a:solidFill>
                            <a:schemeClr val="tx1"/>
                          </a:solidFill>
                        </a:rPr>
                        <a:t>way</a:t>
                      </a:r>
                      <a:r>
                        <a:rPr lang="ru-RU" b="0" dirty="0">
                          <a:solidFill>
                            <a:schemeClr val="tx1"/>
                          </a:solidFill>
                        </a:rPr>
                        <a:t>, </a:t>
                      </a:r>
                      <a:r>
                        <a:rPr lang="ru-RU" b="0" dirty="0" err="1">
                          <a:solidFill>
                            <a:schemeClr val="tx1"/>
                          </a:solidFill>
                        </a:rPr>
                        <a:t>well</a:t>
                      </a:r>
                      <a:r>
                        <a:rPr lang="ru-RU" b="0" dirty="0">
                          <a:solidFill>
                            <a:schemeClr val="tx1"/>
                          </a:solidFill>
                        </a:rPr>
                        <a:t>).</a:t>
                      </a:r>
                    </a:p>
                    <a:p>
                      <a:pPr algn="ctr"/>
                      <a:r>
                        <a:rPr lang="ru-RU" b="0" dirty="0">
                          <a:solidFill>
                            <a:schemeClr val="tx1"/>
                          </a:solidFill>
                        </a:rPr>
                        <a:t>обращение-завершение-подпись: каждая фраза на отдельной строке.</a:t>
                      </a:r>
                    </a:p>
                    <a:p>
                      <a:pPr algn="ctr"/>
                      <a:endParaRPr lang="ru-RU" b="0" dirty="0">
                        <a:solidFill>
                          <a:schemeClr val="tx1"/>
                        </a:solidFill>
                      </a:endParaRPr>
                    </a:p>
                    <a:p>
                      <a:pPr algn="ctr"/>
                      <a:r>
                        <a:rPr lang="ru-RU" b="0" dirty="0">
                          <a:solidFill>
                            <a:schemeClr val="tx1"/>
                          </a:solidFill>
                        </a:rPr>
                        <a:t>Всего 2 балла.</a:t>
                      </a:r>
                    </a:p>
                    <a:p>
                      <a:pPr algn="ctr"/>
                      <a:endParaRPr lang="ru-RU" b="0" dirty="0">
                        <a:solidFill>
                          <a:schemeClr val="bg1"/>
                        </a:solidFill>
                      </a:endParaRPr>
                    </a:p>
                  </a:txBody>
                  <a:tcPr/>
                </a:tc>
                <a:extLst>
                  <a:ext uri="{0D108BD9-81ED-4DB2-BD59-A6C34878D82A}">
                    <a16:rowId xmlns:a16="http://schemas.microsoft.com/office/drawing/2014/main" val="10000"/>
                  </a:ext>
                </a:extLst>
              </a:tr>
              <a:tr h="2429815">
                <a:tc>
                  <a:txBody>
                    <a:bodyPr/>
                    <a:lstStyle/>
                    <a:p>
                      <a:pPr algn="ctr"/>
                      <a:endParaRPr lang="ru-RU" dirty="0"/>
                    </a:p>
                    <a:p>
                      <a:pPr algn="ctr"/>
                      <a:endParaRPr lang="ru-RU" dirty="0"/>
                    </a:p>
                    <a:p>
                      <a:pPr algn="ctr"/>
                      <a:r>
                        <a:rPr lang="ru-RU" b="1" dirty="0"/>
                        <a:t>Языковое оформление</a:t>
                      </a:r>
                    </a:p>
                  </a:txBody>
                  <a:tcPr/>
                </a:tc>
                <a:tc>
                  <a:txBody>
                    <a:bodyPr/>
                    <a:lstStyle/>
                    <a:p>
                      <a:pPr algn="ctr"/>
                      <a:r>
                        <a:rPr lang="ru-RU" dirty="0">
                          <a:solidFill>
                            <a:schemeClr val="tx1"/>
                          </a:solidFill>
                        </a:rPr>
                        <a:t>Допускается 1-2 лексико-грамматические ошибки и/или 1-2 орфографические и пунктуационные.</a:t>
                      </a:r>
                    </a:p>
                    <a:p>
                      <a:pPr algn="ctr"/>
                      <a:endParaRPr lang="ru-RU" dirty="0">
                        <a:solidFill>
                          <a:schemeClr val="tx1"/>
                        </a:solidFill>
                      </a:endParaRPr>
                    </a:p>
                    <a:p>
                      <a:pPr algn="ctr"/>
                      <a:r>
                        <a:rPr lang="ru-RU" dirty="0">
                          <a:solidFill>
                            <a:schemeClr val="tx1"/>
                          </a:solidFill>
                        </a:rPr>
                        <a:t>Всего 2 балла</a:t>
                      </a:r>
                    </a:p>
                    <a:p>
                      <a:pPr algn="ctr"/>
                      <a:endParaRPr lang="ru-RU" dirty="0">
                        <a:solidFill>
                          <a:schemeClr val="tx1"/>
                        </a:solidFill>
                      </a:endParaRPr>
                    </a:p>
                  </a:txBody>
                  <a:tcPr/>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976002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188640"/>
            <a:ext cx="7543800" cy="1152128"/>
          </a:xfrm>
        </p:spPr>
        <p:txBody>
          <a:bodyPr>
            <a:normAutofit/>
          </a:bodyPr>
          <a:lstStyle/>
          <a:p>
            <a:pPr algn="ctr"/>
            <a:r>
              <a:rPr lang="ru-RU" sz="2400" dirty="0">
                <a:solidFill>
                  <a:srgbClr val="0070C0"/>
                </a:solidFill>
              </a:rPr>
              <a:t>Клише для электронного личного письма ЕГЭ по английскому</a:t>
            </a:r>
          </a:p>
        </p:txBody>
      </p:sp>
      <p:sp>
        <p:nvSpPr>
          <p:cNvPr id="3" name="Текст 2"/>
          <p:cNvSpPr>
            <a:spLocks noGrp="1"/>
          </p:cNvSpPr>
          <p:nvPr>
            <p:ph type="body" idx="1"/>
          </p:nvPr>
        </p:nvSpPr>
        <p:spPr>
          <a:xfrm>
            <a:off x="971600" y="2204864"/>
            <a:ext cx="6858000" cy="4104456"/>
          </a:xfrm>
        </p:spPr>
        <p:txBody>
          <a:bodyPr/>
          <a:lstStyle/>
          <a:p>
            <a:endParaRPr lang="ru-RU" dirty="0"/>
          </a:p>
        </p:txBody>
      </p:sp>
      <p:graphicFrame>
        <p:nvGraphicFramePr>
          <p:cNvPr id="4" name="Таблица 3"/>
          <p:cNvGraphicFramePr>
            <a:graphicFrameLocks noGrp="1"/>
          </p:cNvGraphicFramePr>
          <p:nvPr>
            <p:extLst>
              <p:ext uri="{D42A27DB-BD31-4B8C-83A1-F6EECF244321}">
                <p14:modId xmlns:p14="http://schemas.microsoft.com/office/powerpoint/2010/main" val="51449297"/>
              </p:ext>
            </p:extLst>
          </p:nvPr>
        </p:nvGraphicFramePr>
        <p:xfrm>
          <a:off x="395536" y="1340768"/>
          <a:ext cx="8496944" cy="4968552"/>
        </p:xfrm>
        <a:graphic>
          <a:graphicData uri="http://schemas.openxmlformats.org/drawingml/2006/table">
            <a:tbl>
              <a:tblPr firstRow="1" bandRow="1">
                <a:tableStyleId>{5C22544A-7EE6-4342-B048-85BDC9FD1C3A}</a:tableStyleId>
              </a:tblPr>
              <a:tblGrid>
                <a:gridCol w="4248472">
                  <a:extLst>
                    <a:ext uri="{9D8B030D-6E8A-4147-A177-3AD203B41FA5}">
                      <a16:colId xmlns:a16="http://schemas.microsoft.com/office/drawing/2014/main" val="20000"/>
                    </a:ext>
                  </a:extLst>
                </a:gridCol>
                <a:gridCol w="4248472">
                  <a:extLst>
                    <a:ext uri="{9D8B030D-6E8A-4147-A177-3AD203B41FA5}">
                      <a16:colId xmlns:a16="http://schemas.microsoft.com/office/drawing/2014/main" val="20001"/>
                    </a:ext>
                  </a:extLst>
                </a:gridCol>
              </a:tblGrid>
              <a:tr h="4968552">
                <a:tc>
                  <a:txBody>
                    <a:bodyPr/>
                    <a:lstStyle/>
                    <a:p>
                      <a:pPr algn="ctr"/>
                      <a:endParaRPr lang="ru-RU" dirty="0"/>
                    </a:p>
                    <a:p>
                      <a:pPr algn="ctr"/>
                      <a:endParaRPr lang="ru-RU" dirty="0"/>
                    </a:p>
                    <a:p>
                      <a:pPr algn="ctr"/>
                      <a:endParaRPr lang="ru-RU" dirty="0"/>
                    </a:p>
                    <a:p>
                      <a:pPr algn="ctr"/>
                      <a:r>
                        <a:rPr lang="ru-RU" sz="2400" dirty="0">
                          <a:solidFill>
                            <a:schemeClr val="tx1"/>
                          </a:solidFill>
                        </a:rPr>
                        <a:t>Благодарность за письмо</a:t>
                      </a:r>
                    </a:p>
                    <a:p>
                      <a:pPr algn="ctr"/>
                      <a:endParaRPr lang="ru-RU" dirty="0">
                        <a:solidFill>
                          <a:schemeClr val="tx1"/>
                        </a:solidFill>
                      </a:endParaRPr>
                    </a:p>
                  </a:txBody>
                  <a:tcPr/>
                </a:tc>
                <a:tc>
                  <a:txBody>
                    <a:bodyPr/>
                    <a:lstStyle/>
                    <a:p>
                      <a:pPr algn="ctr"/>
                      <a:r>
                        <a:rPr lang="en-US" sz="2000" b="0" dirty="0">
                          <a:solidFill>
                            <a:schemeClr val="tx1"/>
                          </a:solidFill>
                        </a:rPr>
                        <a:t>Thank you for your email. I’m sorry I haven’t written earlier but I was busy with my exam.</a:t>
                      </a:r>
                    </a:p>
                    <a:p>
                      <a:pPr algn="ctr"/>
                      <a:r>
                        <a:rPr lang="en-US" sz="2000" b="0" dirty="0">
                          <a:solidFill>
                            <a:schemeClr val="tx1"/>
                          </a:solidFill>
                        </a:rPr>
                        <a:t>▶️Thank you for your recent letter. It was great to hear from you. Sorry for not writing earlier but I was busy with my school project.</a:t>
                      </a:r>
                    </a:p>
                    <a:p>
                      <a:pPr algn="ctr"/>
                      <a:r>
                        <a:rPr lang="en-US" sz="2000" b="0" dirty="0">
                          <a:solidFill>
                            <a:schemeClr val="tx1"/>
                          </a:solidFill>
                        </a:rPr>
                        <a:t>▶️Thanks for your letter. Sorry I haven’t written for so long.</a:t>
                      </a:r>
                    </a:p>
                    <a:p>
                      <a:pPr algn="ctr"/>
                      <a:endParaRPr lang="ru-RU" sz="2000" b="0" dirty="0"/>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303973427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97245609"/>
              </p:ext>
            </p:extLst>
          </p:nvPr>
        </p:nvGraphicFramePr>
        <p:xfrm>
          <a:off x="179512" y="165195"/>
          <a:ext cx="8784976" cy="6720189"/>
        </p:xfrm>
        <a:graphic>
          <a:graphicData uri="http://schemas.openxmlformats.org/drawingml/2006/table">
            <a:tbl>
              <a:tblPr firstRow="1" bandRow="1">
                <a:tableStyleId>{5C22544A-7EE6-4342-B048-85BDC9FD1C3A}</a:tableStyleId>
              </a:tblPr>
              <a:tblGrid>
                <a:gridCol w="3498206">
                  <a:extLst>
                    <a:ext uri="{9D8B030D-6E8A-4147-A177-3AD203B41FA5}">
                      <a16:colId xmlns:a16="http://schemas.microsoft.com/office/drawing/2014/main" val="20000"/>
                    </a:ext>
                  </a:extLst>
                </a:gridCol>
                <a:gridCol w="5286770">
                  <a:extLst>
                    <a:ext uri="{9D8B030D-6E8A-4147-A177-3AD203B41FA5}">
                      <a16:colId xmlns:a16="http://schemas.microsoft.com/office/drawing/2014/main" val="20001"/>
                    </a:ext>
                  </a:extLst>
                </a:gridCol>
              </a:tblGrid>
              <a:tr h="2652690">
                <a:tc>
                  <a:txBody>
                    <a:bodyPr/>
                    <a:lstStyle/>
                    <a:p>
                      <a:pPr algn="ctr"/>
                      <a:r>
                        <a:rPr lang="ru-RU" dirty="0">
                          <a:solidFill>
                            <a:schemeClr val="tx1"/>
                          </a:solidFill>
                        </a:rPr>
                        <a:t>Переход к ответам на вопросы</a:t>
                      </a:r>
                    </a:p>
                  </a:txBody>
                  <a:tcPr/>
                </a:tc>
                <a:tc>
                  <a:txBody>
                    <a:bodyPr/>
                    <a:lstStyle/>
                    <a:p>
                      <a:pPr algn="ctr"/>
                      <a:r>
                        <a:rPr lang="en-US" sz="2000" b="0" dirty="0">
                          <a:solidFill>
                            <a:schemeClr val="tx1"/>
                          </a:solidFill>
                        </a:rPr>
                        <a:t>You’ve mentioned that …</a:t>
                      </a:r>
                    </a:p>
                    <a:p>
                      <a:pPr algn="ctr"/>
                      <a:r>
                        <a:rPr lang="en-US" sz="2000" b="0" dirty="0">
                          <a:solidFill>
                            <a:schemeClr val="tx1"/>
                          </a:solidFill>
                        </a:rPr>
                        <a:t>▶️You’ve written that …</a:t>
                      </a:r>
                    </a:p>
                    <a:p>
                      <a:pPr algn="ctr"/>
                      <a:r>
                        <a:rPr lang="en-US" sz="2000" b="0" dirty="0">
                          <a:solidFill>
                            <a:schemeClr val="tx1"/>
                          </a:solidFill>
                        </a:rPr>
                        <a:t>▶️You asked me to tell you about …</a:t>
                      </a:r>
                    </a:p>
                    <a:p>
                      <a:pPr algn="ctr"/>
                      <a:r>
                        <a:rPr lang="en-US" sz="2000" b="0" dirty="0">
                          <a:solidFill>
                            <a:schemeClr val="tx1"/>
                          </a:solidFill>
                        </a:rPr>
                        <a:t>▶️I’ll be glad to answer your questions.</a:t>
                      </a:r>
                    </a:p>
                    <a:p>
                      <a:pPr algn="ctr"/>
                      <a:r>
                        <a:rPr lang="en-US" sz="2000" b="0" dirty="0">
                          <a:solidFill>
                            <a:schemeClr val="tx1"/>
                          </a:solidFill>
                        </a:rPr>
                        <a:t>▶️Let me answer your questions.</a:t>
                      </a:r>
                    </a:p>
                    <a:p>
                      <a:pPr algn="ctr"/>
                      <a:endParaRPr lang="ru-RU" sz="2000" b="0" dirty="0"/>
                    </a:p>
                  </a:txBody>
                  <a:tcPr/>
                </a:tc>
                <a:extLst>
                  <a:ext uri="{0D108BD9-81ED-4DB2-BD59-A6C34878D82A}">
                    <a16:rowId xmlns:a16="http://schemas.microsoft.com/office/drawing/2014/main" val="10000"/>
                  </a:ext>
                </a:extLst>
              </a:tr>
              <a:tr h="2177739">
                <a:tc>
                  <a:txBody>
                    <a:bodyPr/>
                    <a:lstStyle/>
                    <a:p>
                      <a:pPr algn="ctr"/>
                      <a:r>
                        <a:rPr lang="ru-RU" b="1" dirty="0"/>
                        <a:t>Переход к абзацу с тремя вопросами</a:t>
                      </a:r>
                    </a:p>
                  </a:txBody>
                  <a:tcPr/>
                </a:tc>
                <a:tc>
                  <a:txBody>
                    <a:bodyPr/>
                    <a:lstStyle/>
                    <a:p>
                      <a:pPr algn="ctr"/>
                      <a:r>
                        <a:rPr lang="en-GB" sz="2000" dirty="0"/>
                        <a:t>I</a:t>
                      </a:r>
                      <a:r>
                        <a:rPr lang="en-US" sz="2000" dirty="0"/>
                        <a:t>’m curious about …</a:t>
                      </a:r>
                    </a:p>
                    <a:p>
                      <a:pPr algn="ctr"/>
                      <a:r>
                        <a:rPr lang="en-US" sz="2000" dirty="0"/>
                        <a:t>▶️As for the …</a:t>
                      </a:r>
                    </a:p>
                    <a:p>
                      <a:pPr algn="ctr"/>
                      <a:r>
                        <a:rPr lang="en-US" sz="2000" dirty="0"/>
                        <a:t>▶️As I know, you are interested in …</a:t>
                      </a:r>
                    </a:p>
                    <a:p>
                      <a:pPr algn="ctr"/>
                      <a:r>
                        <a:rPr lang="en-US" sz="2000" dirty="0"/>
                        <a:t>▶️By the way, I’d like to ask you something.</a:t>
                      </a:r>
                    </a:p>
                    <a:p>
                      <a:pPr algn="ctr"/>
                      <a:endParaRPr lang="ru-RU" sz="2000" dirty="0"/>
                    </a:p>
                  </a:txBody>
                  <a:tcPr/>
                </a:tc>
                <a:extLst>
                  <a:ext uri="{0D108BD9-81ED-4DB2-BD59-A6C34878D82A}">
                    <a16:rowId xmlns:a16="http://schemas.microsoft.com/office/drawing/2014/main" val="10001"/>
                  </a:ext>
                </a:extLst>
              </a:tr>
              <a:tr h="1866314">
                <a:tc>
                  <a:txBody>
                    <a:bodyPr/>
                    <a:lstStyle/>
                    <a:p>
                      <a:pPr algn="ctr"/>
                      <a:r>
                        <a:rPr lang="ru-RU" b="1" dirty="0"/>
                        <a:t>Надежда на последующие контакты</a:t>
                      </a:r>
                    </a:p>
                  </a:txBody>
                  <a:tcPr/>
                </a:tc>
                <a:tc>
                  <a:txBody>
                    <a:bodyPr/>
                    <a:lstStyle/>
                    <a:p>
                      <a:pPr algn="ctr"/>
                      <a:r>
                        <a:rPr lang="en-GB" sz="2000" dirty="0"/>
                        <a:t>T</a:t>
                      </a:r>
                      <a:r>
                        <a:rPr lang="en-US" sz="2000" dirty="0" err="1"/>
                        <a:t>alk</a:t>
                      </a:r>
                      <a:r>
                        <a:rPr lang="en-US" sz="2000" dirty="0"/>
                        <a:t> to you soon!</a:t>
                      </a:r>
                    </a:p>
                    <a:p>
                      <a:pPr algn="ctr"/>
                      <a:r>
                        <a:rPr lang="en-US" sz="2000" dirty="0"/>
                        <a:t>▶️Write back !</a:t>
                      </a:r>
                    </a:p>
                    <a:p>
                      <a:pPr algn="ctr"/>
                      <a:r>
                        <a:rPr lang="en-US" sz="2000" dirty="0"/>
                        <a:t>▶️Drop me a line soon.</a:t>
                      </a:r>
                    </a:p>
                    <a:p>
                      <a:pPr algn="ctr"/>
                      <a:r>
                        <a:rPr lang="en-US" sz="2000" dirty="0"/>
                        <a:t>▶️That’s all for now. Hope to hear from you soon!</a:t>
                      </a:r>
                    </a:p>
                    <a:p>
                      <a:pPr algn="ctr"/>
                      <a:r>
                        <a:rPr lang="en-US" dirty="0"/>
                        <a:t>▶️Keep in touch.</a:t>
                      </a:r>
                      <a:endParaRPr lang="ru-RU" dirty="0"/>
                    </a:p>
                  </a:txBody>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83718171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Таблица 1"/>
          <p:cNvGraphicFramePr>
            <a:graphicFrameLocks noGrp="1"/>
          </p:cNvGraphicFramePr>
          <p:nvPr>
            <p:extLst>
              <p:ext uri="{D42A27DB-BD31-4B8C-83A1-F6EECF244321}">
                <p14:modId xmlns:p14="http://schemas.microsoft.com/office/powerpoint/2010/main" val="3864302771"/>
              </p:ext>
            </p:extLst>
          </p:nvPr>
        </p:nvGraphicFramePr>
        <p:xfrm>
          <a:off x="1259632" y="692696"/>
          <a:ext cx="6096000" cy="2225040"/>
        </p:xfrm>
        <a:graphic>
          <a:graphicData uri="http://schemas.openxmlformats.org/drawingml/2006/table">
            <a:tbl>
              <a:tblPr firstRow="1" bandRow="1">
                <a:tableStyleId>{5C22544A-7EE6-4342-B048-85BDC9FD1C3A}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pPr algn="ctr"/>
                      <a:r>
                        <a:rPr lang="ru-RU" sz="2000" dirty="0">
                          <a:solidFill>
                            <a:schemeClr val="tx1"/>
                          </a:solidFill>
                        </a:rPr>
                        <a:t>Заключительные</a:t>
                      </a:r>
                    </a:p>
                    <a:p>
                      <a:pPr algn="ctr"/>
                      <a:r>
                        <a:rPr lang="ru-RU" sz="2000" dirty="0">
                          <a:solidFill>
                            <a:schemeClr val="tx1"/>
                          </a:solidFill>
                        </a:rPr>
                        <a:t>слова</a:t>
                      </a:r>
                    </a:p>
                  </a:txBody>
                  <a:tcPr/>
                </a:tc>
                <a:tc>
                  <a:txBody>
                    <a:bodyPr/>
                    <a:lstStyle/>
                    <a:p>
                      <a:pPr algn="ctr"/>
                      <a:r>
                        <a:rPr lang="en-US" sz="2000" b="0" dirty="0">
                          <a:solidFill>
                            <a:schemeClr val="tx1"/>
                          </a:solidFill>
                        </a:rPr>
                        <a:t>Bye,</a:t>
                      </a:r>
                    </a:p>
                    <a:p>
                      <a:pPr algn="ctr"/>
                      <a:r>
                        <a:rPr lang="en-US" sz="2000" b="0" dirty="0">
                          <a:solidFill>
                            <a:schemeClr val="tx1"/>
                          </a:solidFill>
                        </a:rPr>
                        <a:t>▶️Best </a:t>
                      </a:r>
                      <a:r>
                        <a:rPr lang="en-US" sz="2000" b="0" dirty="0" err="1">
                          <a:solidFill>
                            <a:schemeClr val="tx1"/>
                          </a:solidFill>
                        </a:rPr>
                        <a:t>wishe</a:t>
                      </a:r>
                      <a:r>
                        <a:rPr lang="en-GB" sz="2000" b="0" dirty="0">
                          <a:solidFill>
                            <a:schemeClr val="tx1"/>
                          </a:solidFill>
                        </a:rPr>
                        <a:t>s</a:t>
                      </a:r>
                      <a:endParaRPr lang="ru-RU" sz="2000" b="0" dirty="0">
                        <a:solidFill>
                          <a:schemeClr val="tx1"/>
                        </a:solidFill>
                      </a:endParaRPr>
                    </a:p>
                    <a:p>
                      <a:pPr algn="ctr"/>
                      <a:r>
                        <a:rPr lang="en-US" sz="2000" b="0" dirty="0">
                          <a:solidFill>
                            <a:schemeClr val="tx1"/>
                          </a:solidFill>
                        </a:rPr>
                        <a:t>  ▶️Love,</a:t>
                      </a:r>
                    </a:p>
                    <a:p>
                      <a:pPr algn="ctr"/>
                      <a:r>
                        <a:rPr lang="en-US" sz="2000" b="0" dirty="0">
                          <a:solidFill>
                            <a:schemeClr val="tx1"/>
                          </a:solidFill>
                        </a:rPr>
                        <a:t>▶️Cheers,</a:t>
                      </a:r>
                    </a:p>
                    <a:p>
                      <a:pPr algn="ctr"/>
                      <a:r>
                        <a:rPr lang="en-US" sz="2000" b="0" dirty="0">
                          <a:solidFill>
                            <a:schemeClr val="tx1"/>
                          </a:solidFill>
                        </a:rPr>
                        <a:t>▶️Take care</a:t>
                      </a:r>
                    </a:p>
                    <a:p>
                      <a:pPr algn="ctr"/>
                      <a:r>
                        <a:rPr lang="en-US" sz="2000" b="0" dirty="0">
                          <a:solidFill>
                            <a:schemeClr val="tx1"/>
                          </a:solidFill>
                        </a:rPr>
                        <a:t>▶️Yours,</a:t>
                      </a:r>
                    </a:p>
                    <a:p>
                      <a:pPr algn="ctr"/>
                      <a:endParaRPr lang="ru-RU" sz="2000" b="0" dirty="0"/>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213718431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Заголовок 6"/>
          <p:cNvSpPr>
            <a:spLocks noGrp="1"/>
          </p:cNvSpPr>
          <p:nvPr>
            <p:ph type="title"/>
          </p:nvPr>
        </p:nvSpPr>
        <p:spPr>
          <a:xfrm>
            <a:off x="1043608" y="260648"/>
            <a:ext cx="6781800" cy="1080120"/>
          </a:xfrm>
        </p:spPr>
        <p:txBody>
          <a:bodyPr>
            <a:normAutofit/>
          </a:bodyPr>
          <a:lstStyle/>
          <a:p>
            <a:pPr algn="ctr"/>
            <a:r>
              <a:rPr lang="ru-RU" sz="2800" dirty="0">
                <a:solidFill>
                  <a:srgbClr val="0070C0"/>
                </a:solidFill>
              </a:rPr>
              <a:t>Шаблон для написания электронного письма</a:t>
            </a:r>
          </a:p>
        </p:txBody>
      </p:sp>
      <p:pic>
        <p:nvPicPr>
          <p:cNvPr id="10" name="Объект 9"/>
          <p:cNvPicPr>
            <a:picLocks noGrp="1" noChangeAspect="1"/>
          </p:cNvPicPr>
          <p:nvPr>
            <p:ph sz="half" idx="1"/>
          </p:nvPr>
        </p:nvPicPr>
        <p:blipFill>
          <a:blip r:embed="rId2">
            <a:extLst>
              <a:ext uri="{28A0092B-C50C-407E-A947-70E740481C1C}">
                <a14:useLocalDpi xmlns:a14="http://schemas.microsoft.com/office/drawing/2010/main" val="0"/>
              </a:ext>
            </a:extLst>
          </a:blip>
          <a:stretch>
            <a:fillRect/>
          </a:stretch>
        </p:blipFill>
        <p:spPr>
          <a:xfrm>
            <a:off x="251520" y="1412776"/>
            <a:ext cx="4320480" cy="5207918"/>
          </a:xfrm>
        </p:spPr>
      </p:pic>
      <p:sp>
        <p:nvSpPr>
          <p:cNvPr id="9" name="Объект 8"/>
          <p:cNvSpPr>
            <a:spLocks noGrp="1"/>
          </p:cNvSpPr>
          <p:nvPr>
            <p:ph sz="half" idx="2"/>
          </p:nvPr>
        </p:nvSpPr>
        <p:spPr>
          <a:xfrm>
            <a:off x="4644008" y="1412776"/>
            <a:ext cx="4032448" cy="5256584"/>
          </a:xfrm>
        </p:spPr>
        <p:txBody>
          <a:bodyPr>
            <a:normAutofit fontScale="40000" lnSpcReduction="20000"/>
          </a:bodyPr>
          <a:lstStyle/>
          <a:p>
            <a:r>
              <a:rPr lang="en-US" sz="3800" dirty="0"/>
              <a:t>Dear </a:t>
            </a:r>
            <a:r>
              <a:rPr lang="ru-RU" sz="3800" dirty="0"/>
              <a:t>…</a:t>
            </a:r>
            <a:endParaRPr lang="en-US" sz="3800" dirty="0"/>
          </a:p>
          <a:p>
            <a:endParaRPr lang="en-US" sz="3800" dirty="0"/>
          </a:p>
          <a:p>
            <a:r>
              <a:rPr lang="en-US" sz="3800" dirty="0"/>
              <a:t>Thank you for your message </a:t>
            </a:r>
            <a:r>
              <a:rPr lang="ru-RU" sz="3800" dirty="0"/>
              <a:t> </a:t>
            </a:r>
            <a:r>
              <a:rPr lang="en-GB" sz="3800" dirty="0"/>
              <a:t>/</a:t>
            </a:r>
            <a:r>
              <a:rPr lang="en-US" sz="3800" dirty="0"/>
              <a:t>email. Sorry I haven’t written for so long. I hope you’re doing well.</a:t>
            </a:r>
          </a:p>
          <a:p>
            <a:endParaRPr lang="en-US" sz="3800" dirty="0"/>
          </a:p>
          <a:p>
            <a:r>
              <a:rPr lang="en-US" sz="3800" dirty="0"/>
              <a:t>You asked me to tell you about …/ Let me answer your questions.</a:t>
            </a:r>
          </a:p>
          <a:p>
            <a:pPr marL="0" indent="0">
              <a:buNone/>
            </a:pPr>
            <a:endParaRPr lang="en-US" sz="3800" dirty="0"/>
          </a:p>
          <a:p>
            <a:r>
              <a:rPr lang="en-US" sz="3800" dirty="0"/>
              <a:t> Well, …</a:t>
            </a:r>
          </a:p>
          <a:p>
            <a:pPr marL="0" indent="0">
              <a:buNone/>
            </a:pPr>
            <a:endParaRPr lang="en-US" sz="3800" dirty="0"/>
          </a:p>
          <a:p>
            <a:r>
              <a:rPr lang="en-US" sz="3800" dirty="0"/>
              <a:t>As for me, …</a:t>
            </a:r>
          </a:p>
          <a:p>
            <a:endParaRPr lang="en-US" sz="3800" dirty="0"/>
          </a:p>
          <a:p>
            <a:r>
              <a:rPr lang="en-US" sz="3800" dirty="0"/>
              <a:t>By the way, I’d like to ask you </a:t>
            </a:r>
            <a:r>
              <a:rPr lang="en-GB" sz="3800" dirty="0"/>
              <a:t>about your exams</a:t>
            </a:r>
            <a:r>
              <a:rPr lang="en-US" sz="3800" dirty="0"/>
              <a:t>.</a:t>
            </a:r>
          </a:p>
          <a:p>
            <a:pPr marL="0" indent="0">
              <a:buNone/>
            </a:pPr>
            <a:r>
              <a:rPr lang="en-US" sz="3800" dirty="0"/>
              <a:t> </a:t>
            </a:r>
          </a:p>
          <a:p>
            <a:endParaRPr lang="en-US" sz="3800" dirty="0"/>
          </a:p>
          <a:p>
            <a:endParaRPr lang="en-US" sz="3800" dirty="0"/>
          </a:p>
          <a:p>
            <a:r>
              <a:rPr lang="en-US" sz="3800" dirty="0"/>
              <a:t>That’s all for now. Hope to hear from you soon!...</a:t>
            </a:r>
          </a:p>
          <a:p>
            <a:endParaRPr lang="en-US" sz="3800" dirty="0"/>
          </a:p>
          <a:p>
            <a:endParaRPr lang="en-US" sz="3800" dirty="0"/>
          </a:p>
          <a:p>
            <a:r>
              <a:rPr lang="en-US" sz="3800" dirty="0"/>
              <a:t>All the best/ Take care,</a:t>
            </a:r>
          </a:p>
          <a:p>
            <a:endParaRPr lang="en-US" sz="3800" dirty="0"/>
          </a:p>
          <a:p>
            <a:endParaRPr lang="en-US" dirty="0"/>
          </a:p>
          <a:p>
            <a:endParaRPr lang="en-US" dirty="0"/>
          </a:p>
          <a:p>
            <a:pPr marL="0" indent="0">
              <a:buNone/>
            </a:pPr>
            <a:endParaRPr lang="en-US" dirty="0"/>
          </a:p>
        </p:txBody>
      </p:sp>
    </p:spTree>
    <p:extLst>
      <p:ext uri="{BB962C8B-B14F-4D97-AF65-F5344CB8AC3E}">
        <p14:creationId xmlns:p14="http://schemas.microsoft.com/office/powerpoint/2010/main" val="229400153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27584" y="332656"/>
            <a:ext cx="7543800" cy="1512168"/>
          </a:xfrm>
        </p:spPr>
        <p:txBody>
          <a:bodyPr>
            <a:normAutofit/>
          </a:bodyPr>
          <a:lstStyle/>
          <a:p>
            <a:pPr algn="ctr"/>
            <a:r>
              <a:rPr lang="ru-RU" sz="2800" b="1" dirty="0">
                <a:solidFill>
                  <a:srgbClr val="0070C0"/>
                </a:solidFill>
                <a:latin typeface="+mn-lt"/>
              </a:rPr>
              <a:t>ЗАДАНИЯ, КОТОРЫЕ МОЖНО ПРЕДЛОЖИТЬ ДЛЯ ОТРАБОТКИ НАВЫКА ПИСЬМА.</a:t>
            </a:r>
          </a:p>
        </p:txBody>
      </p:sp>
      <p:sp>
        <p:nvSpPr>
          <p:cNvPr id="3" name="Текст 2"/>
          <p:cNvSpPr>
            <a:spLocks noGrp="1"/>
          </p:cNvSpPr>
          <p:nvPr>
            <p:ph type="body" idx="1"/>
          </p:nvPr>
        </p:nvSpPr>
        <p:spPr>
          <a:xfrm>
            <a:off x="762000" y="2204864"/>
            <a:ext cx="6858000" cy="4104456"/>
          </a:xfrm>
        </p:spPr>
        <p:txBody>
          <a:bodyPr>
            <a:normAutofit fontScale="92500" lnSpcReduction="10000"/>
          </a:bodyPr>
          <a:lstStyle/>
          <a:p>
            <a:r>
              <a:rPr lang="ru-RU" sz="3600" b="1">
                <a:solidFill>
                  <a:srgbClr val="FF0000"/>
                </a:solidFill>
              </a:rPr>
              <a:t>Собственное </a:t>
            </a:r>
            <a:r>
              <a:rPr lang="ru-RU" sz="3600" b="1" dirty="0">
                <a:solidFill>
                  <a:srgbClr val="FF0000"/>
                </a:solidFill>
              </a:rPr>
              <a:t>письмо</a:t>
            </a:r>
          </a:p>
          <a:p>
            <a:endParaRPr lang="ru-RU" b="1" dirty="0">
              <a:solidFill>
                <a:schemeClr val="tx1"/>
              </a:solidFill>
            </a:endParaRPr>
          </a:p>
          <a:p>
            <a:r>
              <a:rPr lang="ru-RU" dirty="0">
                <a:solidFill>
                  <a:schemeClr val="tx1"/>
                </a:solidFill>
                <a:effectLst>
                  <a:outerShdw blurRad="38100" dist="38100" dir="2700000" algn="tl">
                    <a:srgbClr val="000000">
                      <a:alpha val="43137"/>
                    </a:srgbClr>
                  </a:outerShdw>
                </a:effectLst>
              </a:rPr>
              <a:t>Традиционный вид письменных заданий, но может быть интересно обыгран. Что можно предложить :</a:t>
            </a:r>
          </a:p>
          <a:p>
            <a:endParaRPr lang="ru-RU" dirty="0">
              <a:solidFill>
                <a:schemeClr val="tx1"/>
              </a:solidFill>
              <a:effectLst>
                <a:outerShdw blurRad="38100" dist="38100" dir="2700000" algn="tl">
                  <a:srgbClr val="000000">
                    <a:alpha val="43137"/>
                  </a:srgbClr>
                </a:outerShdw>
              </a:effectLst>
            </a:endParaRPr>
          </a:p>
          <a:p>
            <a:r>
              <a:rPr lang="ru-RU" dirty="0">
                <a:solidFill>
                  <a:schemeClr val="tx1"/>
                </a:solidFill>
                <a:effectLst>
                  <a:outerShdw blurRad="38100" dist="38100" dir="2700000" algn="tl">
                    <a:srgbClr val="000000">
                      <a:alpha val="43137"/>
                    </a:srgbClr>
                  </a:outerShdw>
                </a:effectLst>
              </a:rPr>
              <a:t>-составить письма друг другу  </a:t>
            </a:r>
          </a:p>
          <a:p>
            <a:endParaRPr lang="ru-RU" dirty="0">
              <a:solidFill>
                <a:schemeClr val="tx1"/>
              </a:solidFill>
              <a:effectLst>
                <a:outerShdw blurRad="38100" dist="38100" dir="2700000" algn="tl">
                  <a:srgbClr val="000000">
                    <a:alpha val="43137"/>
                  </a:srgbClr>
                </a:outerShdw>
              </a:effectLst>
            </a:endParaRPr>
          </a:p>
          <a:p>
            <a:r>
              <a:rPr lang="ru-RU" dirty="0">
                <a:solidFill>
                  <a:schemeClr val="tx1"/>
                </a:solidFill>
                <a:effectLst>
                  <a:outerShdw blurRad="38100" dist="38100" dir="2700000" algn="tl">
                    <a:srgbClr val="000000">
                      <a:alpha val="43137"/>
                    </a:srgbClr>
                  </a:outerShdw>
                </a:effectLst>
              </a:rPr>
              <a:t>-написать далекому предку или будущему правнуку  </a:t>
            </a:r>
          </a:p>
          <a:p>
            <a:endParaRPr lang="ru-RU" dirty="0">
              <a:solidFill>
                <a:schemeClr val="tx1"/>
              </a:solidFill>
              <a:effectLst>
                <a:outerShdw blurRad="38100" dist="38100" dir="2700000" algn="tl">
                  <a:srgbClr val="000000">
                    <a:alpha val="43137"/>
                  </a:srgbClr>
                </a:outerShdw>
              </a:effectLst>
            </a:endParaRPr>
          </a:p>
          <a:p>
            <a:r>
              <a:rPr lang="ru-RU" dirty="0">
                <a:solidFill>
                  <a:schemeClr val="tx1"/>
                </a:solidFill>
                <a:effectLst>
                  <a:outerShdw blurRad="38100" dist="38100" dir="2700000" algn="tl">
                    <a:srgbClr val="000000">
                      <a:alpha val="43137"/>
                    </a:srgbClr>
                  </a:outerShdw>
                </a:effectLst>
              </a:rPr>
              <a:t>-придумать письмо известному историческому деятелю или любимой знаменитости  </a:t>
            </a:r>
          </a:p>
          <a:p>
            <a:endParaRPr lang="ru-RU" dirty="0">
              <a:solidFill>
                <a:schemeClr val="tx1"/>
              </a:solidFill>
              <a:effectLst>
                <a:outerShdw blurRad="38100" dist="38100" dir="2700000" algn="tl">
                  <a:srgbClr val="000000">
                    <a:alpha val="43137"/>
                  </a:srgbClr>
                </a:outerShdw>
              </a:effectLst>
            </a:endParaRPr>
          </a:p>
          <a:p>
            <a:r>
              <a:rPr lang="ru-RU" dirty="0">
                <a:solidFill>
                  <a:schemeClr val="tx1"/>
                </a:solidFill>
                <a:effectLst>
                  <a:outerShdw blurRad="38100" dist="38100" dir="2700000" algn="tl">
                    <a:srgbClr val="000000">
                      <a:alpha val="43137"/>
                    </a:srgbClr>
                  </a:outerShdw>
                </a:effectLst>
              </a:rPr>
              <a:t>-внести элемент ролевой игры, т.е. распределить различные роли между </a:t>
            </a:r>
            <a:r>
              <a:rPr lang="ru-RU" dirty="0" err="1">
                <a:solidFill>
                  <a:schemeClr val="tx1"/>
                </a:solidFill>
                <a:effectLst>
                  <a:outerShdw blurRad="38100" dist="38100" dir="2700000" algn="tl">
                    <a:srgbClr val="000000">
                      <a:alpha val="43137"/>
                    </a:srgbClr>
                  </a:outerShdw>
                </a:effectLst>
              </a:rPr>
              <a:t>обуч-ся</a:t>
            </a:r>
            <a:r>
              <a:rPr lang="ru-RU" dirty="0">
                <a:solidFill>
                  <a:schemeClr val="tx1"/>
                </a:solidFill>
                <a:effectLst>
                  <a:outerShdw blurRad="38100" dist="38100" dir="2700000" algn="tl">
                    <a:srgbClr val="000000">
                      <a:alpha val="43137"/>
                    </a:srgbClr>
                  </a:outerShdw>
                </a:effectLst>
              </a:rPr>
              <a:t> (например, интересные профессии) и написать друг другу письма в соответствии с этими ролями </a:t>
            </a:r>
          </a:p>
        </p:txBody>
      </p:sp>
    </p:spTree>
    <p:extLst>
      <p:ext uri="{BB962C8B-B14F-4D97-AF65-F5344CB8AC3E}">
        <p14:creationId xmlns:p14="http://schemas.microsoft.com/office/powerpoint/2010/main" val="78366910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2000" y="404664"/>
            <a:ext cx="7626424" cy="6120680"/>
          </a:xfrm>
        </p:spPr>
        <p:txBody>
          <a:bodyPr>
            <a:normAutofit fontScale="90000"/>
          </a:bodyPr>
          <a:lstStyle/>
          <a:p>
            <a:br>
              <a:rPr lang="en-GB" sz="2200" b="1" dirty="0">
                <a:solidFill>
                  <a:srgbClr val="FF0000"/>
                </a:solidFill>
                <a:latin typeface="+mn-lt"/>
              </a:rPr>
            </a:br>
            <a:br>
              <a:rPr lang="en-GB" sz="2200" dirty="0">
                <a:solidFill>
                  <a:srgbClr val="FF0000"/>
                </a:solidFill>
                <a:latin typeface="+mn-lt"/>
              </a:rPr>
            </a:br>
            <a:r>
              <a:rPr lang="ru-RU" sz="2200" b="1" dirty="0">
                <a:solidFill>
                  <a:srgbClr val="FF0000"/>
                </a:solidFill>
                <a:latin typeface="+mn-lt"/>
              </a:rPr>
              <a:t>Переписка с живыми людьми</a:t>
            </a:r>
            <a:br>
              <a:rPr lang="ru-RU" sz="2200" b="1" dirty="0">
                <a:solidFill>
                  <a:srgbClr val="FF0000"/>
                </a:solidFill>
                <a:latin typeface="+mn-lt"/>
              </a:rPr>
            </a:br>
            <a:br>
              <a:rPr lang="ru-RU" sz="2200" dirty="0">
                <a:solidFill>
                  <a:schemeClr val="tx1"/>
                </a:solidFill>
                <a:latin typeface="+mn-lt"/>
              </a:rPr>
            </a:br>
            <a:r>
              <a:rPr lang="ru-RU" sz="2200" b="0" dirty="0">
                <a:solidFill>
                  <a:schemeClr val="tx1"/>
                </a:solidFill>
                <a:latin typeface="+mn-lt"/>
              </a:rPr>
              <a:t>В интернете существует множество сервисов, которые позволяют общаться с людьми, но в то же время ни к чему не обязывают. Можно: </a:t>
            </a:r>
            <a:br>
              <a:rPr lang="ru-RU" sz="2200" b="0" dirty="0">
                <a:solidFill>
                  <a:schemeClr val="tx1"/>
                </a:solidFill>
                <a:latin typeface="+mn-lt"/>
              </a:rPr>
            </a:br>
            <a:br>
              <a:rPr lang="ru-RU" sz="2200" b="0" dirty="0">
                <a:solidFill>
                  <a:schemeClr val="tx1"/>
                </a:solidFill>
                <a:latin typeface="+mn-lt"/>
              </a:rPr>
            </a:br>
            <a:r>
              <a:rPr lang="ru-RU" sz="2200" b="0" dirty="0">
                <a:solidFill>
                  <a:schemeClr val="tx1"/>
                </a:solidFill>
                <a:latin typeface="+mn-lt"/>
              </a:rPr>
              <a:t>-написать владельцу квартиры на </a:t>
            </a:r>
            <a:r>
              <a:rPr lang="ru-RU" sz="2200" b="0" dirty="0" err="1">
                <a:solidFill>
                  <a:schemeClr val="tx1"/>
                </a:solidFill>
                <a:latin typeface="+mn-lt"/>
              </a:rPr>
              <a:t>airbnb</a:t>
            </a:r>
            <a:r>
              <a:rPr lang="ru-RU" sz="2200" b="0" dirty="0">
                <a:solidFill>
                  <a:schemeClr val="tx1"/>
                </a:solidFill>
                <a:latin typeface="+mn-lt"/>
              </a:rPr>
              <a:t> и узнать подробности о жилье  </a:t>
            </a:r>
            <a:br>
              <a:rPr lang="ru-RU" sz="2200" b="0" dirty="0">
                <a:solidFill>
                  <a:schemeClr val="tx1"/>
                </a:solidFill>
                <a:latin typeface="+mn-lt"/>
              </a:rPr>
            </a:br>
            <a:br>
              <a:rPr lang="ru-RU" sz="2200" b="0" dirty="0">
                <a:solidFill>
                  <a:schemeClr val="tx1"/>
                </a:solidFill>
                <a:latin typeface="+mn-lt"/>
              </a:rPr>
            </a:br>
            <a:r>
              <a:rPr lang="ru-RU" sz="2200" b="0" dirty="0">
                <a:solidFill>
                  <a:schemeClr val="tx1"/>
                </a:solidFill>
                <a:latin typeface="+mn-lt"/>
              </a:rPr>
              <a:t>-написать в отель на </a:t>
            </a:r>
            <a:r>
              <a:rPr lang="ru-RU" sz="2200" b="0" dirty="0" err="1">
                <a:solidFill>
                  <a:schemeClr val="tx1"/>
                </a:solidFill>
                <a:latin typeface="+mn-lt"/>
              </a:rPr>
              <a:t>букинге</a:t>
            </a:r>
            <a:r>
              <a:rPr lang="ru-RU" sz="2200" b="0" dirty="0">
                <a:solidFill>
                  <a:schemeClr val="tx1"/>
                </a:solidFill>
                <a:latin typeface="+mn-lt"/>
              </a:rPr>
              <a:t>  </a:t>
            </a:r>
            <a:br>
              <a:rPr lang="ru-RU" sz="2200" b="0" dirty="0">
                <a:solidFill>
                  <a:schemeClr val="tx1"/>
                </a:solidFill>
                <a:latin typeface="+mn-lt"/>
              </a:rPr>
            </a:br>
            <a:br>
              <a:rPr lang="ru-RU" sz="2200" b="0" dirty="0">
                <a:solidFill>
                  <a:schemeClr val="tx1"/>
                </a:solidFill>
                <a:latin typeface="+mn-lt"/>
              </a:rPr>
            </a:br>
            <a:r>
              <a:rPr lang="ru-RU" sz="2200" b="0" dirty="0">
                <a:solidFill>
                  <a:schemeClr val="tx1"/>
                </a:solidFill>
                <a:latin typeface="+mn-lt"/>
              </a:rPr>
              <a:t>-найти англоговорящего партнера по переписке в </a:t>
            </a:r>
            <a:r>
              <a:rPr lang="ru-RU" sz="2200" b="0" dirty="0" err="1">
                <a:solidFill>
                  <a:schemeClr val="tx1"/>
                </a:solidFill>
                <a:latin typeface="+mn-lt"/>
              </a:rPr>
              <a:t>фэйсбуке</a:t>
            </a:r>
            <a:r>
              <a:rPr lang="ru-RU" sz="2200" b="0" dirty="0">
                <a:solidFill>
                  <a:schemeClr val="tx1"/>
                </a:solidFill>
                <a:latin typeface="+mn-lt"/>
              </a:rPr>
              <a:t>  </a:t>
            </a:r>
            <a:br>
              <a:rPr lang="ru-RU" sz="2200" b="0" dirty="0">
                <a:solidFill>
                  <a:schemeClr val="tx1"/>
                </a:solidFill>
                <a:latin typeface="+mn-lt"/>
              </a:rPr>
            </a:br>
            <a:br>
              <a:rPr lang="ru-RU" sz="2200" b="0" dirty="0">
                <a:solidFill>
                  <a:schemeClr val="tx1"/>
                </a:solidFill>
                <a:latin typeface="+mn-lt"/>
              </a:rPr>
            </a:br>
            <a:r>
              <a:rPr lang="ru-RU" sz="2200" b="0" dirty="0">
                <a:solidFill>
                  <a:schemeClr val="tx1"/>
                </a:solidFill>
                <a:latin typeface="+mn-lt"/>
              </a:rPr>
              <a:t>-найти тематическую группу в социальной сети (например группу изучающих английский и предложить любому человеку оттуда немного пообщаться в целях практики языка) </a:t>
            </a:r>
            <a:br>
              <a:rPr lang="ru-RU" sz="2200" b="0" dirty="0">
                <a:solidFill>
                  <a:schemeClr val="tx1"/>
                </a:solidFill>
                <a:latin typeface="+mn-lt"/>
              </a:rPr>
            </a:br>
            <a:br>
              <a:rPr lang="ru-RU" sz="2000" b="0" dirty="0">
                <a:latin typeface="+mn-lt"/>
              </a:rPr>
            </a:br>
            <a:r>
              <a:rPr lang="ru-RU" sz="2000" dirty="0">
                <a:latin typeface="+mn-lt"/>
              </a:rPr>
              <a:t> </a:t>
            </a:r>
          </a:p>
        </p:txBody>
      </p:sp>
    </p:spTree>
    <p:extLst>
      <p:ext uri="{BB962C8B-B14F-4D97-AF65-F5344CB8AC3E}">
        <p14:creationId xmlns:p14="http://schemas.microsoft.com/office/powerpoint/2010/main" val="26706240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2000" y="476672"/>
            <a:ext cx="7842448" cy="5904656"/>
          </a:xfrm>
        </p:spPr>
        <p:txBody>
          <a:bodyPr>
            <a:normAutofit fontScale="90000"/>
          </a:bodyPr>
          <a:lstStyle/>
          <a:p>
            <a:r>
              <a:rPr lang="ru-RU" sz="2000" dirty="0">
                <a:solidFill>
                  <a:srgbClr val="FF0000"/>
                </a:solidFill>
                <a:latin typeface="+mn-lt"/>
              </a:rPr>
              <a:t>Исправление ошибок</a:t>
            </a:r>
            <a:br>
              <a:rPr lang="ru-RU" sz="2000" dirty="0">
                <a:solidFill>
                  <a:srgbClr val="FF0000"/>
                </a:solidFill>
                <a:latin typeface="+mn-lt"/>
              </a:rPr>
            </a:br>
            <a:br>
              <a:rPr lang="ru-RU" sz="2000" b="0" dirty="0">
                <a:solidFill>
                  <a:schemeClr val="tx1"/>
                </a:solidFill>
                <a:latin typeface="+mn-lt"/>
              </a:rPr>
            </a:br>
            <a:r>
              <a:rPr lang="ru-RU" sz="2000" b="0" dirty="0">
                <a:solidFill>
                  <a:schemeClr val="tx1"/>
                </a:solidFill>
                <a:latin typeface="+mn-lt"/>
              </a:rPr>
              <a:t>Предложите ученикам разбиться на группы</a:t>
            </a:r>
            <a:br>
              <a:rPr lang="ru-RU" sz="2000" b="0" dirty="0">
                <a:solidFill>
                  <a:schemeClr val="tx1"/>
                </a:solidFill>
                <a:latin typeface="+mn-lt"/>
              </a:rPr>
            </a:br>
            <a:br>
              <a:rPr lang="ru-RU" sz="2000" b="0" dirty="0">
                <a:solidFill>
                  <a:schemeClr val="tx1"/>
                </a:solidFill>
                <a:latin typeface="+mn-lt"/>
              </a:rPr>
            </a:br>
            <a:r>
              <a:rPr lang="ru-RU" sz="2000" b="0" dirty="0">
                <a:solidFill>
                  <a:schemeClr val="tx1"/>
                </a:solidFill>
                <a:latin typeface="+mn-lt"/>
              </a:rPr>
              <a:t>-одна группа пишет письмо с ошибками </a:t>
            </a:r>
            <a:br>
              <a:rPr lang="ru-RU" sz="2000" b="0" dirty="0">
                <a:solidFill>
                  <a:schemeClr val="tx1"/>
                </a:solidFill>
                <a:latin typeface="+mn-lt"/>
              </a:rPr>
            </a:br>
            <a:r>
              <a:rPr lang="ru-RU" sz="2000" b="0" dirty="0">
                <a:solidFill>
                  <a:schemeClr val="tx1"/>
                </a:solidFill>
                <a:latin typeface="+mn-lt"/>
              </a:rPr>
              <a:t>-вторая группа  исправляет ошибки в письме</a:t>
            </a:r>
            <a:br>
              <a:rPr lang="ru-RU" sz="2000" b="0" dirty="0">
                <a:solidFill>
                  <a:schemeClr val="tx1"/>
                </a:solidFill>
                <a:latin typeface="+mn-lt"/>
              </a:rPr>
            </a:br>
            <a:r>
              <a:rPr lang="ru-RU" sz="2000" b="0" dirty="0">
                <a:solidFill>
                  <a:schemeClr val="tx1"/>
                </a:solidFill>
                <a:latin typeface="+mn-lt"/>
              </a:rPr>
              <a:t>-третья пишет письмо без ошибок  </a:t>
            </a:r>
            <a:br>
              <a:rPr lang="ru-RU" sz="2000" b="0" dirty="0">
                <a:solidFill>
                  <a:schemeClr val="tx1"/>
                </a:solidFill>
                <a:latin typeface="+mn-lt"/>
              </a:rPr>
            </a:br>
            <a:br>
              <a:rPr lang="ru-RU" sz="2000" b="0" dirty="0">
                <a:solidFill>
                  <a:schemeClr val="tx1"/>
                </a:solidFill>
                <a:latin typeface="+mn-lt"/>
              </a:rPr>
            </a:br>
            <a:r>
              <a:rPr lang="ru-RU" sz="2000" dirty="0">
                <a:solidFill>
                  <a:srgbClr val="FF0000"/>
                </a:solidFill>
                <a:latin typeface="+mn-lt"/>
              </a:rPr>
              <a:t>Имитация интернет-общения</a:t>
            </a:r>
            <a:br>
              <a:rPr lang="ru-RU" sz="2000" dirty="0">
                <a:solidFill>
                  <a:srgbClr val="FF0000"/>
                </a:solidFill>
                <a:latin typeface="+mn-lt"/>
              </a:rPr>
            </a:br>
            <a:br>
              <a:rPr lang="ru-RU" sz="2000" b="0" dirty="0">
                <a:solidFill>
                  <a:schemeClr val="tx1"/>
                </a:solidFill>
                <a:latin typeface="+mn-lt"/>
              </a:rPr>
            </a:br>
            <a:r>
              <a:rPr lang="ru-RU" sz="2000" b="0" dirty="0">
                <a:solidFill>
                  <a:schemeClr val="tx1"/>
                </a:solidFill>
                <a:latin typeface="+mn-lt"/>
              </a:rPr>
              <a:t>Простейшим пример - это пост с комментариями. Создайте или найдите интересный пост и напишите его на доске или распечатайте и повесьте на стену. Ученикам выдаются </a:t>
            </a:r>
            <a:r>
              <a:rPr lang="ru-RU" sz="2000" b="0" dirty="0" err="1">
                <a:solidFill>
                  <a:schemeClr val="tx1"/>
                </a:solidFill>
                <a:latin typeface="+mn-lt"/>
              </a:rPr>
              <a:t>стикеры</a:t>
            </a:r>
            <a:r>
              <a:rPr lang="ru-RU" sz="2000" b="0" dirty="0">
                <a:solidFill>
                  <a:schemeClr val="tx1"/>
                </a:solidFill>
                <a:latin typeface="+mn-lt"/>
              </a:rPr>
              <a:t>, на которых они пишут вопросы и комментарии к этому посту и прикрепляют их. Потом, используя ту информацию, которую написали ученики, можно устроить совместное чтение и обсуждение. Можно обсудить: </a:t>
            </a:r>
            <a:br>
              <a:rPr lang="ru-RU" sz="2000" b="0" dirty="0">
                <a:solidFill>
                  <a:schemeClr val="tx1"/>
                </a:solidFill>
                <a:latin typeface="+mn-lt"/>
              </a:rPr>
            </a:br>
            <a:r>
              <a:rPr lang="ru-RU" sz="2000" b="0" dirty="0">
                <a:solidFill>
                  <a:schemeClr val="tx1"/>
                </a:solidFill>
                <a:latin typeface="+mn-lt"/>
              </a:rPr>
              <a:t>-видео  </a:t>
            </a:r>
            <a:br>
              <a:rPr lang="ru-RU" sz="2000" b="0" dirty="0">
                <a:solidFill>
                  <a:schemeClr val="tx1"/>
                </a:solidFill>
                <a:latin typeface="+mn-lt"/>
              </a:rPr>
            </a:br>
            <a:r>
              <a:rPr lang="ru-RU" sz="2000" b="0" dirty="0">
                <a:solidFill>
                  <a:schemeClr val="tx1"/>
                </a:solidFill>
                <a:latin typeface="+mn-lt"/>
              </a:rPr>
              <a:t>-актуальную новость  </a:t>
            </a:r>
            <a:br>
              <a:rPr lang="ru-RU" sz="2000" b="0" dirty="0">
                <a:solidFill>
                  <a:schemeClr val="tx1"/>
                </a:solidFill>
                <a:latin typeface="+mn-lt"/>
              </a:rPr>
            </a:br>
            <a:r>
              <a:rPr lang="ru-RU" sz="2000" b="0" dirty="0">
                <a:solidFill>
                  <a:schemeClr val="tx1"/>
                </a:solidFill>
                <a:latin typeface="+mn-lt"/>
              </a:rPr>
              <a:t>-новый фильм  </a:t>
            </a:r>
            <a:br>
              <a:rPr lang="ru-RU" sz="2000" b="0" dirty="0">
                <a:solidFill>
                  <a:schemeClr val="tx1"/>
                </a:solidFill>
                <a:latin typeface="+mn-lt"/>
              </a:rPr>
            </a:br>
            <a:r>
              <a:rPr lang="ru-RU" sz="2000" b="0" dirty="0">
                <a:solidFill>
                  <a:schemeClr val="tx1"/>
                </a:solidFill>
                <a:latin typeface="+mn-lt"/>
              </a:rPr>
              <a:t>-книгу или статью </a:t>
            </a:r>
          </a:p>
        </p:txBody>
      </p:sp>
    </p:spTree>
    <p:extLst>
      <p:ext uri="{BB962C8B-B14F-4D97-AF65-F5344CB8AC3E}">
        <p14:creationId xmlns:p14="http://schemas.microsoft.com/office/powerpoint/2010/main" val="18093018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115616" y="404664"/>
            <a:ext cx="6781800" cy="576064"/>
          </a:xfrm>
        </p:spPr>
        <p:txBody>
          <a:bodyPr>
            <a:normAutofit/>
          </a:bodyPr>
          <a:lstStyle/>
          <a:p>
            <a:pPr algn="ctr"/>
            <a:r>
              <a:rPr lang="ru-RU" sz="2800" dirty="0">
                <a:solidFill>
                  <a:srgbClr val="0070C0"/>
                </a:solidFill>
              </a:rPr>
              <a:t>Работа с интернет-ресурсами</a:t>
            </a:r>
          </a:p>
        </p:txBody>
      </p:sp>
      <p:sp>
        <p:nvSpPr>
          <p:cNvPr id="3" name="Объект 2"/>
          <p:cNvSpPr>
            <a:spLocks noGrp="1"/>
          </p:cNvSpPr>
          <p:nvPr>
            <p:ph idx="1"/>
          </p:nvPr>
        </p:nvSpPr>
        <p:spPr>
          <a:xfrm>
            <a:off x="899592" y="2204864"/>
            <a:ext cx="7543800" cy="3886200"/>
          </a:xfrm>
        </p:spPr>
        <p:txBody>
          <a:bodyPr>
            <a:normAutofit fontScale="70000" lnSpcReduction="20000"/>
          </a:bodyPr>
          <a:lstStyle/>
          <a:p>
            <a:pPr marL="0" indent="0">
              <a:buNone/>
            </a:pPr>
            <a:r>
              <a:rPr lang="ru-RU" i="1" dirty="0"/>
              <a:t>Банк заданий ФИПИ</a:t>
            </a:r>
          </a:p>
          <a:p>
            <a:pPr marL="0" indent="0">
              <a:buNone/>
            </a:pPr>
            <a:r>
              <a:rPr lang="en-US" i="1" dirty="0">
                <a:hlinkClick r:id="rId2"/>
              </a:rPr>
              <a:t>http://fipi.ru/ege</a:t>
            </a:r>
            <a:endParaRPr lang="ru-RU" i="1" dirty="0"/>
          </a:p>
          <a:p>
            <a:pPr marL="0" indent="0">
              <a:buNone/>
            </a:pPr>
            <a:endParaRPr lang="ru-RU" i="1" dirty="0"/>
          </a:p>
          <a:p>
            <a:pPr marL="0" indent="0">
              <a:buNone/>
            </a:pPr>
            <a:r>
              <a:rPr lang="en-US" i="1" dirty="0">
                <a:solidFill>
                  <a:srgbClr val="0070C0"/>
                </a:solidFill>
              </a:rPr>
              <a:t>https://www.macmillan.ru</a:t>
            </a:r>
            <a:endParaRPr lang="ru-RU" i="1" dirty="0">
              <a:solidFill>
                <a:srgbClr val="0070C0"/>
              </a:solidFill>
            </a:endParaRPr>
          </a:p>
          <a:p>
            <a:pPr marL="0" indent="0">
              <a:buNone/>
            </a:pPr>
            <a:endParaRPr lang="en-US" i="1" dirty="0"/>
          </a:p>
          <a:p>
            <a:pPr marL="0" indent="0">
              <a:buNone/>
            </a:pPr>
            <a:r>
              <a:rPr lang="en-US" i="1" dirty="0">
                <a:solidFill>
                  <a:srgbClr val="0070C0"/>
                </a:solidFill>
              </a:rPr>
              <a:t>https://foxford.ru</a:t>
            </a:r>
          </a:p>
          <a:p>
            <a:pPr marL="0" indent="0">
              <a:buNone/>
            </a:pPr>
            <a:r>
              <a:rPr lang="en-US" sz="2800" i="1" dirty="0">
                <a:solidFill>
                  <a:srgbClr val="0070C0"/>
                </a:solidFill>
              </a:rPr>
              <a:t>n</a:t>
            </a:r>
            <a:r>
              <a:rPr lang="en-US" i="1" dirty="0">
                <a:solidFill>
                  <a:srgbClr val="0070C0"/>
                </a:solidFill>
              </a:rPr>
              <a:t>eznaika.ru</a:t>
            </a:r>
          </a:p>
          <a:p>
            <a:pPr marL="0" indent="0">
              <a:buNone/>
            </a:pPr>
            <a:r>
              <a:rPr lang="en-US" i="1" dirty="0">
                <a:solidFill>
                  <a:srgbClr val="0070C0"/>
                </a:solidFill>
              </a:rPr>
              <a:t>https://ege.sdamgia.ru</a:t>
            </a:r>
          </a:p>
          <a:p>
            <a:pPr marL="0" indent="0">
              <a:buNone/>
            </a:pPr>
            <a:r>
              <a:rPr lang="en-US" i="1" dirty="0"/>
              <a:t> </a:t>
            </a:r>
          </a:p>
          <a:p>
            <a:pPr marL="0" indent="0">
              <a:buNone/>
            </a:pPr>
            <a:r>
              <a:rPr lang="en-US" sz="2800" i="1" dirty="0">
                <a:hlinkClick r:id="rId3"/>
              </a:rPr>
              <a:t>http://amtrican-center-krasnodar.ru</a:t>
            </a:r>
            <a:endParaRPr lang="en-US" sz="2800" i="1" dirty="0"/>
          </a:p>
          <a:p>
            <a:pPr marL="0" indent="0">
              <a:buNone/>
            </a:pPr>
            <a:r>
              <a:rPr lang="en-US" i="1" dirty="0">
                <a:solidFill>
                  <a:srgbClr val="0070C0"/>
                </a:solidFill>
              </a:rPr>
              <a:t>anglofeel.ru</a:t>
            </a:r>
            <a:endParaRPr lang="ru-RU" i="1" dirty="0">
              <a:solidFill>
                <a:srgbClr val="0070C0"/>
              </a:solidFill>
            </a:endParaRPr>
          </a:p>
          <a:p>
            <a:pPr marL="0" indent="0">
              <a:buNone/>
            </a:pPr>
            <a:endParaRPr lang="en-US" i="1" dirty="0">
              <a:solidFill>
                <a:srgbClr val="0070C0"/>
              </a:solidFill>
            </a:endParaRPr>
          </a:p>
          <a:p>
            <a:pPr marL="0" indent="0">
              <a:buNone/>
            </a:pPr>
            <a:r>
              <a:rPr lang="en-US" sz="2800" i="1" dirty="0">
                <a:solidFill>
                  <a:srgbClr val="0070C0"/>
                </a:solidFill>
              </a:rPr>
              <a:t>BBC learning English</a:t>
            </a:r>
          </a:p>
          <a:p>
            <a:pPr marL="0" indent="0">
              <a:buNone/>
            </a:pPr>
            <a:endParaRPr lang="ru-RU" sz="2800" i="1" dirty="0"/>
          </a:p>
        </p:txBody>
      </p:sp>
    </p:spTree>
    <p:extLst>
      <p:ext uri="{BB962C8B-B14F-4D97-AF65-F5344CB8AC3E}">
        <p14:creationId xmlns:p14="http://schemas.microsoft.com/office/powerpoint/2010/main" val="42643365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55576" y="-10327"/>
            <a:ext cx="6781800" cy="1600200"/>
          </a:xfrm>
        </p:spPr>
        <p:txBody>
          <a:bodyPr>
            <a:normAutofit/>
          </a:bodyPr>
          <a:lstStyle/>
          <a:p>
            <a:pPr algn="ctr"/>
            <a:r>
              <a:rPr lang="ru-RU" sz="3200" i="1" dirty="0">
                <a:solidFill>
                  <a:srgbClr val="0070C0"/>
                </a:solidFill>
                <a:latin typeface="+mn-lt"/>
              </a:rPr>
              <a:t>.</a:t>
            </a:r>
          </a:p>
        </p:txBody>
      </p:sp>
      <p:sp>
        <p:nvSpPr>
          <p:cNvPr id="14" name="Объект 13">
            <a:extLst>
              <a:ext uri="{FF2B5EF4-FFF2-40B4-BE49-F238E27FC236}">
                <a16:creationId xmlns:a16="http://schemas.microsoft.com/office/drawing/2014/main" id="{00B41455-558E-4EC0-8946-568236E6E65F}"/>
              </a:ext>
            </a:extLst>
          </p:cNvPr>
          <p:cNvSpPr>
            <a:spLocks noGrp="1"/>
          </p:cNvSpPr>
          <p:nvPr>
            <p:ph idx="1"/>
          </p:nvPr>
        </p:nvSpPr>
        <p:spPr>
          <a:xfrm>
            <a:off x="502920" y="530352"/>
            <a:ext cx="8183880" cy="5562944"/>
          </a:xfrm>
        </p:spPr>
        <p:txBody>
          <a:bodyPr>
            <a:normAutofit fontScale="92500" lnSpcReduction="10000"/>
          </a:bodyPr>
          <a:lstStyle/>
          <a:p>
            <a:pPr marL="0" indent="0">
              <a:buNone/>
            </a:pPr>
            <a:r>
              <a:rPr lang="ru-RU" dirty="0">
                <a:solidFill>
                  <a:srgbClr val="002060"/>
                </a:solidFill>
                <a:effectLst/>
                <a:latin typeface="Ubuntu" panose="020B0504030602030204" pitchFamily="34" charset="0"/>
              </a:rPr>
              <a:t>Задание 40 (40.1)</a:t>
            </a:r>
          </a:p>
          <a:p>
            <a:pPr marL="0" indent="0">
              <a:buNone/>
            </a:pPr>
            <a:r>
              <a:rPr lang="ru-RU" dirty="0">
                <a:solidFill>
                  <a:srgbClr val="002060"/>
                </a:solidFill>
                <a:effectLst/>
                <a:latin typeface="Ubuntu" panose="020B0504030602030204" pitchFamily="34" charset="0"/>
              </a:rPr>
              <a:t> </a:t>
            </a:r>
            <a:r>
              <a:rPr lang="ru-RU" dirty="0">
                <a:solidFill>
                  <a:srgbClr val="002060"/>
                </a:solidFill>
                <a:latin typeface="Ubuntu" panose="020B0504030602030204" pitchFamily="34" charset="0"/>
              </a:rPr>
              <a:t>Р</a:t>
            </a:r>
            <a:r>
              <a:rPr lang="ru-RU" b="0" i="0" dirty="0">
                <a:solidFill>
                  <a:srgbClr val="002060"/>
                </a:solidFill>
                <a:effectLst/>
                <a:latin typeface="Ubuntu" panose="020B0504030602030204" pitchFamily="34" charset="0"/>
              </a:rPr>
              <a:t>азвёрнутое письменное высказывание с элементами рассуждения на основе таблицы</a:t>
            </a:r>
            <a:r>
              <a:rPr lang="ru-RU" b="0" i="0">
                <a:solidFill>
                  <a:srgbClr val="002060"/>
                </a:solidFill>
                <a:effectLst/>
                <a:latin typeface="Ubuntu" panose="020B0504030602030204" pitchFamily="34" charset="0"/>
              </a:rPr>
              <a:t>/диаграммы (40.2)  </a:t>
            </a:r>
            <a:r>
              <a:rPr lang="ru-RU" b="0" i="0" dirty="0">
                <a:solidFill>
                  <a:srgbClr val="002060"/>
                </a:solidFill>
                <a:effectLst/>
                <a:latin typeface="Ubuntu" panose="020B0504030602030204" pitchFamily="34" charset="0"/>
              </a:rPr>
              <a:t>по теме проекта. </a:t>
            </a:r>
          </a:p>
          <a:p>
            <a:pPr marL="0" indent="0">
              <a:buNone/>
            </a:pPr>
            <a:r>
              <a:rPr lang="ru-RU" dirty="0">
                <a:solidFill>
                  <a:srgbClr val="657195"/>
                </a:solidFill>
                <a:latin typeface="Ubuntu" panose="020B0504030602030204" pitchFamily="34" charset="0"/>
              </a:rPr>
              <a:t>Структура:</a:t>
            </a:r>
            <a:endParaRPr lang="ru-RU" b="0" i="0" dirty="0">
              <a:solidFill>
                <a:srgbClr val="657195"/>
              </a:solidFill>
              <a:effectLst/>
              <a:latin typeface="Ubuntu" panose="020B0504030602030204" pitchFamily="34" charset="0"/>
            </a:endParaRPr>
          </a:p>
          <a:p>
            <a:pPr algn="l">
              <a:buFont typeface="+mj-lt"/>
              <a:buAutoNum type="arabicPeriod"/>
            </a:pPr>
            <a:r>
              <a:rPr lang="ru-RU" b="0" i="0" dirty="0">
                <a:solidFill>
                  <a:srgbClr val="212529"/>
                </a:solidFill>
                <a:effectLst/>
                <a:latin typeface="Museo Sans Cyrl"/>
              </a:rPr>
              <a:t>Вступление по теме проекта.</a:t>
            </a:r>
          </a:p>
          <a:p>
            <a:pPr algn="l">
              <a:buFont typeface="+mj-lt"/>
              <a:buAutoNum type="arabicPeriod"/>
            </a:pPr>
            <a:r>
              <a:rPr lang="ru-RU" b="0" i="0" dirty="0">
                <a:solidFill>
                  <a:srgbClr val="212529"/>
                </a:solidFill>
                <a:effectLst/>
                <a:latin typeface="Museo Sans Cyrl"/>
              </a:rPr>
              <a:t>Описание двух-трех фактов из таблицы/графика.</a:t>
            </a:r>
          </a:p>
          <a:p>
            <a:pPr algn="l">
              <a:buFont typeface="+mj-lt"/>
              <a:buAutoNum type="arabicPeriod"/>
            </a:pPr>
            <a:r>
              <a:rPr lang="ru-RU" b="0" i="0" dirty="0">
                <a:solidFill>
                  <a:srgbClr val="212529"/>
                </a:solidFill>
                <a:effectLst/>
                <a:latin typeface="Museo Sans Cyrl"/>
              </a:rPr>
              <a:t>Одно-два сравнения.</a:t>
            </a:r>
          </a:p>
          <a:p>
            <a:pPr algn="l">
              <a:buFont typeface="+mj-lt"/>
              <a:buAutoNum type="arabicPeriod"/>
            </a:pPr>
            <a:r>
              <a:rPr lang="ru-RU" b="0" i="0" dirty="0">
                <a:solidFill>
                  <a:srgbClr val="212529"/>
                </a:solidFill>
                <a:effectLst/>
                <a:latin typeface="Museo Sans Cyrl"/>
              </a:rPr>
              <a:t>Обозначьте проблему, связанную с темой проекта и предложите способ эту проблему решить.</a:t>
            </a:r>
          </a:p>
          <a:p>
            <a:pPr algn="l">
              <a:buFont typeface="+mj-lt"/>
              <a:buAutoNum type="arabicPeriod"/>
            </a:pPr>
            <a:r>
              <a:rPr lang="ru-RU" b="0" i="0" dirty="0">
                <a:solidFill>
                  <a:srgbClr val="212529"/>
                </a:solidFill>
                <a:effectLst/>
                <a:latin typeface="Museo Sans Cyrl"/>
              </a:rPr>
              <a:t>Заключение с выражением собственного мнения по заявленной в плане теме.</a:t>
            </a:r>
          </a:p>
          <a:p>
            <a:pPr marL="0" indent="0">
              <a:buNone/>
            </a:pPr>
            <a:r>
              <a:rPr lang="ru-RU" b="0" i="0" dirty="0">
                <a:solidFill>
                  <a:srgbClr val="657195"/>
                </a:solidFill>
                <a:effectLst/>
                <a:latin typeface="Ubuntu" panose="020B0504030602030204" pitchFamily="34" charset="0"/>
              </a:rPr>
              <a:t> </a:t>
            </a:r>
            <a:endParaRPr lang="ru-RU" dirty="0"/>
          </a:p>
        </p:txBody>
      </p:sp>
    </p:spTree>
    <p:extLst>
      <p:ext uri="{BB962C8B-B14F-4D97-AF65-F5344CB8AC3E}">
        <p14:creationId xmlns:p14="http://schemas.microsoft.com/office/powerpoint/2010/main" val="300579633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20E4D7F-01B1-4500-8CDB-E9F8E7676406}"/>
              </a:ext>
            </a:extLst>
          </p:cNvPr>
          <p:cNvSpPr>
            <a:spLocks noGrp="1"/>
          </p:cNvSpPr>
          <p:nvPr>
            <p:ph type="title"/>
          </p:nvPr>
        </p:nvSpPr>
        <p:spPr/>
        <p:txBody>
          <a:bodyPr>
            <a:normAutofit/>
          </a:bodyPr>
          <a:lstStyle/>
          <a:p>
            <a:r>
              <a:rPr lang="en-US" sz="2800" dirty="0">
                <a:solidFill>
                  <a:schemeClr val="accent5">
                    <a:lumMod val="50000"/>
                  </a:schemeClr>
                </a:solidFill>
              </a:rPr>
              <a:t>Max 20 </a:t>
            </a:r>
            <a:r>
              <a:rPr lang="ru-RU" sz="2800" dirty="0">
                <a:solidFill>
                  <a:schemeClr val="accent5">
                    <a:lumMod val="50000"/>
                  </a:schemeClr>
                </a:solidFill>
              </a:rPr>
              <a:t>баллов</a:t>
            </a:r>
          </a:p>
        </p:txBody>
      </p:sp>
      <p:sp>
        <p:nvSpPr>
          <p:cNvPr id="4" name="Текст 3">
            <a:extLst>
              <a:ext uri="{FF2B5EF4-FFF2-40B4-BE49-F238E27FC236}">
                <a16:creationId xmlns:a16="http://schemas.microsoft.com/office/drawing/2014/main" id="{26AA0F46-4296-48FF-8728-B3118ED1FBE5}"/>
              </a:ext>
            </a:extLst>
          </p:cNvPr>
          <p:cNvSpPr>
            <a:spLocks noGrp="1"/>
          </p:cNvSpPr>
          <p:nvPr>
            <p:ph type="body" idx="1"/>
          </p:nvPr>
        </p:nvSpPr>
        <p:spPr/>
        <p:txBody>
          <a:bodyPr>
            <a:normAutofit fontScale="92500" lnSpcReduction="10000"/>
          </a:bodyPr>
          <a:lstStyle/>
          <a:p>
            <a:r>
              <a:rPr lang="ru-RU" dirty="0">
                <a:solidFill>
                  <a:schemeClr val="accent5">
                    <a:lumMod val="50000"/>
                  </a:schemeClr>
                </a:solidFill>
              </a:rPr>
              <a:t>Письменная речь</a:t>
            </a:r>
          </a:p>
        </p:txBody>
      </p:sp>
      <p:sp>
        <p:nvSpPr>
          <p:cNvPr id="6" name="Текст 5">
            <a:extLst>
              <a:ext uri="{FF2B5EF4-FFF2-40B4-BE49-F238E27FC236}">
                <a16:creationId xmlns:a16="http://schemas.microsoft.com/office/drawing/2014/main" id="{C71520C6-EC25-49EC-9203-1DAF3C4CD785}"/>
              </a:ext>
            </a:extLst>
          </p:cNvPr>
          <p:cNvSpPr>
            <a:spLocks noGrp="1"/>
          </p:cNvSpPr>
          <p:nvPr>
            <p:ph type="body" sz="half" idx="3"/>
          </p:nvPr>
        </p:nvSpPr>
        <p:spPr/>
        <p:txBody>
          <a:bodyPr>
            <a:normAutofit fontScale="92500" lnSpcReduction="10000"/>
          </a:bodyPr>
          <a:lstStyle/>
          <a:p>
            <a:r>
              <a:rPr lang="ru-RU" dirty="0"/>
              <a:t>Задание с развернутым ответом</a:t>
            </a:r>
          </a:p>
        </p:txBody>
      </p:sp>
      <p:sp>
        <p:nvSpPr>
          <p:cNvPr id="5" name="Объект 4">
            <a:extLst>
              <a:ext uri="{FF2B5EF4-FFF2-40B4-BE49-F238E27FC236}">
                <a16:creationId xmlns:a16="http://schemas.microsoft.com/office/drawing/2014/main" id="{AF29ADEA-76FC-4462-9885-C1872AD7760C}"/>
              </a:ext>
            </a:extLst>
          </p:cNvPr>
          <p:cNvSpPr>
            <a:spLocks noGrp="1"/>
          </p:cNvSpPr>
          <p:nvPr>
            <p:ph sz="quarter" idx="2"/>
          </p:nvPr>
        </p:nvSpPr>
        <p:spPr/>
        <p:txBody>
          <a:bodyPr>
            <a:normAutofit/>
          </a:bodyPr>
          <a:lstStyle/>
          <a:p>
            <a:r>
              <a:rPr lang="ru-RU" dirty="0"/>
              <a:t>Время выполнения-90 минут</a:t>
            </a:r>
          </a:p>
          <a:p>
            <a:r>
              <a:rPr lang="ru-RU" b="1" dirty="0">
                <a:solidFill>
                  <a:srgbClr val="0070C0"/>
                </a:solidFill>
              </a:rPr>
              <a:t>Задание 39</a:t>
            </a:r>
          </a:p>
          <a:p>
            <a:r>
              <a:rPr lang="ru-RU" sz="2000" dirty="0"/>
              <a:t>Написание электронного письма личного </a:t>
            </a:r>
            <a:r>
              <a:rPr lang="ru-RU" sz="2000" dirty="0" err="1"/>
              <a:t>харктера</a:t>
            </a:r>
            <a:endParaRPr lang="ru-RU" sz="2000" dirty="0"/>
          </a:p>
          <a:p>
            <a:endParaRPr lang="ru-RU" sz="2000" dirty="0"/>
          </a:p>
          <a:p>
            <a:endParaRPr lang="ru-RU" sz="2000" dirty="0"/>
          </a:p>
          <a:p>
            <a:pPr marL="0" indent="0">
              <a:buNone/>
            </a:pPr>
            <a:r>
              <a:rPr lang="ru-RU" dirty="0"/>
              <a:t>6 баллов</a:t>
            </a:r>
          </a:p>
          <a:p>
            <a:pPr marL="0" indent="0">
              <a:buNone/>
            </a:pPr>
            <a:endParaRPr lang="ru-RU" sz="2000" i="1" dirty="0"/>
          </a:p>
        </p:txBody>
      </p:sp>
      <p:sp>
        <p:nvSpPr>
          <p:cNvPr id="7" name="Объект 6">
            <a:extLst>
              <a:ext uri="{FF2B5EF4-FFF2-40B4-BE49-F238E27FC236}">
                <a16:creationId xmlns:a16="http://schemas.microsoft.com/office/drawing/2014/main" id="{9E59C5F5-D7B2-4C3C-9A02-0F58CD04F069}"/>
              </a:ext>
            </a:extLst>
          </p:cNvPr>
          <p:cNvSpPr>
            <a:spLocks noGrp="1"/>
          </p:cNvSpPr>
          <p:nvPr>
            <p:ph sz="quarter" idx="4"/>
          </p:nvPr>
        </p:nvSpPr>
        <p:spPr/>
        <p:txBody>
          <a:bodyPr>
            <a:normAutofit/>
          </a:bodyPr>
          <a:lstStyle/>
          <a:p>
            <a:r>
              <a:rPr lang="ru-RU" b="1" dirty="0">
                <a:solidFill>
                  <a:srgbClr val="0070C0"/>
                </a:solidFill>
              </a:rPr>
              <a:t>Задание 40</a:t>
            </a:r>
          </a:p>
          <a:p>
            <a:r>
              <a:rPr lang="ru-RU" b="1" dirty="0">
                <a:solidFill>
                  <a:schemeClr val="accent5">
                    <a:lumMod val="50000"/>
                  </a:schemeClr>
                </a:solidFill>
              </a:rPr>
              <a:t>40.1 или 40.2</a:t>
            </a:r>
          </a:p>
          <a:p>
            <a:r>
              <a:rPr lang="ru-RU" sz="2000" dirty="0"/>
              <a:t>Развернутое письменное высказывание с элементами рассуждения на основе таблицы(40.1) /диаграммы(40.2)</a:t>
            </a:r>
          </a:p>
          <a:p>
            <a:endParaRPr lang="ru-RU" sz="2000" dirty="0"/>
          </a:p>
          <a:p>
            <a:r>
              <a:rPr lang="ru-RU" sz="2000" dirty="0"/>
              <a:t>14 баллов</a:t>
            </a:r>
          </a:p>
          <a:p>
            <a:pPr marL="0" indent="0">
              <a:buNone/>
            </a:pPr>
            <a:endParaRPr lang="ru-RU" sz="2000" i="1" dirty="0"/>
          </a:p>
        </p:txBody>
      </p:sp>
    </p:spTree>
    <p:extLst>
      <p:ext uri="{BB962C8B-B14F-4D97-AF65-F5344CB8AC3E}">
        <p14:creationId xmlns:p14="http://schemas.microsoft.com/office/powerpoint/2010/main" val="367878981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2000" y="4572000"/>
            <a:ext cx="7770440" cy="1600200"/>
          </a:xfrm>
        </p:spPr>
        <p:txBody>
          <a:bodyPr>
            <a:normAutofit/>
          </a:bodyPr>
          <a:lstStyle/>
          <a:p>
            <a:pPr algn="ctr"/>
            <a:endParaRPr lang="ru-RU" sz="2000" b="0" dirty="0">
              <a:solidFill>
                <a:schemeClr val="tx1"/>
              </a:solidFill>
              <a:latin typeface="+mn-lt"/>
            </a:endParaRPr>
          </a:p>
        </p:txBody>
      </p:sp>
      <p:sp>
        <p:nvSpPr>
          <p:cNvPr id="7" name="Объект 6">
            <a:extLst>
              <a:ext uri="{FF2B5EF4-FFF2-40B4-BE49-F238E27FC236}">
                <a16:creationId xmlns:a16="http://schemas.microsoft.com/office/drawing/2014/main" id="{86281C37-3FDF-4986-8051-9472B5633D52}"/>
              </a:ext>
            </a:extLst>
          </p:cNvPr>
          <p:cNvSpPr>
            <a:spLocks noGrp="1"/>
          </p:cNvSpPr>
          <p:nvPr>
            <p:ph idx="1"/>
          </p:nvPr>
        </p:nvSpPr>
        <p:spPr/>
        <p:txBody>
          <a:bodyPr>
            <a:normAutofit fontScale="92500" lnSpcReduction="10000"/>
          </a:bodyPr>
          <a:lstStyle/>
          <a:p>
            <a:pPr marL="0" indent="0">
              <a:buNone/>
            </a:pPr>
            <a:r>
              <a:rPr lang="ru-RU" dirty="0"/>
              <a:t>Оценивается:</a:t>
            </a:r>
          </a:p>
          <a:p>
            <a:r>
              <a:rPr lang="ru-RU" dirty="0"/>
              <a:t>1)Решение коммуникативной задачи (</a:t>
            </a:r>
            <a:r>
              <a:rPr lang="en-US" dirty="0"/>
              <a:t>max.3)</a:t>
            </a:r>
            <a:endParaRPr lang="ru-RU" dirty="0"/>
          </a:p>
          <a:p>
            <a:r>
              <a:rPr lang="ru-RU" dirty="0"/>
              <a:t>2)Организация текса(</a:t>
            </a:r>
            <a:r>
              <a:rPr lang="en-US" dirty="0"/>
              <a:t>max.3)</a:t>
            </a:r>
            <a:endParaRPr lang="ru-RU" dirty="0"/>
          </a:p>
          <a:p>
            <a:endParaRPr lang="ru-RU" dirty="0"/>
          </a:p>
          <a:p>
            <a:r>
              <a:rPr lang="ru-RU" dirty="0"/>
              <a:t>3)Лексика(</a:t>
            </a:r>
            <a:r>
              <a:rPr lang="en-US" dirty="0"/>
              <a:t>max.3)</a:t>
            </a:r>
            <a:endParaRPr lang="ru-RU" dirty="0"/>
          </a:p>
          <a:p>
            <a:endParaRPr lang="ru-RU" dirty="0"/>
          </a:p>
          <a:p>
            <a:r>
              <a:rPr lang="ru-RU" dirty="0"/>
              <a:t>4)Грамматика(</a:t>
            </a:r>
            <a:r>
              <a:rPr lang="en-US" dirty="0"/>
              <a:t>max.3)</a:t>
            </a:r>
            <a:endParaRPr lang="ru-RU" dirty="0"/>
          </a:p>
          <a:p>
            <a:endParaRPr lang="ru-RU" dirty="0"/>
          </a:p>
          <a:p>
            <a:r>
              <a:rPr lang="ru-RU" dirty="0"/>
              <a:t>5)Орфография и пунктуация(</a:t>
            </a:r>
            <a:r>
              <a:rPr lang="en-US" dirty="0"/>
              <a:t>max.</a:t>
            </a:r>
            <a:r>
              <a:rPr lang="ru-RU" dirty="0"/>
              <a:t>2</a:t>
            </a:r>
            <a:r>
              <a:rPr lang="en-US" dirty="0"/>
              <a:t>)</a:t>
            </a:r>
            <a:endParaRPr lang="ru-RU" dirty="0"/>
          </a:p>
          <a:p>
            <a:endParaRPr lang="ru-RU" dirty="0"/>
          </a:p>
        </p:txBody>
      </p:sp>
    </p:spTree>
    <p:extLst>
      <p:ext uri="{BB962C8B-B14F-4D97-AF65-F5344CB8AC3E}">
        <p14:creationId xmlns:p14="http://schemas.microsoft.com/office/powerpoint/2010/main" val="41479128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FF96AD18-A5E6-41C9-B8EB-4504A5B9338B}"/>
              </a:ext>
            </a:extLst>
          </p:cNvPr>
          <p:cNvSpPr>
            <a:spLocks noGrp="1"/>
          </p:cNvSpPr>
          <p:nvPr>
            <p:ph type="title"/>
          </p:nvPr>
        </p:nvSpPr>
        <p:spPr/>
        <p:txBody>
          <a:bodyPr/>
          <a:lstStyle/>
          <a:p>
            <a:endParaRPr lang="ru-RU"/>
          </a:p>
        </p:txBody>
      </p:sp>
      <p:pic>
        <p:nvPicPr>
          <p:cNvPr id="1026" name="Picture 2">
            <a:extLst>
              <a:ext uri="{FF2B5EF4-FFF2-40B4-BE49-F238E27FC236}">
                <a16:creationId xmlns:a16="http://schemas.microsoft.com/office/drawing/2014/main" id="{0E08D031-5F9F-475C-90E4-B82325089A20}"/>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98635119"/>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0D3B1B1-82FF-4B25-8544-C180547757A2}"/>
              </a:ext>
            </a:extLst>
          </p:cNvPr>
          <p:cNvSpPr>
            <a:spLocks noGrp="1"/>
          </p:cNvSpPr>
          <p:nvPr>
            <p:ph type="title"/>
          </p:nvPr>
        </p:nvSpPr>
        <p:spPr/>
        <p:txBody>
          <a:bodyPr/>
          <a:lstStyle/>
          <a:p>
            <a:endParaRPr lang="ru-RU"/>
          </a:p>
        </p:txBody>
      </p:sp>
      <p:pic>
        <p:nvPicPr>
          <p:cNvPr id="1026" name="Picture 2">
            <a:extLst>
              <a:ext uri="{FF2B5EF4-FFF2-40B4-BE49-F238E27FC236}">
                <a16:creationId xmlns:a16="http://schemas.microsoft.com/office/drawing/2014/main" id="{21DB9DC9-83D9-474D-86B8-B562B642761A}"/>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504" y="1"/>
            <a:ext cx="9036496" cy="7029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48616090"/>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0D685BC8-0CFA-4518-8D90-90AC298CE4A5}"/>
              </a:ext>
            </a:extLst>
          </p:cNvPr>
          <p:cNvSpPr>
            <a:spLocks noGrp="1"/>
          </p:cNvSpPr>
          <p:nvPr>
            <p:ph type="title"/>
          </p:nvPr>
        </p:nvSpPr>
        <p:spPr/>
        <p:txBody>
          <a:bodyPr/>
          <a:lstStyle/>
          <a:p>
            <a:endParaRPr lang="ru-RU" dirty="0"/>
          </a:p>
        </p:txBody>
      </p:sp>
      <p:sp>
        <p:nvSpPr>
          <p:cNvPr id="3" name="Объект 2">
            <a:extLst>
              <a:ext uri="{FF2B5EF4-FFF2-40B4-BE49-F238E27FC236}">
                <a16:creationId xmlns:a16="http://schemas.microsoft.com/office/drawing/2014/main" id="{2A716AC2-7C8A-41F9-BBDE-E4349241CCEC}"/>
              </a:ext>
            </a:extLst>
          </p:cNvPr>
          <p:cNvSpPr>
            <a:spLocks noGrp="1"/>
          </p:cNvSpPr>
          <p:nvPr>
            <p:ph idx="1"/>
          </p:nvPr>
        </p:nvSpPr>
        <p:spPr/>
        <p:txBody>
          <a:bodyPr>
            <a:normAutofit fontScale="77500" lnSpcReduction="20000"/>
          </a:bodyPr>
          <a:lstStyle/>
          <a:p>
            <a:r>
              <a:rPr lang="ru-RU" sz="1900" dirty="0">
                <a:solidFill>
                  <a:schemeClr val="accent5">
                    <a:lumMod val="50000"/>
                  </a:schemeClr>
                </a:solidFill>
              </a:rPr>
              <a:t>Примерный вариант выполнения задания 40.2</a:t>
            </a:r>
          </a:p>
          <a:p>
            <a:endParaRPr lang="ru-RU" sz="1800" dirty="0"/>
          </a:p>
          <a:p>
            <a:r>
              <a:rPr lang="ru-RU" sz="2100" dirty="0"/>
              <a:t>Аспект 1 В первом абзаце пишем введение по теме проектной работы. Можно вполне оставить введение в формате доклада, заменив слово </a:t>
            </a:r>
            <a:r>
              <a:rPr lang="en-US" sz="2100" dirty="0"/>
              <a:t>report </a:t>
            </a:r>
            <a:r>
              <a:rPr lang="ru-RU" sz="2100" dirty="0"/>
              <a:t>на </a:t>
            </a:r>
            <a:r>
              <a:rPr lang="en-US" sz="2100" dirty="0"/>
              <a:t>project, </a:t>
            </a:r>
            <a:r>
              <a:rPr lang="ru-RU" sz="2100" dirty="0"/>
              <a:t>но добавив перед этим какое-нибудь общее утверждение: </a:t>
            </a:r>
            <a:r>
              <a:rPr lang="en-US" sz="2100" dirty="0"/>
              <a:t>The affordability and versatility of smartphones make them the most popular gadgets among people of all ages. This project work aims to outline the results of a survey carried out to discover what smartphone owners use their mobile devices for.</a:t>
            </a:r>
            <a:endParaRPr lang="ru-RU" sz="2100" dirty="0"/>
          </a:p>
          <a:p>
            <a:endParaRPr lang="ru-RU" sz="2100" dirty="0"/>
          </a:p>
          <a:p>
            <a:endParaRPr lang="ru-RU" sz="2100" dirty="0"/>
          </a:p>
          <a:p>
            <a:r>
              <a:rPr lang="en-US" sz="2100" dirty="0" err="1"/>
              <a:t>Аспект</a:t>
            </a:r>
            <a:r>
              <a:rPr lang="en-US" sz="2100" dirty="0"/>
              <a:t> 2 </a:t>
            </a:r>
            <a:r>
              <a:rPr lang="en-US" sz="2100" dirty="0" err="1"/>
              <a:t>Выбираем</a:t>
            </a:r>
            <a:r>
              <a:rPr lang="en-US" sz="2100" dirty="0"/>
              <a:t> и </a:t>
            </a:r>
            <a:r>
              <a:rPr lang="en-US" sz="2100" dirty="0" err="1"/>
              <a:t>описываем</a:t>
            </a:r>
            <a:r>
              <a:rPr lang="en-US" sz="2100" dirty="0"/>
              <a:t> </a:t>
            </a:r>
            <a:r>
              <a:rPr lang="en-US" sz="2100" dirty="0" err="1"/>
              <a:t>два-три</a:t>
            </a:r>
            <a:r>
              <a:rPr lang="en-US" sz="2100" dirty="0"/>
              <a:t> </a:t>
            </a:r>
            <a:r>
              <a:rPr lang="en-US" sz="2100" dirty="0" err="1"/>
              <a:t>факта</a:t>
            </a:r>
            <a:r>
              <a:rPr lang="en-US" sz="2100" dirty="0"/>
              <a:t> </a:t>
            </a:r>
            <a:r>
              <a:rPr lang="en-US" sz="2100" dirty="0" err="1"/>
              <a:t>из</a:t>
            </a:r>
            <a:r>
              <a:rPr lang="en-US" sz="2100" dirty="0"/>
              <a:t> </a:t>
            </a:r>
            <a:r>
              <a:rPr lang="en-US" sz="2100" dirty="0" err="1"/>
              <a:t>диаграммы</a:t>
            </a:r>
            <a:r>
              <a:rPr lang="en-US" sz="2100" dirty="0"/>
              <a:t>. </a:t>
            </a:r>
            <a:r>
              <a:rPr lang="en-US" sz="2100" dirty="0" err="1"/>
              <a:t>Разбавляем</a:t>
            </a:r>
            <a:r>
              <a:rPr lang="en-US" sz="2100" dirty="0"/>
              <a:t> </a:t>
            </a:r>
            <a:r>
              <a:rPr lang="en-US" sz="2100" dirty="0" err="1"/>
              <a:t>факты</a:t>
            </a:r>
            <a:r>
              <a:rPr lang="en-US" sz="2100" dirty="0"/>
              <a:t> </a:t>
            </a:r>
            <a:r>
              <a:rPr lang="en-US" sz="2100" dirty="0" err="1"/>
              <a:t>обобщениями</a:t>
            </a:r>
            <a:r>
              <a:rPr lang="en-US" sz="2100" dirty="0"/>
              <a:t> (</a:t>
            </a:r>
            <a:r>
              <a:rPr lang="en-US" sz="2100" dirty="0" err="1"/>
              <a:t>generalisations</a:t>
            </a:r>
            <a:r>
              <a:rPr lang="en-US" sz="2100" dirty="0"/>
              <a:t>): On the whole, a vast majority of smartphone owners use their gadgets for practical purposes, with seventy-eight per cent making phone calls and a little less than eighty per cent replying to emails. Entertainment comes next in popularity. This is illustrated by the fact that nearly sixty per cent of those questioned reported using their devices for surfing the Internet while playing games was the fourth most popular activity</a:t>
            </a:r>
            <a:endParaRPr lang="ru-RU" sz="2100" dirty="0"/>
          </a:p>
          <a:p>
            <a:endParaRPr lang="ru-RU" sz="1700" dirty="0"/>
          </a:p>
          <a:p>
            <a:endParaRPr lang="ru-RU" sz="2600" dirty="0"/>
          </a:p>
        </p:txBody>
      </p:sp>
    </p:spTree>
    <p:extLst>
      <p:ext uri="{BB962C8B-B14F-4D97-AF65-F5344CB8AC3E}">
        <p14:creationId xmlns:p14="http://schemas.microsoft.com/office/powerpoint/2010/main" val="19438690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7186DB2E-7690-4FA9-8576-36C08A87D659}"/>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07D5DDA2-0223-4D20-888C-BD0D95D926F7}"/>
              </a:ext>
            </a:extLst>
          </p:cNvPr>
          <p:cNvSpPr>
            <a:spLocks noGrp="1"/>
          </p:cNvSpPr>
          <p:nvPr>
            <p:ph idx="1"/>
          </p:nvPr>
        </p:nvSpPr>
        <p:spPr/>
        <p:txBody>
          <a:bodyPr>
            <a:normAutofit/>
          </a:bodyPr>
          <a:lstStyle/>
          <a:p>
            <a:r>
              <a:rPr lang="en-US" sz="2400" dirty="0" err="1"/>
              <a:t>Аспект</a:t>
            </a:r>
            <a:r>
              <a:rPr lang="en-US" sz="2400" dirty="0"/>
              <a:t> 3 </a:t>
            </a:r>
            <a:r>
              <a:rPr lang="en-US" sz="2400" dirty="0" err="1"/>
              <a:t>Проводим</a:t>
            </a:r>
            <a:r>
              <a:rPr lang="en-US" sz="2400" dirty="0"/>
              <a:t> 1-2 </a:t>
            </a:r>
            <a:r>
              <a:rPr lang="en-US" sz="2400" dirty="0" err="1"/>
              <a:t>сравнения</a:t>
            </a:r>
            <a:r>
              <a:rPr lang="en-US" sz="2400" dirty="0"/>
              <a:t> </a:t>
            </a:r>
            <a:r>
              <a:rPr lang="en-US" sz="2400" dirty="0" err="1"/>
              <a:t>данных</a:t>
            </a:r>
            <a:r>
              <a:rPr lang="en-US" sz="2400" dirty="0"/>
              <a:t> </a:t>
            </a:r>
            <a:r>
              <a:rPr lang="en-US" sz="2400" dirty="0" err="1"/>
              <a:t>из</a:t>
            </a:r>
            <a:r>
              <a:rPr lang="en-US" sz="2400" dirty="0"/>
              <a:t> </a:t>
            </a:r>
            <a:r>
              <a:rPr lang="en-US" sz="2400" dirty="0" err="1"/>
              <a:t>диаграммы</a:t>
            </a:r>
            <a:r>
              <a:rPr lang="en-US" sz="2400" dirty="0"/>
              <a:t>: The survey has also shown that online shopping is four times less popular with smartphone owners than surfing the Internet. This can be explained by the fact that teenagers and elderly people hardly ever purchase anything online. While the first are often pressed for money, the latter fear falling victims to online fraud</a:t>
            </a:r>
            <a:endParaRPr lang="ru-RU" sz="2400" dirty="0"/>
          </a:p>
        </p:txBody>
      </p:sp>
    </p:spTree>
    <p:extLst>
      <p:ext uri="{BB962C8B-B14F-4D97-AF65-F5344CB8AC3E}">
        <p14:creationId xmlns:p14="http://schemas.microsoft.com/office/powerpoint/2010/main" val="3065383718"/>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3192C27B-AC68-4626-BA05-8B5676B85F99}"/>
              </a:ext>
            </a:extLst>
          </p:cNvPr>
          <p:cNvSpPr>
            <a:spLocks noGrp="1"/>
          </p:cNvSpPr>
          <p:nvPr>
            <p:ph type="title"/>
          </p:nvPr>
        </p:nvSpPr>
        <p:spPr/>
        <p:txBody>
          <a:bodyPr/>
          <a:lstStyle/>
          <a:p>
            <a:endParaRPr lang="ru-RU" dirty="0"/>
          </a:p>
        </p:txBody>
      </p:sp>
      <p:sp>
        <p:nvSpPr>
          <p:cNvPr id="3" name="Объект 2">
            <a:extLst>
              <a:ext uri="{FF2B5EF4-FFF2-40B4-BE49-F238E27FC236}">
                <a16:creationId xmlns:a16="http://schemas.microsoft.com/office/drawing/2014/main" id="{BFBC8EFB-AADD-4050-9FCF-0506F8D9766C}"/>
              </a:ext>
            </a:extLst>
          </p:cNvPr>
          <p:cNvSpPr>
            <a:spLocks noGrp="1"/>
          </p:cNvSpPr>
          <p:nvPr>
            <p:ph idx="1"/>
          </p:nvPr>
        </p:nvSpPr>
        <p:spPr/>
        <p:txBody>
          <a:bodyPr>
            <a:noAutofit/>
          </a:bodyPr>
          <a:lstStyle/>
          <a:p>
            <a:r>
              <a:rPr lang="ru-RU" sz="1800" dirty="0"/>
              <a:t>Аспект 4 Здесь нужно обозначить проблему, связанную с использованием смартфонов и предложить путь/пути её решения. Проблема может быть ЛЮБАЯ!!! То есть, она может вытекать их данных таблицы или диаграммы, а может быть просто связанна с темой проекта.</a:t>
            </a:r>
          </a:p>
          <a:p>
            <a:r>
              <a:rPr lang="ru-RU" sz="1800" dirty="0"/>
              <a:t> </a:t>
            </a:r>
            <a:r>
              <a:rPr lang="en-US" sz="1800" dirty="0"/>
              <a:t>Although smartphones are generally thought of as making people’s lives easier, there are certain problems that may arise from using them. Smartphones cause addiction in teenagers and adults and have a detrimental effect on one’s physical and emotional well-being as well as their relationships with others. A possible solution is to measure one’s screen time and limit it gradually.</a:t>
            </a:r>
            <a:endParaRPr lang="ru-RU" sz="1800" dirty="0"/>
          </a:p>
          <a:p>
            <a:r>
              <a:rPr lang="en-US" sz="1800" dirty="0" err="1"/>
              <a:t>Аспект</a:t>
            </a:r>
            <a:r>
              <a:rPr lang="en-US" sz="1800" dirty="0"/>
              <a:t> 5 </a:t>
            </a:r>
            <a:r>
              <a:rPr lang="en-US" sz="1800" dirty="0" err="1"/>
              <a:t>Заключение</a:t>
            </a:r>
            <a:r>
              <a:rPr lang="en-US" sz="1800" dirty="0"/>
              <a:t>, в </a:t>
            </a:r>
            <a:r>
              <a:rPr lang="en-US" sz="1800" dirty="0" err="1"/>
              <a:t>котором</a:t>
            </a:r>
            <a:r>
              <a:rPr lang="en-US" sz="1800" dirty="0"/>
              <a:t> </a:t>
            </a:r>
            <a:r>
              <a:rPr lang="en-US" sz="1800" dirty="0" err="1"/>
              <a:t>нужно</a:t>
            </a:r>
            <a:r>
              <a:rPr lang="en-US" sz="1800" dirty="0"/>
              <a:t> </a:t>
            </a:r>
            <a:r>
              <a:rPr lang="en-US" sz="1800" dirty="0" err="1"/>
              <a:t>поделиться</a:t>
            </a:r>
            <a:r>
              <a:rPr lang="en-US" sz="1800" dirty="0"/>
              <a:t> </a:t>
            </a:r>
            <a:r>
              <a:rPr lang="en-US" sz="1800" dirty="0" err="1"/>
              <a:t>своим</a:t>
            </a:r>
            <a:r>
              <a:rPr lang="en-US" sz="1800" dirty="0"/>
              <a:t> </a:t>
            </a:r>
            <a:r>
              <a:rPr lang="en-US" sz="1800" dirty="0" err="1"/>
              <a:t>мнением</a:t>
            </a:r>
            <a:r>
              <a:rPr lang="en-US" sz="1800" dirty="0"/>
              <a:t> о </a:t>
            </a:r>
            <a:r>
              <a:rPr lang="en-US" sz="1800" dirty="0" err="1"/>
              <a:t>роли</a:t>
            </a:r>
            <a:r>
              <a:rPr lang="en-US" sz="1800" dirty="0"/>
              <a:t> </a:t>
            </a:r>
            <a:r>
              <a:rPr lang="en-US" sz="1800" dirty="0" err="1"/>
              <a:t>смартфонов</a:t>
            </a:r>
            <a:r>
              <a:rPr lang="en-US" sz="1800" dirty="0"/>
              <a:t> в </a:t>
            </a:r>
            <a:r>
              <a:rPr lang="en-US" sz="1800" dirty="0" err="1"/>
              <a:t>нашей</a:t>
            </a:r>
            <a:r>
              <a:rPr lang="en-US" sz="1800" dirty="0"/>
              <a:t> </a:t>
            </a:r>
            <a:r>
              <a:rPr lang="en-US" sz="1800" dirty="0" err="1"/>
              <a:t>жизни</a:t>
            </a:r>
            <a:r>
              <a:rPr lang="en-US" sz="1800" dirty="0"/>
              <a:t>. </a:t>
            </a:r>
            <a:endParaRPr lang="ru-RU" sz="1800" dirty="0"/>
          </a:p>
          <a:p>
            <a:r>
              <a:rPr lang="en-US" sz="1800" dirty="0"/>
              <a:t>To sum up, it would be fair to conclude that although smartphones are useful and versatile devices, I believe that they are increasingly affecting people’s health and their social and emotional well-being in a way that few could have foreseen before. (268 words)</a:t>
            </a:r>
            <a:endParaRPr lang="ru-RU" sz="1800" dirty="0"/>
          </a:p>
        </p:txBody>
      </p:sp>
    </p:spTree>
    <p:extLst>
      <p:ext uri="{BB962C8B-B14F-4D97-AF65-F5344CB8AC3E}">
        <p14:creationId xmlns:p14="http://schemas.microsoft.com/office/powerpoint/2010/main" val="21416827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521909C5-58E8-4AAA-A3E4-2875691CE421}"/>
              </a:ext>
            </a:extLst>
          </p:cNvPr>
          <p:cNvSpPr>
            <a:spLocks noGrp="1"/>
          </p:cNvSpPr>
          <p:nvPr>
            <p:ph type="title"/>
          </p:nvPr>
        </p:nvSpPr>
        <p:spPr/>
        <p:txBody>
          <a:bodyPr/>
          <a:lstStyle/>
          <a:p>
            <a:endParaRPr lang="ru-RU"/>
          </a:p>
        </p:txBody>
      </p:sp>
      <p:sp>
        <p:nvSpPr>
          <p:cNvPr id="3" name="Объект 2">
            <a:extLst>
              <a:ext uri="{FF2B5EF4-FFF2-40B4-BE49-F238E27FC236}">
                <a16:creationId xmlns:a16="http://schemas.microsoft.com/office/drawing/2014/main" id="{440FCE60-B19C-41D0-99CE-2D66D6B65ABD}"/>
              </a:ext>
            </a:extLst>
          </p:cNvPr>
          <p:cNvSpPr>
            <a:spLocks noGrp="1"/>
          </p:cNvSpPr>
          <p:nvPr>
            <p:ph idx="1"/>
          </p:nvPr>
        </p:nvSpPr>
        <p:spPr>
          <a:xfrm>
            <a:off x="502920" y="116632"/>
            <a:ext cx="8183880" cy="4601672"/>
          </a:xfrm>
        </p:spPr>
        <p:txBody>
          <a:bodyPr>
            <a:normAutofit fontScale="25000" lnSpcReduction="20000"/>
          </a:bodyPr>
          <a:lstStyle/>
          <a:p>
            <a:endParaRPr lang="ru-RU" sz="2800" dirty="0">
              <a:solidFill>
                <a:schemeClr val="tx1"/>
              </a:solidFill>
              <a:latin typeface="Times New Roman" panose="02020603050405020304" pitchFamily="18" charset="0"/>
              <a:cs typeface="Times New Roman" panose="02020603050405020304" pitchFamily="18" charset="0"/>
            </a:endParaRPr>
          </a:p>
          <a:p>
            <a:r>
              <a:rPr lang="ru-RU" sz="8000" dirty="0">
                <a:latin typeface="Times New Roman" panose="02020603050405020304" pitchFamily="18" charset="0"/>
                <a:cs typeface="Times New Roman" panose="02020603050405020304" pitchFamily="18" charset="0"/>
              </a:rPr>
              <a:t>Стратегии выполнения:</a:t>
            </a:r>
          </a:p>
          <a:p>
            <a:endParaRPr lang="ru-RU" sz="8000" dirty="0">
              <a:solidFill>
                <a:schemeClr val="tx1"/>
              </a:solidFill>
              <a:latin typeface="Times New Roman" panose="02020603050405020304" pitchFamily="18" charset="0"/>
              <a:cs typeface="Times New Roman" panose="02020603050405020304" pitchFamily="18" charset="0"/>
            </a:endParaRPr>
          </a:p>
          <a:p>
            <a:r>
              <a:rPr lang="ru-RU" sz="8000" dirty="0">
                <a:solidFill>
                  <a:schemeClr val="tx1"/>
                </a:solidFill>
                <a:latin typeface="Times New Roman" panose="02020603050405020304" pitchFamily="18" charset="0"/>
                <a:cs typeface="Times New Roman" panose="02020603050405020304" pitchFamily="18" charset="0"/>
              </a:rPr>
              <a:t>- строить высказывание в соответствии с предложенным планом;</a:t>
            </a:r>
          </a:p>
          <a:p>
            <a:r>
              <a:rPr lang="ru-RU" sz="8000" dirty="0">
                <a:solidFill>
                  <a:schemeClr val="tx1"/>
                </a:solidFill>
                <a:latin typeface="Times New Roman" panose="02020603050405020304" pitchFamily="18" charset="0"/>
                <a:cs typeface="Times New Roman" panose="02020603050405020304" pitchFamily="18" charset="0"/>
              </a:rPr>
              <a:t>- при планировании письменного высказывания сначала продумать ключевые фразы каждого абзаца;</a:t>
            </a:r>
          </a:p>
          <a:p>
            <a:r>
              <a:rPr lang="ru-RU" sz="8000" dirty="0">
                <a:solidFill>
                  <a:schemeClr val="tx1"/>
                </a:solidFill>
                <a:latin typeface="Times New Roman" panose="02020603050405020304" pitchFamily="18" charset="0"/>
                <a:cs typeface="Times New Roman" panose="02020603050405020304" pitchFamily="18" charset="0"/>
              </a:rPr>
              <a:t>- начинать введение с общего представления темы и раскрытия ее проблемного характера;</a:t>
            </a:r>
          </a:p>
          <a:p>
            <a:r>
              <a:rPr lang="ru-RU" sz="8000" dirty="0">
                <a:solidFill>
                  <a:schemeClr val="tx1"/>
                </a:solidFill>
                <a:latin typeface="Times New Roman" panose="02020603050405020304" pitchFamily="18" charset="0"/>
                <a:cs typeface="Times New Roman" panose="02020603050405020304" pitchFamily="18" charset="0"/>
              </a:rPr>
              <a:t>- во введении перефразировать тему/проблему, данную в задании, не повторяя ее дословно;</a:t>
            </a:r>
          </a:p>
          <a:p>
            <a:r>
              <a:rPr lang="ru-RU" sz="8000" dirty="0">
                <a:solidFill>
                  <a:schemeClr val="tx1"/>
                </a:solidFill>
                <a:latin typeface="Times New Roman" panose="02020603050405020304" pitchFamily="18" charset="0"/>
                <a:cs typeface="Times New Roman" panose="02020603050405020304" pitchFamily="18" charset="0"/>
              </a:rPr>
              <a:t>- в основной части должно быть три абзаца;</a:t>
            </a:r>
          </a:p>
          <a:p>
            <a:r>
              <a:rPr lang="ru-RU" sz="8000" dirty="0">
                <a:solidFill>
                  <a:schemeClr val="tx1"/>
                </a:solidFill>
                <a:latin typeface="Times New Roman" panose="02020603050405020304" pitchFamily="18" charset="0"/>
                <a:cs typeface="Times New Roman" panose="02020603050405020304" pitchFamily="18" charset="0"/>
              </a:rPr>
              <a:t>- каждый абзац должен быть написан соответствующим образом (рекомендуется в первом предложении абзаца выразить его основную мысль и далее ее развивать, подкреплять примерами и аргументами и т. д.);</a:t>
            </a:r>
          </a:p>
          <a:p>
            <a:r>
              <a:rPr lang="ru-RU" sz="8000" dirty="0">
                <a:solidFill>
                  <a:schemeClr val="tx1"/>
                </a:solidFill>
                <a:latin typeface="Times New Roman" panose="02020603050405020304" pitchFamily="18" charset="0"/>
                <a:cs typeface="Times New Roman" panose="02020603050405020304" pitchFamily="18" charset="0"/>
              </a:rPr>
              <a:t>- введение и заключение должны быть приблизительно одинаковы по объему;</a:t>
            </a:r>
          </a:p>
          <a:p>
            <a:r>
              <a:rPr lang="ru-RU" sz="8000" dirty="0">
                <a:solidFill>
                  <a:schemeClr val="tx1"/>
                </a:solidFill>
                <a:latin typeface="Times New Roman" panose="02020603050405020304" pitchFamily="18" charset="0"/>
                <a:cs typeface="Times New Roman" panose="02020603050405020304" pitchFamily="18" charset="0"/>
              </a:rPr>
              <a:t>- делить текст на абзацы, которые отражают логическую и содержательную структуру текста;</a:t>
            </a:r>
          </a:p>
          <a:p>
            <a:r>
              <a:rPr lang="ru-RU" sz="8000" dirty="0">
                <a:solidFill>
                  <a:schemeClr val="tx1"/>
                </a:solidFill>
                <a:latin typeface="Times New Roman" panose="02020603050405020304" pitchFamily="18" charset="0"/>
                <a:cs typeface="Times New Roman" panose="02020603050405020304" pitchFamily="18" charset="0"/>
              </a:rPr>
              <a:t>- общий объем основной части не должен быть меньше общего объема введения и заключения; особое внимание следует уделять средствам логической связи текста, как внутри предложений, так и между предложениями и абзацами;</a:t>
            </a:r>
          </a:p>
          <a:p>
            <a:r>
              <a:rPr lang="ru-RU" sz="8000" dirty="0">
                <a:solidFill>
                  <a:schemeClr val="tx1"/>
                </a:solidFill>
                <a:latin typeface="Times New Roman" panose="02020603050405020304" pitchFamily="18" charset="0"/>
                <a:cs typeface="Times New Roman" panose="02020603050405020304" pitchFamily="18" charset="0"/>
              </a:rPr>
              <a:t>- правильно использовать языковые средства.</a:t>
            </a:r>
          </a:p>
          <a:p>
            <a:endParaRPr lang="ru-RU" dirty="0"/>
          </a:p>
        </p:txBody>
      </p:sp>
    </p:spTree>
    <p:extLst>
      <p:ext uri="{BB962C8B-B14F-4D97-AF65-F5344CB8AC3E}">
        <p14:creationId xmlns:p14="http://schemas.microsoft.com/office/powerpoint/2010/main" val="373891822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043608" y="620688"/>
            <a:ext cx="6781800" cy="1296144"/>
          </a:xfrm>
        </p:spPr>
        <p:txBody>
          <a:bodyPr>
            <a:normAutofit/>
          </a:bodyPr>
          <a:lstStyle/>
          <a:p>
            <a:pPr algn="ctr"/>
            <a:endParaRPr lang="ru-RU" sz="2800" i="1" dirty="0">
              <a:solidFill>
                <a:srgbClr val="0070C0"/>
              </a:solidFill>
              <a:latin typeface="+mn-lt"/>
            </a:endParaRPr>
          </a:p>
        </p:txBody>
      </p:sp>
      <p:pic>
        <p:nvPicPr>
          <p:cNvPr id="3" name="Picture 2" descr="Вербицкая. ЕГЭ-2022. Английский язык. 20 вариантов. Типовые экзаменационные варианты. ФИПИ.">
            <a:extLst>
              <a:ext uri="{FF2B5EF4-FFF2-40B4-BE49-F238E27FC236}">
                <a16:creationId xmlns:a16="http://schemas.microsoft.com/office/drawing/2014/main" id="{8664843E-94E7-4437-8B20-ACD8F9C85C9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95536" y="1983706"/>
            <a:ext cx="3960440" cy="4253606"/>
          </a:xfrm>
          <a:prstGeom prst="rect">
            <a:avLst/>
          </a:prstGeom>
          <a:noFill/>
          <a:extLst>
            <a:ext uri="{909E8E84-426E-40DD-AFC4-6F175D3DCCD1}">
              <a14:hiddenFill xmlns:a14="http://schemas.microsoft.com/office/drawing/2010/main">
                <a:solidFill>
                  <a:srgbClr val="FFFFFF"/>
                </a:solidFill>
              </a14:hiddenFill>
            </a:ext>
          </a:extLst>
        </p:spPr>
      </p:pic>
      <p:sp>
        <p:nvSpPr>
          <p:cNvPr id="4" name="Объект 3">
            <a:extLst>
              <a:ext uri="{FF2B5EF4-FFF2-40B4-BE49-F238E27FC236}">
                <a16:creationId xmlns:a16="http://schemas.microsoft.com/office/drawing/2014/main" id="{31E93CBF-9B0F-4E2F-A02E-0A1E4E10C4E0}"/>
              </a:ext>
            </a:extLst>
          </p:cNvPr>
          <p:cNvSpPr>
            <a:spLocks noGrp="1"/>
          </p:cNvSpPr>
          <p:nvPr>
            <p:ph idx="1"/>
          </p:nvPr>
        </p:nvSpPr>
        <p:spPr/>
        <p:txBody>
          <a:bodyPr/>
          <a:lstStyle/>
          <a:p>
            <a:r>
              <a:rPr lang="ru-RU" sz="2000" b="0" i="0" dirty="0">
                <a:solidFill>
                  <a:srgbClr val="333333"/>
                </a:solidFill>
                <a:effectLst/>
                <a:latin typeface="Ubuntu" panose="020B0504030602030204" pitchFamily="34" charset="0"/>
              </a:rPr>
              <a:t>1.Вербицкая. ЕГЭ-2022. Английский язык. 20 вариантов. Типовые экзаменационные варианты. ФИПИ.</a:t>
            </a:r>
          </a:p>
          <a:p>
            <a:r>
              <a:rPr lang="ru-RU" sz="2000" b="0" i="0" dirty="0">
                <a:solidFill>
                  <a:srgbClr val="12125F"/>
                </a:solidFill>
                <a:effectLst/>
                <a:latin typeface="Roboto" panose="020B0604020202020204" pitchFamily="2" charset="0"/>
              </a:rPr>
              <a:t>2.Колесников Д. П. ЕГЭ-2022. Устная часть и Письменная речь. Тренировочные задания. Английский язык Титул.</a:t>
            </a:r>
          </a:p>
          <a:p>
            <a:endParaRPr lang="ru-RU" sz="2000" b="0" i="0" dirty="0">
              <a:solidFill>
                <a:srgbClr val="333333"/>
              </a:solidFill>
              <a:effectLst/>
              <a:latin typeface="Ubuntu" panose="020B0504030602030204" pitchFamily="34" charset="0"/>
            </a:endParaRPr>
          </a:p>
          <a:p>
            <a:endParaRPr lang="ru-RU" dirty="0"/>
          </a:p>
        </p:txBody>
      </p:sp>
      <p:pic>
        <p:nvPicPr>
          <p:cNvPr id="1026" name="Picture 2" descr="Колесников Д. П. ЕГЭ-2022. Устная часть и Письменная речь. Тренировочные задания. Английский язык">
            <a:extLst>
              <a:ext uri="{FF2B5EF4-FFF2-40B4-BE49-F238E27FC236}">
                <a16:creationId xmlns:a16="http://schemas.microsoft.com/office/drawing/2014/main" id="{5D7C5978-8AD5-46AD-80E7-BFE6CB59654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64088" y="1916832"/>
            <a:ext cx="3430096" cy="39604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34262320"/>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259632" y="5157192"/>
            <a:ext cx="6781800" cy="1224136"/>
          </a:xfrm>
        </p:spPr>
        <p:txBody>
          <a:bodyPr>
            <a:normAutofit/>
          </a:bodyPr>
          <a:lstStyle/>
          <a:p>
            <a:pPr algn="ctr"/>
            <a:endParaRPr lang="ru-RU" sz="2000" dirty="0">
              <a:latin typeface="+mn-lt"/>
            </a:endParaRPr>
          </a:p>
        </p:txBody>
      </p:sp>
      <p:sp>
        <p:nvSpPr>
          <p:cNvPr id="5" name="Объект 4">
            <a:extLst>
              <a:ext uri="{FF2B5EF4-FFF2-40B4-BE49-F238E27FC236}">
                <a16:creationId xmlns:a16="http://schemas.microsoft.com/office/drawing/2014/main" id="{E31AAB6C-0A85-4420-A207-D8A91A24EDAB}"/>
              </a:ext>
            </a:extLst>
          </p:cNvPr>
          <p:cNvSpPr>
            <a:spLocks noGrp="1"/>
          </p:cNvSpPr>
          <p:nvPr>
            <p:ph idx="1"/>
          </p:nvPr>
        </p:nvSpPr>
        <p:spPr/>
        <p:txBody>
          <a:bodyPr>
            <a:normAutofit/>
          </a:bodyPr>
          <a:lstStyle/>
          <a:p>
            <a:r>
              <a:rPr lang="ru-RU" sz="1800" b="1" i="0" dirty="0">
                <a:solidFill>
                  <a:srgbClr val="000000"/>
                </a:solidFill>
                <a:effectLst/>
                <a:latin typeface="Arial" panose="020B0604020202020204" pitchFamily="34" charset="0"/>
              </a:rPr>
              <a:t>ЕГЭ по английскому языку 2022 (задние 40.2). Полный курс по подготовке к письменному заданию нового формата</a:t>
            </a:r>
            <a:endParaRPr lang="ru-RU" sz="1800" dirty="0"/>
          </a:p>
        </p:txBody>
      </p:sp>
      <p:pic>
        <p:nvPicPr>
          <p:cNvPr id="4" name="Picture 2" descr="ЕГЭ по английскому языку 2022 (задние 40.2). Полный курс по подготовке к письменному заданию нового формата">
            <a:extLst>
              <a:ext uri="{FF2B5EF4-FFF2-40B4-BE49-F238E27FC236}">
                <a16:creationId xmlns:a16="http://schemas.microsoft.com/office/drawing/2014/main" id="{889D3A26-03CB-4264-855D-58B2375F140E}"/>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7491" y="1250369"/>
            <a:ext cx="2890663" cy="4989164"/>
          </a:xfrm>
          <a:prstGeom prst="rect">
            <a:avLst/>
          </a:prstGeom>
          <a:noFill/>
          <a:extLst>
            <a:ext uri="{909E8E84-426E-40DD-AFC4-6F175D3DCCD1}">
              <a14:hiddenFill xmlns:a14="http://schemas.microsoft.com/office/drawing/2010/main">
                <a:solidFill>
                  <a:srgbClr val="FFFFFF"/>
                </a:solidFill>
              </a14:hiddenFill>
            </a:ext>
          </a:extLst>
        </p:spPr>
      </p:pic>
      <p:pic>
        <p:nvPicPr>
          <p:cNvPr id="1026" name="Picture 2">
            <a:extLst>
              <a:ext uri="{FF2B5EF4-FFF2-40B4-BE49-F238E27FC236}">
                <a16:creationId xmlns:a16="http://schemas.microsoft.com/office/drawing/2014/main" id="{400E8072-8F63-4B0E-8F0A-FAD5856E186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516216" y="1988840"/>
            <a:ext cx="2170584" cy="4869160"/>
          </a:xfrm>
          <a:prstGeom prst="rect">
            <a:avLst/>
          </a:prstGeom>
          <a:noFill/>
          <a:extLst>
            <a:ext uri="{909E8E84-426E-40DD-AFC4-6F175D3DCCD1}">
              <a14:hiddenFill xmlns:a14="http://schemas.microsoft.com/office/drawing/2010/main">
                <a:solidFill>
                  <a:srgbClr val="FFFFFF"/>
                </a:solidFill>
              </a14:hiddenFill>
            </a:ext>
          </a:extLst>
        </p:spPr>
      </p:pic>
      <p:sp>
        <p:nvSpPr>
          <p:cNvPr id="7" name="TextBox 6">
            <a:extLst>
              <a:ext uri="{FF2B5EF4-FFF2-40B4-BE49-F238E27FC236}">
                <a16:creationId xmlns:a16="http://schemas.microsoft.com/office/drawing/2014/main" id="{9432DC58-BF5C-4C73-88E2-1931B631F98D}"/>
              </a:ext>
            </a:extLst>
          </p:cNvPr>
          <p:cNvSpPr txBox="1"/>
          <p:nvPr/>
        </p:nvSpPr>
        <p:spPr>
          <a:xfrm>
            <a:off x="4572000" y="2551837"/>
            <a:ext cx="1872207" cy="2862322"/>
          </a:xfrm>
          <a:prstGeom prst="rect">
            <a:avLst/>
          </a:prstGeom>
          <a:noFill/>
        </p:spPr>
        <p:txBody>
          <a:bodyPr wrap="square">
            <a:spAutoFit/>
          </a:bodyPr>
          <a:lstStyle/>
          <a:p>
            <a:pPr algn="l"/>
            <a:r>
              <a:rPr lang="ru-RU" b="0" i="0" dirty="0">
                <a:solidFill>
                  <a:srgbClr val="000000"/>
                </a:solidFill>
                <a:effectLst/>
                <a:latin typeface="Arial" panose="020B0604020202020204" pitchFamily="34" charset="0"/>
              </a:rPr>
              <a:t>Гаджиева М. Н. и др. ЕГЭ 2022. Письменная речь. Сборник тестов. Английский язык</a:t>
            </a:r>
          </a:p>
          <a:p>
            <a:pPr algn="l"/>
            <a:r>
              <a:rPr lang="ru-RU" b="1" i="0" cap="all" dirty="0">
                <a:solidFill>
                  <a:srgbClr val="FFFFFF"/>
                </a:solidFill>
                <a:effectLst/>
                <a:latin typeface="Helvetica Neue"/>
              </a:rPr>
              <a:t>NEW</a:t>
            </a:r>
            <a:endParaRPr lang="ru-RU" b="0" i="0" dirty="0">
              <a:solidFill>
                <a:srgbClr val="0B0B0B"/>
              </a:solidFill>
              <a:effectLst/>
              <a:latin typeface="Helvetica Neue"/>
            </a:endParaRPr>
          </a:p>
          <a:p>
            <a:br>
              <a:rPr lang="ru-RU" dirty="0"/>
            </a:br>
            <a:endParaRPr lang="ru-RU" dirty="0"/>
          </a:p>
        </p:txBody>
      </p:sp>
    </p:spTree>
    <p:extLst>
      <p:ext uri="{BB962C8B-B14F-4D97-AF65-F5344CB8AC3E}">
        <p14:creationId xmlns:p14="http://schemas.microsoft.com/office/powerpoint/2010/main" val="18038489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Заголовок 4"/>
          <p:cNvSpPr>
            <a:spLocks noGrp="1"/>
          </p:cNvSpPr>
          <p:nvPr>
            <p:ph type="title"/>
          </p:nvPr>
        </p:nvSpPr>
        <p:spPr>
          <a:xfrm>
            <a:off x="1331640" y="404664"/>
            <a:ext cx="6781800" cy="1944216"/>
          </a:xfrm>
        </p:spPr>
        <p:txBody>
          <a:bodyPr>
            <a:normAutofit/>
          </a:bodyPr>
          <a:lstStyle/>
          <a:p>
            <a:r>
              <a:rPr lang="ru-RU" sz="1800" b="1" dirty="0">
                <a:solidFill>
                  <a:srgbClr val="0070C0"/>
                </a:solidFill>
                <a:effectLst/>
                <a:latin typeface="+mn-lt"/>
              </a:rPr>
              <a:t>ЕГЭ 2022 по английскому языку, Ю. С. Веселова. Готовимся к итоговой аттестации (задания и ответы)</a:t>
            </a:r>
            <a:br>
              <a:rPr lang="ru-RU" sz="1800" b="1" dirty="0">
                <a:solidFill>
                  <a:srgbClr val="0070C0"/>
                </a:solidFill>
                <a:effectLst/>
                <a:latin typeface="+mn-lt"/>
              </a:rPr>
            </a:br>
            <a:br>
              <a:rPr lang="ru-RU" sz="1800" b="1" dirty="0">
                <a:solidFill>
                  <a:srgbClr val="0070C0"/>
                </a:solidFill>
                <a:effectLst/>
                <a:latin typeface="+mn-lt"/>
              </a:rPr>
            </a:br>
            <a:r>
              <a:rPr lang="ru-RU" sz="1800" b="1" dirty="0">
                <a:solidFill>
                  <a:srgbClr val="0070C0"/>
                </a:solidFill>
                <a:effectLst/>
                <a:latin typeface="+mn-lt"/>
              </a:rPr>
              <a:t>МЕТОДИЧКА “ПИСЬМЕННАЯ ЧАСТЬ ЕГЭ-2022: задания 39 и 40” Власова, Н.А. </a:t>
            </a:r>
          </a:p>
        </p:txBody>
      </p:sp>
      <p:pic>
        <p:nvPicPr>
          <p:cNvPr id="7" name="Объект 6"/>
          <p:cNvPicPr>
            <a:picLocks noGrp="1" noChangeAspect="1"/>
          </p:cNvPicPr>
          <p:nvPr>
            <p:ph sz="half" idx="1"/>
          </p:nvPr>
        </p:nvPicPr>
        <p:blipFill>
          <a:blip r:embed="rId3" cstate="print">
            <a:extLst>
              <a:ext uri="{28A0092B-C50C-407E-A947-70E740481C1C}">
                <a14:useLocalDpi xmlns:a14="http://schemas.microsoft.com/office/drawing/2010/main" val="0"/>
              </a:ext>
            </a:extLst>
          </a:blip>
          <a:stretch>
            <a:fillRect/>
          </a:stretch>
        </p:blipFill>
        <p:spPr>
          <a:xfrm>
            <a:off x="1115616" y="2348880"/>
            <a:ext cx="2594691" cy="3767138"/>
          </a:xfrm>
        </p:spPr>
      </p:pic>
      <p:pic>
        <p:nvPicPr>
          <p:cNvPr id="9" name="Объект 8"/>
          <p:cNvPicPr>
            <a:picLocks noGrp="1" noChangeAspect="1"/>
          </p:cNvPicPr>
          <p:nvPr>
            <p:ph sz="half" idx="2"/>
          </p:nvPr>
        </p:nvPicPr>
        <p:blipFill>
          <a:blip r:embed="rId4">
            <a:extLst>
              <a:ext uri="{28A0092B-C50C-407E-A947-70E740481C1C}">
                <a14:useLocalDpi xmlns:a14="http://schemas.microsoft.com/office/drawing/2010/main" val="0"/>
              </a:ext>
            </a:extLst>
          </a:blip>
          <a:stretch>
            <a:fillRect/>
          </a:stretch>
        </p:blipFill>
        <p:spPr>
          <a:xfrm>
            <a:off x="4788024" y="2348880"/>
            <a:ext cx="2949359" cy="3767138"/>
          </a:xfrm>
        </p:spPr>
      </p:pic>
    </p:spTree>
    <p:extLst>
      <p:ext uri="{BB962C8B-B14F-4D97-AF65-F5344CB8AC3E}">
        <p14:creationId xmlns:p14="http://schemas.microsoft.com/office/powerpoint/2010/main" val="9028966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315416"/>
            <a:ext cx="6781800" cy="1600200"/>
          </a:xfrm>
        </p:spPr>
        <p:txBody>
          <a:bodyPr>
            <a:normAutofit/>
          </a:bodyPr>
          <a:lstStyle/>
          <a:p>
            <a:pPr algn="ctr"/>
            <a:r>
              <a:rPr lang="ru-RU" sz="3200" dirty="0">
                <a:solidFill>
                  <a:srgbClr val="0070C0"/>
                </a:solidFill>
              </a:rPr>
              <a:t> Задание 39</a:t>
            </a:r>
            <a:br>
              <a:rPr lang="ru-RU" sz="3200" dirty="0">
                <a:solidFill>
                  <a:srgbClr val="0070C0"/>
                </a:solidFill>
              </a:rPr>
            </a:br>
            <a:r>
              <a:rPr lang="ru-RU" sz="2000" dirty="0">
                <a:solidFill>
                  <a:srgbClr val="0070C0"/>
                </a:solidFill>
              </a:rPr>
              <a:t>100-140 слов</a:t>
            </a:r>
          </a:p>
        </p:txBody>
      </p:sp>
      <p:pic>
        <p:nvPicPr>
          <p:cNvPr id="5" name="Объект 4"/>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251520" y="1412776"/>
            <a:ext cx="8496352" cy="5244076"/>
          </a:xfrm>
        </p:spPr>
      </p:pic>
    </p:spTree>
    <p:extLst>
      <p:ext uri="{BB962C8B-B14F-4D97-AF65-F5344CB8AC3E}">
        <p14:creationId xmlns:p14="http://schemas.microsoft.com/office/powerpoint/2010/main" val="257228617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2348880"/>
            <a:ext cx="8183880" cy="1944216"/>
          </a:xfrm>
        </p:spPr>
        <p:txBody>
          <a:bodyPr>
            <a:normAutofit/>
          </a:bodyPr>
          <a:lstStyle/>
          <a:p>
            <a:pPr algn="ctr"/>
            <a:r>
              <a:rPr lang="en-GB" sz="4800" dirty="0">
                <a:solidFill>
                  <a:srgbClr val="0070C0"/>
                </a:solidFill>
              </a:rPr>
              <a:t>Thank you for attention!</a:t>
            </a:r>
            <a:endParaRPr lang="ru-RU" sz="4800" dirty="0">
              <a:solidFill>
                <a:srgbClr val="0070C0"/>
              </a:solidFill>
            </a:endParaRPr>
          </a:p>
        </p:txBody>
      </p:sp>
    </p:spTree>
    <p:extLst>
      <p:ext uri="{BB962C8B-B14F-4D97-AF65-F5344CB8AC3E}">
        <p14:creationId xmlns:p14="http://schemas.microsoft.com/office/powerpoint/2010/main" val="4088830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BEDB0AF4-EC11-4882-9A83-93DD1C38DB82}"/>
              </a:ext>
            </a:extLst>
          </p:cNvPr>
          <p:cNvSpPr>
            <a:spLocks noGrp="1"/>
          </p:cNvSpPr>
          <p:nvPr>
            <p:ph type="title"/>
          </p:nvPr>
        </p:nvSpPr>
        <p:spPr/>
        <p:txBody>
          <a:bodyPr/>
          <a:lstStyle/>
          <a:p>
            <a:endParaRPr lang="ru-RU"/>
          </a:p>
        </p:txBody>
      </p:sp>
      <p:pic>
        <p:nvPicPr>
          <p:cNvPr id="4" name="Объект 3" descr="Proekt_EGE_English_email_2022">
            <a:extLst>
              <a:ext uri="{FF2B5EF4-FFF2-40B4-BE49-F238E27FC236}">
                <a16:creationId xmlns:a16="http://schemas.microsoft.com/office/drawing/2014/main" id="{ECB6368B-5A74-4F50-A90B-719857AA246D}"/>
              </a:ext>
            </a:extLst>
          </p:cNvPr>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4231322" cy="6741368"/>
          </a:xfrm>
          <a:prstGeom prst="rect">
            <a:avLst/>
          </a:prstGeom>
          <a:noFill/>
          <a:ln>
            <a:noFill/>
          </a:ln>
        </p:spPr>
      </p:pic>
      <p:sp>
        <p:nvSpPr>
          <p:cNvPr id="6" name="TextBox 5">
            <a:extLst>
              <a:ext uri="{FF2B5EF4-FFF2-40B4-BE49-F238E27FC236}">
                <a16:creationId xmlns:a16="http://schemas.microsoft.com/office/drawing/2014/main" id="{B822B279-D49F-4681-AC44-8F7E99B97320}"/>
              </a:ext>
            </a:extLst>
          </p:cNvPr>
          <p:cNvSpPr txBox="1"/>
          <p:nvPr/>
        </p:nvSpPr>
        <p:spPr>
          <a:xfrm>
            <a:off x="4355976" y="1289953"/>
            <a:ext cx="4392488" cy="4278094"/>
          </a:xfrm>
          <a:prstGeom prst="rect">
            <a:avLst/>
          </a:prstGeom>
          <a:noFill/>
        </p:spPr>
        <p:txBody>
          <a:bodyPr wrap="square">
            <a:spAutoFit/>
          </a:bodyPr>
          <a:lstStyle/>
          <a:p>
            <a:r>
              <a:rPr lang="ru-RU" sz="2000" b="1" dirty="0">
                <a:solidFill>
                  <a:srgbClr val="0070C0"/>
                </a:solidFill>
                <a:latin typeface="Times New Roman" panose="02020603050405020304" pitchFamily="18" charset="0"/>
                <a:cs typeface="Times New Roman" panose="02020603050405020304" pitchFamily="18" charset="0"/>
              </a:rPr>
              <a:t>Правила оформления:</a:t>
            </a:r>
            <a:br>
              <a:rPr lang="ru-RU" sz="2000" b="1" dirty="0">
                <a:solidFill>
                  <a:srgbClr val="0070C0"/>
                </a:solidFill>
                <a:latin typeface="Times New Roman" panose="02020603050405020304" pitchFamily="18" charset="0"/>
                <a:cs typeface="Times New Roman" panose="02020603050405020304" pitchFamily="18" charset="0"/>
              </a:rPr>
            </a:br>
            <a:r>
              <a:rPr lang="ru-RU" sz="1800" b="0" dirty="0">
                <a:solidFill>
                  <a:schemeClr val="tx1"/>
                </a:solidFill>
                <a:effectLst/>
                <a:latin typeface="Times New Roman" panose="02020603050405020304" pitchFamily="18" charset="0"/>
                <a:cs typeface="Times New Roman" panose="02020603050405020304" pitchFamily="18" charset="0"/>
              </a:rPr>
              <a:t>Приветствие (</a:t>
            </a:r>
            <a:r>
              <a:rPr lang="ru-RU" sz="1800" b="0" dirty="0" err="1">
                <a:solidFill>
                  <a:schemeClr val="tx1"/>
                </a:solidFill>
                <a:effectLst/>
                <a:latin typeface="Times New Roman" panose="02020603050405020304" pitchFamily="18" charset="0"/>
                <a:cs typeface="Times New Roman" panose="02020603050405020304" pitchFamily="18" charset="0"/>
              </a:rPr>
              <a:t>Dear</a:t>
            </a:r>
            <a:r>
              <a:rPr lang="ru-RU" sz="1800" b="0" dirty="0">
                <a:solidFill>
                  <a:schemeClr val="tx1"/>
                </a:solidFill>
                <a:effectLst/>
                <a:latin typeface="Times New Roman" panose="02020603050405020304" pitchFamily="18" charset="0"/>
                <a:cs typeface="Times New Roman" panose="02020603050405020304" pitchFamily="18" charset="0"/>
              </a:rPr>
              <a:t> , …).</a:t>
            </a:r>
            <a:br>
              <a:rPr lang="ru-RU" sz="1800" b="0" dirty="0">
                <a:solidFill>
                  <a:schemeClr val="tx1"/>
                </a:solidFill>
                <a:effectLst/>
                <a:latin typeface="Times New Roman" panose="02020603050405020304" pitchFamily="18" charset="0"/>
                <a:cs typeface="Times New Roman" panose="02020603050405020304" pitchFamily="18" charset="0"/>
              </a:rPr>
            </a:br>
            <a:r>
              <a:rPr lang="ru-RU" sz="1800" b="0" dirty="0">
                <a:solidFill>
                  <a:schemeClr val="tx1"/>
                </a:solidFill>
                <a:effectLst/>
                <a:latin typeface="Times New Roman" panose="02020603050405020304" pitchFamily="18" charset="0"/>
                <a:cs typeface="Times New Roman" panose="02020603050405020304" pitchFamily="18" charset="0"/>
              </a:rPr>
              <a:t>Благодарность за полученное электронное письмо (</a:t>
            </a:r>
            <a:r>
              <a:rPr lang="ru-RU" sz="1800" b="0" dirty="0" err="1">
                <a:solidFill>
                  <a:schemeClr val="tx1"/>
                </a:solidFill>
                <a:effectLst/>
                <a:latin typeface="Times New Roman" panose="02020603050405020304" pitchFamily="18" charset="0"/>
                <a:cs typeface="Times New Roman" panose="02020603050405020304" pitchFamily="18" charset="0"/>
              </a:rPr>
              <a:t>Thanks</a:t>
            </a:r>
            <a:r>
              <a:rPr lang="ru-RU" sz="1800" b="0" dirty="0">
                <a:solidFill>
                  <a:schemeClr val="tx1"/>
                </a:solidFill>
                <a:effectLst/>
                <a:latin typeface="Times New Roman" panose="02020603050405020304" pitchFamily="18" charset="0"/>
                <a:cs typeface="Times New Roman" panose="02020603050405020304" pitchFamily="18" charset="0"/>
              </a:rPr>
              <a:t> </a:t>
            </a:r>
            <a:r>
              <a:rPr lang="ru-RU" sz="1800" b="0" dirty="0" err="1">
                <a:solidFill>
                  <a:schemeClr val="tx1"/>
                </a:solidFill>
                <a:effectLst/>
                <a:latin typeface="Times New Roman" panose="02020603050405020304" pitchFamily="18" charset="0"/>
                <a:cs typeface="Times New Roman" panose="02020603050405020304" pitchFamily="18" charset="0"/>
              </a:rPr>
              <a:t>for</a:t>
            </a:r>
            <a:r>
              <a:rPr lang="ru-RU" sz="1800" b="0" dirty="0">
                <a:solidFill>
                  <a:schemeClr val="tx1"/>
                </a:solidFill>
                <a:effectLst/>
                <a:latin typeface="Times New Roman" panose="02020603050405020304" pitchFamily="18" charset="0"/>
                <a:cs typeface="Times New Roman" panose="02020603050405020304" pitchFamily="18" charset="0"/>
              </a:rPr>
              <a:t> </a:t>
            </a:r>
            <a:r>
              <a:rPr lang="ru-RU" sz="1800" b="0" dirty="0" err="1">
                <a:solidFill>
                  <a:schemeClr val="tx1"/>
                </a:solidFill>
                <a:effectLst/>
                <a:latin typeface="Times New Roman" panose="02020603050405020304" pitchFamily="18" charset="0"/>
                <a:cs typeface="Times New Roman" panose="02020603050405020304" pitchFamily="18" charset="0"/>
              </a:rPr>
              <a:t>your</a:t>
            </a:r>
            <a:r>
              <a:rPr lang="ru-RU" sz="1800" b="0" dirty="0">
                <a:solidFill>
                  <a:schemeClr val="tx1"/>
                </a:solidFill>
                <a:effectLst/>
                <a:latin typeface="Times New Roman" panose="02020603050405020304" pitchFamily="18" charset="0"/>
                <a:cs typeface="Times New Roman" panose="02020603050405020304" pitchFamily="18" charset="0"/>
              </a:rPr>
              <a:t> </a:t>
            </a:r>
            <a:r>
              <a:rPr lang="ru-RU" sz="1800" b="0" dirty="0" err="1">
                <a:solidFill>
                  <a:schemeClr val="tx1"/>
                </a:solidFill>
                <a:effectLst/>
                <a:latin typeface="Times New Roman" panose="02020603050405020304" pitchFamily="18" charset="0"/>
                <a:cs typeface="Times New Roman" panose="02020603050405020304" pitchFamily="18" charset="0"/>
              </a:rPr>
              <a:t>email</a:t>
            </a:r>
            <a:r>
              <a:rPr lang="ru-RU" sz="1800" b="0" dirty="0">
                <a:solidFill>
                  <a:schemeClr val="tx1"/>
                </a:solidFill>
                <a:effectLst/>
                <a:latin typeface="Times New Roman" panose="02020603050405020304" pitchFamily="18" charset="0"/>
                <a:cs typeface="Times New Roman" panose="02020603050405020304" pitchFamily="18" charset="0"/>
              </a:rPr>
              <a:t>).</a:t>
            </a:r>
            <a:br>
              <a:rPr lang="ru-RU" sz="1800" b="0" dirty="0">
                <a:solidFill>
                  <a:schemeClr val="tx1"/>
                </a:solidFill>
                <a:effectLst/>
                <a:latin typeface="Times New Roman" panose="02020603050405020304" pitchFamily="18" charset="0"/>
                <a:cs typeface="Times New Roman" panose="02020603050405020304" pitchFamily="18" charset="0"/>
              </a:rPr>
            </a:br>
            <a:r>
              <a:rPr lang="ru-RU" sz="1800" b="0" dirty="0">
                <a:solidFill>
                  <a:schemeClr val="tx1"/>
                </a:solidFill>
                <a:effectLst/>
                <a:latin typeface="Times New Roman" panose="02020603050405020304" pitchFamily="18" charset="0"/>
                <a:cs typeface="Times New Roman" panose="02020603050405020304" pitchFamily="18" charset="0"/>
              </a:rPr>
              <a:t>Развернутые ответы на три вопроса, заданные в письме-стимуле.</a:t>
            </a:r>
            <a:br>
              <a:rPr lang="ru-RU" sz="1800" b="0" dirty="0">
                <a:solidFill>
                  <a:schemeClr val="tx1"/>
                </a:solidFill>
                <a:effectLst/>
                <a:latin typeface="Times New Roman" panose="02020603050405020304" pitchFamily="18" charset="0"/>
                <a:cs typeface="Times New Roman" panose="02020603050405020304" pitchFamily="18" charset="0"/>
              </a:rPr>
            </a:br>
            <a:r>
              <a:rPr lang="ru-RU" sz="1800" b="0" dirty="0">
                <a:solidFill>
                  <a:schemeClr val="tx1"/>
                </a:solidFill>
                <a:effectLst/>
                <a:latin typeface="Times New Roman" panose="02020603050405020304" pitchFamily="18" charset="0"/>
                <a:cs typeface="Times New Roman" panose="02020603050405020304" pitchFamily="18" charset="0"/>
              </a:rPr>
              <a:t>Три вопроса, соответствующих заданию.</a:t>
            </a:r>
            <a:br>
              <a:rPr lang="ru-RU" sz="1800" b="0" dirty="0">
                <a:solidFill>
                  <a:schemeClr val="tx1"/>
                </a:solidFill>
                <a:effectLst/>
                <a:latin typeface="Times New Roman" panose="02020603050405020304" pitchFamily="18" charset="0"/>
                <a:cs typeface="Times New Roman" panose="02020603050405020304" pitchFamily="18" charset="0"/>
              </a:rPr>
            </a:br>
            <a:r>
              <a:rPr lang="ru-RU" sz="1800" b="0" dirty="0">
                <a:solidFill>
                  <a:schemeClr val="tx1"/>
                </a:solidFill>
                <a:effectLst/>
                <a:latin typeface="Times New Roman" panose="02020603050405020304" pitchFamily="18" charset="0"/>
                <a:cs typeface="Times New Roman" panose="02020603050405020304" pitchFamily="18" charset="0"/>
              </a:rPr>
              <a:t>Надежда на последующий контакт (</a:t>
            </a:r>
            <a:r>
              <a:rPr lang="ru-RU" sz="1800" b="0" dirty="0" err="1">
                <a:solidFill>
                  <a:schemeClr val="tx1"/>
                </a:solidFill>
                <a:effectLst/>
                <a:latin typeface="Times New Roman" panose="02020603050405020304" pitchFamily="18" charset="0"/>
                <a:cs typeface="Times New Roman" panose="02020603050405020304" pitchFamily="18" charset="0"/>
              </a:rPr>
              <a:t>Keep</a:t>
            </a:r>
            <a:r>
              <a:rPr lang="ru-RU" sz="1800" b="0" dirty="0">
                <a:solidFill>
                  <a:schemeClr val="tx1"/>
                </a:solidFill>
                <a:effectLst/>
                <a:latin typeface="Times New Roman" panose="02020603050405020304" pitchFamily="18" charset="0"/>
                <a:cs typeface="Times New Roman" panose="02020603050405020304" pitchFamily="18" charset="0"/>
              </a:rPr>
              <a:t> </a:t>
            </a:r>
            <a:r>
              <a:rPr lang="ru-RU" sz="1800" b="0" dirty="0" err="1">
                <a:solidFill>
                  <a:schemeClr val="tx1"/>
                </a:solidFill>
                <a:effectLst/>
                <a:latin typeface="Times New Roman" panose="02020603050405020304" pitchFamily="18" charset="0"/>
                <a:cs typeface="Times New Roman" panose="02020603050405020304" pitchFamily="18" charset="0"/>
              </a:rPr>
              <a:t>in</a:t>
            </a:r>
            <a:r>
              <a:rPr lang="ru-RU" sz="1800" b="0" dirty="0">
                <a:solidFill>
                  <a:schemeClr val="tx1"/>
                </a:solidFill>
                <a:effectLst/>
                <a:latin typeface="Times New Roman" panose="02020603050405020304" pitchFamily="18" charset="0"/>
                <a:cs typeface="Times New Roman" panose="02020603050405020304" pitchFamily="18" charset="0"/>
              </a:rPr>
              <a:t> </a:t>
            </a:r>
            <a:r>
              <a:rPr lang="ru-RU" sz="1800" b="0" dirty="0" err="1">
                <a:solidFill>
                  <a:schemeClr val="tx1"/>
                </a:solidFill>
                <a:effectLst/>
                <a:latin typeface="Times New Roman" panose="02020603050405020304" pitchFamily="18" charset="0"/>
                <a:cs typeface="Times New Roman" panose="02020603050405020304" pitchFamily="18" charset="0"/>
              </a:rPr>
              <a:t>touch</a:t>
            </a:r>
            <a:r>
              <a:rPr lang="ru-RU" sz="1800" b="0" dirty="0">
                <a:solidFill>
                  <a:schemeClr val="tx1"/>
                </a:solidFill>
                <a:effectLst/>
                <a:latin typeface="Times New Roman" panose="02020603050405020304" pitchFamily="18" charset="0"/>
                <a:cs typeface="Times New Roman" panose="02020603050405020304" pitchFamily="18" charset="0"/>
              </a:rPr>
              <a:t>/</a:t>
            </a:r>
            <a:r>
              <a:rPr lang="ru-RU" sz="1800" b="0" dirty="0" err="1">
                <a:solidFill>
                  <a:schemeClr val="tx1"/>
                </a:solidFill>
                <a:effectLst/>
                <a:latin typeface="Times New Roman" panose="02020603050405020304" pitchFamily="18" charset="0"/>
                <a:cs typeface="Times New Roman" panose="02020603050405020304" pitchFamily="18" charset="0"/>
              </a:rPr>
              <a:t>Looking</a:t>
            </a:r>
            <a:r>
              <a:rPr lang="ru-RU" sz="1800" b="0" dirty="0">
                <a:solidFill>
                  <a:schemeClr val="tx1"/>
                </a:solidFill>
                <a:effectLst/>
                <a:latin typeface="Times New Roman" panose="02020603050405020304" pitchFamily="18" charset="0"/>
                <a:cs typeface="Times New Roman" panose="02020603050405020304" pitchFamily="18" charset="0"/>
              </a:rPr>
              <a:t> </a:t>
            </a:r>
            <a:r>
              <a:rPr lang="ru-RU" sz="1800" b="0" dirty="0" err="1">
                <a:solidFill>
                  <a:schemeClr val="tx1"/>
                </a:solidFill>
                <a:effectLst/>
                <a:latin typeface="Times New Roman" panose="02020603050405020304" pitchFamily="18" charset="0"/>
                <a:cs typeface="Times New Roman" panose="02020603050405020304" pitchFamily="18" charset="0"/>
              </a:rPr>
              <a:t>forward</a:t>
            </a:r>
            <a:r>
              <a:rPr lang="ru-RU" sz="1800" b="0" dirty="0">
                <a:solidFill>
                  <a:schemeClr val="tx1"/>
                </a:solidFill>
                <a:effectLst/>
                <a:latin typeface="Times New Roman" panose="02020603050405020304" pitchFamily="18" charset="0"/>
                <a:cs typeface="Times New Roman" panose="02020603050405020304" pitchFamily="18" charset="0"/>
              </a:rPr>
              <a:t> </a:t>
            </a:r>
            <a:r>
              <a:rPr lang="ru-RU" sz="1800" b="0" dirty="0" err="1">
                <a:solidFill>
                  <a:schemeClr val="tx1"/>
                </a:solidFill>
                <a:effectLst/>
                <a:latin typeface="Times New Roman" panose="02020603050405020304" pitchFamily="18" charset="0"/>
                <a:cs typeface="Times New Roman" panose="02020603050405020304" pitchFamily="18" charset="0"/>
              </a:rPr>
              <a:t>to</a:t>
            </a:r>
            <a:r>
              <a:rPr lang="ru-RU" sz="1800" b="0" dirty="0">
                <a:solidFill>
                  <a:schemeClr val="tx1"/>
                </a:solidFill>
                <a:effectLst/>
                <a:latin typeface="Times New Roman" panose="02020603050405020304" pitchFamily="18" charset="0"/>
                <a:cs typeface="Times New Roman" panose="02020603050405020304" pitchFamily="18" charset="0"/>
              </a:rPr>
              <a:t> </a:t>
            </a:r>
            <a:r>
              <a:rPr lang="ru-RU" sz="1800" b="0" dirty="0" err="1">
                <a:solidFill>
                  <a:schemeClr val="tx1"/>
                </a:solidFill>
                <a:effectLst/>
                <a:latin typeface="Times New Roman" panose="02020603050405020304" pitchFamily="18" charset="0"/>
                <a:cs typeface="Times New Roman" panose="02020603050405020304" pitchFamily="18" charset="0"/>
              </a:rPr>
              <a:t>hearing</a:t>
            </a:r>
            <a:r>
              <a:rPr lang="ru-RU" sz="1800" b="0" dirty="0">
                <a:solidFill>
                  <a:schemeClr val="tx1"/>
                </a:solidFill>
                <a:effectLst/>
                <a:latin typeface="Times New Roman" panose="02020603050405020304" pitchFamily="18" charset="0"/>
                <a:cs typeface="Times New Roman" panose="02020603050405020304" pitchFamily="18" charset="0"/>
              </a:rPr>
              <a:t> </a:t>
            </a:r>
            <a:r>
              <a:rPr lang="ru-RU" sz="1800" b="0" dirty="0" err="1">
                <a:solidFill>
                  <a:schemeClr val="tx1"/>
                </a:solidFill>
                <a:effectLst/>
                <a:latin typeface="Times New Roman" panose="02020603050405020304" pitchFamily="18" charset="0"/>
                <a:cs typeface="Times New Roman" panose="02020603050405020304" pitchFamily="18" charset="0"/>
              </a:rPr>
              <a:t>from</a:t>
            </a:r>
            <a:r>
              <a:rPr lang="ru-RU" sz="1800" b="0" dirty="0">
                <a:solidFill>
                  <a:schemeClr val="tx1"/>
                </a:solidFill>
                <a:effectLst/>
                <a:latin typeface="Times New Roman" panose="02020603050405020304" pitchFamily="18" charset="0"/>
                <a:cs typeface="Times New Roman" panose="02020603050405020304" pitchFamily="18" charset="0"/>
              </a:rPr>
              <a:t> </a:t>
            </a:r>
            <a:r>
              <a:rPr lang="ru-RU" sz="1800" b="0" dirty="0" err="1">
                <a:solidFill>
                  <a:schemeClr val="tx1"/>
                </a:solidFill>
                <a:effectLst/>
                <a:latin typeface="Times New Roman" panose="02020603050405020304" pitchFamily="18" charset="0"/>
                <a:cs typeface="Times New Roman" panose="02020603050405020304" pitchFamily="18" charset="0"/>
              </a:rPr>
              <a:t>you</a:t>
            </a:r>
            <a:r>
              <a:rPr lang="ru-RU" sz="1800" b="0" dirty="0">
                <a:solidFill>
                  <a:schemeClr val="tx1"/>
                </a:solidFill>
                <a:effectLst/>
                <a:latin typeface="Times New Roman" panose="02020603050405020304" pitchFamily="18" charset="0"/>
                <a:cs typeface="Times New Roman" panose="02020603050405020304" pitchFamily="18" charset="0"/>
              </a:rPr>
              <a:t> </a:t>
            </a:r>
            <a:r>
              <a:rPr lang="ru-RU" sz="1800" b="0" dirty="0" err="1">
                <a:solidFill>
                  <a:schemeClr val="tx1"/>
                </a:solidFill>
                <a:effectLst/>
                <a:latin typeface="Times New Roman" panose="02020603050405020304" pitchFamily="18" charset="0"/>
                <a:cs typeface="Times New Roman" panose="02020603050405020304" pitchFamily="18" charset="0"/>
              </a:rPr>
              <a:t>soon</a:t>
            </a:r>
            <a:r>
              <a:rPr lang="ru-RU" sz="1800" b="0" dirty="0">
                <a:solidFill>
                  <a:schemeClr val="tx1"/>
                </a:solidFill>
                <a:effectLst/>
                <a:latin typeface="Times New Roman" panose="02020603050405020304" pitchFamily="18" charset="0"/>
                <a:cs typeface="Times New Roman" panose="02020603050405020304" pitchFamily="18" charset="0"/>
              </a:rPr>
              <a:t>/</a:t>
            </a:r>
            <a:r>
              <a:rPr lang="ru-RU" sz="1800" b="0" dirty="0" err="1">
                <a:solidFill>
                  <a:schemeClr val="tx1"/>
                </a:solidFill>
                <a:effectLst/>
                <a:latin typeface="Times New Roman" panose="02020603050405020304" pitchFamily="18" charset="0"/>
                <a:cs typeface="Times New Roman" panose="02020603050405020304" pitchFamily="18" charset="0"/>
              </a:rPr>
              <a:t>Write</a:t>
            </a:r>
            <a:r>
              <a:rPr lang="ru-RU" sz="1800" b="0" dirty="0">
                <a:solidFill>
                  <a:schemeClr val="tx1"/>
                </a:solidFill>
                <a:effectLst/>
                <a:latin typeface="Times New Roman" panose="02020603050405020304" pitchFamily="18" charset="0"/>
                <a:cs typeface="Times New Roman" panose="02020603050405020304" pitchFamily="18" charset="0"/>
              </a:rPr>
              <a:t> </a:t>
            </a:r>
            <a:r>
              <a:rPr lang="ru-RU" sz="1800" b="0" dirty="0" err="1">
                <a:solidFill>
                  <a:schemeClr val="tx1"/>
                </a:solidFill>
                <a:effectLst/>
                <a:latin typeface="Times New Roman" panose="02020603050405020304" pitchFamily="18" charset="0"/>
                <a:cs typeface="Times New Roman" panose="02020603050405020304" pitchFamily="18" charset="0"/>
              </a:rPr>
              <a:t>back</a:t>
            </a:r>
            <a:r>
              <a:rPr lang="ru-RU" sz="1800" b="0" dirty="0">
                <a:solidFill>
                  <a:schemeClr val="tx1"/>
                </a:solidFill>
                <a:effectLst/>
                <a:latin typeface="Times New Roman" panose="02020603050405020304" pitchFamily="18" charset="0"/>
                <a:cs typeface="Times New Roman" panose="02020603050405020304" pitchFamily="18" charset="0"/>
              </a:rPr>
              <a:t> </a:t>
            </a:r>
            <a:r>
              <a:rPr lang="ru-RU" sz="1800" b="0" dirty="0" err="1">
                <a:solidFill>
                  <a:schemeClr val="tx1"/>
                </a:solidFill>
                <a:effectLst/>
                <a:latin typeface="Times New Roman" panose="02020603050405020304" pitchFamily="18" charset="0"/>
                <a:cs typeface="Times New Roman" panose="02020603050405020304" pitchFamily="18" charset="0"/>
              </a:rPr>
              <a:t>soon</a:t>
            </a:r>
            <a:r>
              <a:rPr lang="ru-RU" sz="1800" b="0" dirty="0">
                <a:solidFill>
                  <a:schemeClr val="tx1"/>
                </a:solidFill>
                <a:effectLst/>
                <a:latin typeface="Times New Roman" panose="02020603050405020304" pitchFamily="18" charset="0"/>
                <a:cs typeface="Times New Roman" panose="02020603050405020304" pitchFamily="18" charset="0"/>
              </a:rPr>
              <a:t>).</a:t>
            </a:r>
            <a:br>
              <a:rPr lang="ru-RU" sz="1800" b="0" dirty="0">
                <a:solidFill>
                  <a:schemeClr val="tx1"/>
                </a:solidFill>
                <a:effectLst/>
                <a:latin typeface="Times New Roman" panose="02020603050405020304" pitchFamily="18" charset="0"/>
                <a:cs typeface="Times New Roman" panose="02020603050405020304" pitchFamily="18" charset="0"/>
              </a:rPr>
            </a:br>
            <a:r>
              <a:rPr lang="ru-RU" sz="1800" b="0" dirty="0">
                <a:solidFill>
                  <a:schemeClr val="tx1"/>
                </a:solidFill>
                <a:effectLst/>
                <a:latin typeface="Times New Roman" panose="02020603050405020304" pitchFamily="18" charset="0"/>
                <a:cs typeface="Times New Roman" panose="02020603050405020304" pitchFamily="18" charset="0"/>
              </a:rPr>
              <a:t>Завершающая фраза на отдельной строке (Best </a:t>
            </a:r>
            <a:r>
              <a:rPr lang="ru-RU" sz="1800" b="0" dirty="0" err="1">
                <a:solidFill>
                  <a:schemeClr val="tx1"/>
                </a:solidFill>
                <a:effectLst/>
                <a:latin typeface="Times New Roman" panose="02020603050405020304" pitchFamily="18" charset="0"/>
                <a:cs typeface="Times New Roman" panose="02020603050405020304" pitchFamily="18" charset="0"/>
              </a:rPr>
              <a:t>wishes</a:t>
            </a:r>
            <a:r>
              <a:rPr lang="ru-RU" sz="1800" b="0" dirty="0">
                <a:solidFill>
                  <a:schemeClr val="tx1"/>
                </a:solidFill>
                <a:effectLst/>
                <a:latin typeface="Times New Roman" panose="02020603050405020304" pitchFamily="18" charset="0"/>
                <a:cs typeface="Times New Roman" panose="02020603050405020304" pitchFamily="18" charset="0"/>
              </a:rPr>
              <a:t>/</a:t>
            </a:r>
            <a:r>
              <a:rPr lang="ru-RU" sz="1800" b="0" dirty="0" err="1">
                <a:solidFill>
                  <a:schemeClr val="tx1"/>
                </a:solidFill>
                <a:effectLst/>
                <a:latin typeface="Times New Roman" panose="02020603050405020304" pitchFamily="18" charset="0"/>
                <a:cs typeface="Times New Roman" panose="02020603050405020304" pitchFamily="18" charset="0"/>
              </a:rPr>
              <a:t>Yours</a:t>
            </a:r>
            <a:r>
              <a:rPr lang="ru-RU" sz="1800" b="0" dirty="0">
                <a:solidFill>
                  <a:schemeClr val="tx1"/>
                </a:solidFill>
                <a:effectLst/>
                <a:latin typeface="Times New Roman" panose="02020603050405020304" pitchFamily="18" charset="0"/>
                <a:cs typeface="Times New Roman" panose="02020603050405020304" pitchFamily="18" charset="0"/>
              </a:rPr>
              <a:t>).</a:t>
            </a:r>
            <a:br>
              <a:rPr lang="ru-RU" sz="1800" b="0" dirty="0">
                <a:solidFill>
                  <a:schemeClr val="tx1"/>
                </a:solidFill>
                <a:effectLst/>
                <a:latin typeface="Times New Roman" panose="02020603050405020304" pitchFamily="18" charset="0"/>
                <a:cs typeface="Times New Roman" panose="02020603050405020304" pitchFamily="18" charset="0"/>
              </a:rPr>
            </a:br>
            <a:r>
              <a:rPr lang="ru-RU" sz="1800" b="0" dirty="0">
                <a:solidFill>
                  <a:schemeClr val="tx1"/>
                </a:solidFill>
                <a:effectLst/>
                <a:latin typeface="Times New Roman" panose="02020603050405020304" pitchFamily="18" charset="0"/>
                <a:cs typeface="Times New Roman" panose="02020603050405020304" pitchFamily="18" charset="0"/>
              </a:rPr>
              <a:t>Подпись: только имя, без знаков препинания (</a:t>
            </a:r>
            <a:r>
              <a:rPr lang="ru-RU" sz="1800" b="0" dirty="0" err="1">
                <a:solidFill>
                  <a:schemeClr val="tx1"/>
                </a:solidFill>
                <a:effectLst/>
                <a:latin typeface="Times New Roman" panose="02020603050405020304" pitchFamily="18" charset="0"/>
                <a:cs typeface="Times New Roman" panose="02020603050405020304" pitchFamily="18" charset="0"/>
              </a:rPr>
              <a:t>Olga</a:t>
            </a:r>
            <a:r>
              <a:rPr lang="ru-RU" sz="1800" b="0" dirty="0">
                <a:solidFill>
                  <a:schemeClr val="tx1"/>
                </a:solidFill>
                <a:effectLst/>
                <a:latin typeface="Times New Roman" panose="02020603050405020304" pitchFamily="18" charset="0"/>
                <a:cs typeface="Times New Roman" panose="02020603050405020304" pitchFamily="18" charset="0"/>
              </a:rPr>
              <a:t>).</a:t>
            </a:r>
            <a:br>
              <a:rPr lang="ru-RU" sz="1800" b="0" dirty="0">
                <a:solidFill>
                  <a:schemeClr val="tx1"/>
                </a:solidFill>
                <a:effectLst/>
                <a:latin typeface="Times New Roman" panose="02020603050405020304" pitchFamily="18" charset="0"/>
                <a:cs typeface="Times New Roman" panose="02020603050405020304" pitchFamily="18" charset="0"/>
              </a:rPr>
            </a:br>
            <a:endParaRPr lang="ru-RU" dirty="0"/>
          </a:p>
        </p:txBody>
      </p:sp>
    </p:spTree>
    <p:extLst>
      <p:ext uri="{BB962C8B-B14F-4D97-AF65-F5344CB8AC3E}">
        <p14:creationId xmlns:p14="http://schemas.microsoft.com/office/powerpoint/2010/main" val="29949787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a:extLst>
              <a:ext uri="{FF2B5EF4-FFF2-40B4-BE49-F238E27FC236}">
                <a16:creationId xmlns:a16="http://schemas.microsoft.com/office/drawing/2014/main" id="{4924C0E2-91F9-49B1-AE23-7A186BEFE19A}"/>
              </a:ext>
            </a:extLst>
          </p:cNvPr>
          <p:cNvSpPr>
            <a:spLocks noGrp="1"/>
          </p:cNvSpPr>
          <p:nvPr>
            <p:ph type="title"/>
          </p:nvPr>
        </p:nvSpPr>
        <p:spPr/>
        <p:txBody>
          <a:bodyPr/>
          <a:lstStyle/>
          <a:p>
            <a:endParaRPr lang="ru-RU" dirty="0"/>
          </a:p>
        </p:txBody>
      </p:sp>
      <p:sp>
        <p:nvSpPr>
          <p:cNvPr id="3" name="Объект 2">
            <a:extLst>
              <a:ext uri="{FF2B5EF4-FFF2-40B4-BE49-F238E27FC236}">
                <a16:creationId xmlns:a16="http://schemas.microsoft.com/office/drawing/2014/main" id="{B69D07E5-0726-4D73-950F-15ABAFCC0A76}"/>
              </a:ext>
            </a:extLst>
          </p:cNvPr>
          <p:cNvSpPr>
            <a:spLocks noGrp="1"/>
          </p:cNvSpPr>
          <p:nvPr>
            <p:ph idx="1"/>
          </p:nvPr>
        </p:nvSpPr>
        <p:spPr/>
        <p:txBody>
          <a:bodyPr/>
          <a:lstStyle/>
          <a:p>
            <a:pPr marL="0" indent="0">
              <a:buNone/>
            </a:pPr>
            <a:r>
              <a:rPr lang="ru-RU" dirty="0">
                <a:solidFill>
                  <a:srgbClr val="002060"/>
                </a:solidFill>
              </a:rPr>
              <a:t>Структура задания:</a:t>
            </a:r>
          </a:p>
          <a:p>
            <a:pPr marL="0" indent="0">
              <a:buNone/>
            </a:pPr>
            <a:r>
              <a:rPr lang="ru-RU" dirty="0">
                <a:solidFill>
                  <a:srgbClr val="002060"/>
                </a:solidFill>
              </a:rPr>
              <a:t>-обращение</a:t>
            </a:r>
          </a:p>
          <a:p>
            <a:pPr marL="0" indent="0">
              <a:buNone/>
            </a:pPr>
            <a:r>
              <a:rPr lang="ru-RU" dirty="0">
                <a:solidFill>
                  <a:srgbClr val="002060"/>
                </a:solidFill>
              </a:rPr>
              <a:t>- </a:t>
            </a:r>
            <a:r>
              <a:rPr lang="ru-RU" dirty="0" err="1">
                <a:solidFill>
                  <a:srgbClr val="002060"/>
                </a:solidFill>
              </a:rPr>
              <a:t>сообщение:ответы</a:t>
            </a:r>
            <a:r>
              <a:rPr lang="ru-RU" dirty="0">
                <a:solidFill>
                  <a:srgbClr val="002060"/>
                </a:solidFill>
              </a:rPr>
              <a:t> на вопросы</a:t>
            </a:r>
          </a:p>
          <a:p>
            <a:pPr marL="0" indent="0">
              <a:buNone/>
            </a:pPr>
            <a:r>
              <a:rPr lang="ru-RU" dirty="0">
                <a:solidFill>
                  <a:srgbClr val="002060"/>
                </a:solidFill>
              </a:rPr>
              <a:t>-запрос </a:t>
            </a:r>
            <a:r>
              <a:rPr lang="ru-RU" dirty="0" err="1">
                <a:solidFill>
                  <a:srgbClr val="002060"/>
                </a:solidFill>
              </a:rPr>
              <a:t>информации:вопросы</a:t>
            </a:r>
            <a:r>
              <a:rPr lang="ru-RU" dirty="0">
                <a:solidFill>
                  <a:srgbClr val="002060"/>
                </a:solidFill>
              </a:rPr>
              <a:t> в соответствии с заданием</a:t>
            </a:r>
          </a:p>
          <a:p>
            <a:pPr marL="0" indent="0">
              <a:buNone/>
            </a:pPr>
            <a:r>
              <a:rPr lang="ru-RU" dirty="0">
                <a:solidFill>
                  <a:srgbClr val="002060"/>
                </a:solidFill>
              </a:rPr>
              <a:t>-завершающая фраза</a:t>
            </a:r>
          </a:p>
          <a:p>
            <a:pPr marL="0" indent="0">
              <a:buNone/>
            </a:pPr>
            <a:r>
              <a:rPr lang="ru-RU" dirty="0">
                <a:solidFill>
                  <a:srgbClr val="002060"/>
                </a:solidFill>
              </a:rPr>
              <a:t>-подпись автора</a:t>
            </a:r>
          </a:p>
        </p:txBody>
      </p:sp>
    </p:spTree>
    <p:extLst>
      <p:ext uri="{BB962C8B-B14F-4D97-AF65-F5344CB8AC3E}">
        <p14:creationId xmlns:p14="http://schemas.microsoft.com/office/powerpoint/2010/main" val="7702631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476672"/>
            <a:ext cx="7543800" cy="1152128"/>
          </a:xfrm>
        </p:spPr>
        <p:txBody>
          <a:bodyPr>
            <a:normAutofit fontScale="90000"/>
          </a:bodyPr>
          <a:lstStyle/>
          <a:p>
            <a:pPr algn="ctr"/>
            <a:r>
              <a:rPr lang="ru-RU" sz="3200" b="1" dirty="0">
                <a:solidFill>
                  <a:srgbClr val="0070C0"/>
                </a:solidFill>
              </a:rPr>
              <a:t>Алгоритм подготовки обучающихся обучающихся  к выполнению задания 39</a:t>
            </a:r>
          </a:p>
        </p:txBody>
      </p:sp>
      <p:sp>
        <p:nvSpPr>
          <p:cNvPr id="3" name="Текст 2"/>
          <p:cNvSpPr>
            <a:spLocks noGrp="1"/>
          </p:cNvSpPr>
          <p:nvPr>
            <p:ph type="body" idx="1"/>
          </p:nvPr>
        </p:nvSpPr>
        <p:spPr>
          <a:xfrm>
            <a:off x="762000" y="1916832"/>
            <a:ext cx="7914456" cy="4464496"/>
          </a:xfrm>
        </p:spPr>
        <p:txBody>
          <a:bodyPr>
            <a:normAutofit fontScale="92500" lnSpcReduction="10000"/>
          </a:bodyPr>
          <a:lstStyle/>
          <a:p>
            <a:pPr algn="ctr"/>
            <a:r>
              <a:rPr lang="ru-RU" sz="2400" b="1" dirty="0">
                <a:solidFill>
                  <a:schemeClr val="accent5">
                    <a:lumMod val="50000"/>
                  </a:schemeClr>
                </a:solidFill>
              </a:rPr>
              <a:t>1.</a:t>
            </a:r>
            <a:r>
              <a:rPr lang="ru-RU" sz="2400" dirty="0">
                <a:solidFill>
                  <a:schemeClr val="accent5">
                    <a:lumMod val="50000"/>
                  </a:schemeClr>
                </a:solidFill>
              </a:rPr>
              <a:t> Детально разобрать структуру и содержание электронного письма.</a:t>
            </a:r>
          </a:p>
          <a:p>
            <a:pPr algn="ctr"/>
            <a:r>
              <a:rPr lang="ru-RU" sz="2400" b="1" dirty="0">
                <a:solidFill>
                  <a:schemeClr val="accent5">
                    <a:lumMod val="50000"/>
                  </a:schemeClr>
                </a:solidFill>
              </a:rPr>
              <a:t>2.</a:t>
            </a:r>
            <a:r>
              <a:rPr lang="ru-RU" sz="2400" dirty="0">
                <a:solidFill>
                  <a:schemeClr val="accent5">
                    <a:lumMod val="50000"/>
                  </a:schemeClr>
                </a:solidFill>
              </a:rPr>
              <a:t> Проанализировать критерии оценивания задания 39.</a:t>
            </a:r>
          </a:p>
          <a:p>
            <a:pPr algn="ctr"/>
            <a:r>
              <a:rPr lang="ru-RU" sz="2400" b="1" dirty="0">
                <a:solidFill>
                  <a:schemeClr val="accent5">
                    <a:lumMod val="50000"/>
                  </a:schemeClr>
                </a:solidFill>
              </a:rPr>
              <a:t>3.</a:t>
            </a:r>
            <a:r>
              <a:rPr lang="ru-RU" sz="2400" dirty="0">
                <a:solidFill>
                  <a:schemeClr val="accent5">
                    <a:lumMod val="50000"/>
                  </a:schemeClr>
                </a:solidFill>
              </a:rPr>
              <a:t> Проанализировать, какие нормы вежливости действуют в электронном письме.</a:t>
            </a:r>
          </a:p>
          <a:p>
            <a:pPr algn="ctr"/>
            <a:r>
              <a:rPr lang="ru-RU" sz="2400" b="1" dirty="0">
                <a:solidFill>
                  <a:schemeClr val="accent5">
                    <a:lumMod val="50000"/>
                  </a:schemeClr>
                </a:solidFill>
              </a:rPr>
              <a:t>4.</a:t>
            </a:r>
            <a:r>
              <a:rPr lang="ru-RU" sz="2400" dirty="0">
                <a:solidFill>
                  <a:schemeClr val="accent5">
                    <a:lumMod val="50000"/>
                  </a:schemeClr>
                </a:solidFill>
              </a:rPr>
              <a:t> Практиковать использование логических средств связи.</a:t>
            </a:r>
          </a:p>
          <a:p>
            <a:pPr algn="ctr"/>
            <a:r>
              <a:rPr lang="ru-RU" sz="2400" b="1" dirty="0">
                <a:solidFill>
                  <a:schemeClr val="accent5">
                    <a:lumMod val="50000"/>
                  </a:schemeClr>
                </a:solidFill>
              </a:rPr>
              <a:t>5.</a:t>
            </a:r>
            <a:r>
              <a:rPr lang="ru-RU" sz="2400" dirty="0">
                <a:solidFill>
                  <a:schemeClr val="accent5">
                    <a:lumMod val="50000"/>
                  </a:schemeClr>
                </a:solidFill>
              </a:rPr>
              <a:t> Проанализировать, какие вопросы нужно задавать другу, какие из них логичны и соответствуют содержанию письма стимула, а какие нет.</a:t>
            </a:r>
          </a:p>
          <a:p>
            <a:pPr algn="ctr"/>
            <a:r>
              <a:rPr lang="ru-RU" sz="2400" b="1" dirty="0">
                <a:solidFill>
                  <a:schemeClr val="accent5">
                    <a:lumMod val="50000"/>
                  </a:schemeClr>
                </a:solidFill>
              </a:rPr>
              <a:t>6.</a:t>
            </a:r>
            <a:r>
              <a:rPr lang="ru-RU" sz="2400" dirty="0">
                <a:solidFill>
                  <a:schemeClr val="accent5">
                    <a:lumMod val="50000"/>
                  </a:schemeClr>
                </a:solidFill>
              </a:rPr>
              <a:t> Проработать типичные ошибки, которые могут возникнуть при выполнении задания.</a:t>
            </a:r>
          </a:p>
          <a:p>
            <a:pPr algn="ctr"/>
            <a:endParaRPr lang="ru-RU" sz="2000" dirty="0">
              <a:solidFill>
                <a:schemeClr val="tx1"/>
              </a:solidFill>
            </a:endParaRPr>
          </a:p>
        </p:txBody>
      </p:sp>
    </p:spTree>
    <p:extLst>
      <p:ext uri="{BB962C8B-B14F-4D97-AF65-F5344CB8AC3E}">
        <p14:creationId xmlns:p14="http://schemas.microsoft.com/office/powerpoint/2010/main" val="29002714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716016" y="260648"/>
            <a:ext cx="3888432" cy="6192688"/>
          </a:xfrm>
        </p:spPr>
        <p:txBody>
          <a:bodyPr>
            <a:normAutofit/>
          </a:bodyPr>
          <a:lstStyle/>
          <a:p>
            <a:pPr algn="ctr"/>
            <a:r>
              <a:rPr lang="ru-RU" sz="2000" b="1" dirty="0">
                <a:solidFill>
                  <a:srgbClr val="0070C0"/>
                </a:solidFill>
                <a:latin typeface="Times New Roman" panose="02020603050405020304" pitchFamily="18" charset="0"/>
                <a:cs typeface="Times New Roman" panose="02020603050405020304" pitchFamily="18" charset="0"/>
              </a:rPr>
              <a:t>Алгоритм выполнения задания 39 для ученика</a:t>
            </a:r>
            <a:br>
              <a:rPr lang="ru-RU" sz="1800" b="1" dirty="0">
                <a:solidFill>
                  <a:srgbClr val="0070C0"/>
                </a:solidFill>
                <a:latin typeface="Times New Roman" panose="02020603050405020304" pitchFamily="18" charset="0"/>
                <a:cs typeface="Times New Roman" panose="02020603050405020304" pitchFamily="18" charset="0"/>
              </a:rPr>
            </a:br>
            <a:r>
              <a:rPr lang="ru-RU" sz="1800" b="0" dirty="0">
                <a:solidFill>
                  <a:schemeClr val="tx1"/>
                </a:solidFill>
                <a:latin typeface="Times New Roman" panose="02020603050405020304" pitchFamily="18" charset="0"/>
                <a:cs typeface="Times New Roman" panose="02020603050405020304" pitchFamily="18" charset="0"/>
              </a:rPr>
              <a:t>1. Бегло просмотри письмо-стимул, найди имя друга, которому будешь писать ответ, обведи его.</a:t>
            </a:r>
            <a:br>
              <a:rPr lang="ru-RU" sz="1800" b="0" dirty="0">
                <a:solidFill>
                  <a:schemeClr val="tx1"/>
                </a:solidFill>
                <a:latin typeface="Times New Roman" panose="02020603050405020304" pitchFamily="18" charset="0"/>
                <a:cs typeface="Times New Roman" panose="02020603050405020304" pitchFamily="18" charset="0"/>
              </a:rPr>
            </a:br>
            <a:r>
              <a:rPr lang="ru-RU" sz="1800" b="0" dirty="0">
                <a:solidFill>
                  <a:schemeClr val="tx1"/>
                </a:solidFill>
                <a:latin typeface="Times New Roman" panose="02020603050405020304" pitchFamily="18" charset="0"/>
                <a:cs typeface="Times New Roman" panose="02020603050405020304" pitchFamily="18" charset="0"/>
              </a:rPr>
              <a:t>2. Прочитай письмо еще раз, подчеркни три вопроса, на которые тебе нужно будет ответить. Важно! В письме-стимуле могут быть короткие вопросы типа “</a:t>
            </a:r>
            <a:r>
              <a:rPr lang="ru-RU" sz="1800" b="0" dirty="0" err="1">
                <a:solidFill>
                  <a:schemeClr val="tx1"/>
                </a:solidFill>
                <a:latin typeface="Times New Roman" panose="02020603050405020304" pitchFamily="18" charset="0"/>
                <a:cs typeface="Times New Roman" panose="02020603050405020304" pitchFamily="18" charset="0"/>
              </a:rPr>
              <a:t>Why</a:t>
            </a:r>
            <a:r>
              <a:rPr lang="ru-RU" sz="1800" b="0" dirty="0">
                <a:solidFill>
                  <a:schemeClr val="tx1"/>
                </a:solidFill>
                <a:latin typeface="Times New Roman" panose="02020603050405020304" pitchFamily="18" charset="0"/>
                <a:cs typeface="Times New Roman" panose="02020603050405020304" pitchFamily="18" charset="0"/>
              </a:rPr>
              <a:t> (</a:t>
            </a:r>
            <a:r>
              <a:rPr lang="ru-RU" sz="1800" b="0" dirty="0" err="1">
                <a:solidFill>
                  <a:schemeClr val="tx1"/>
                </a:solidFill>
                <a:latin typeface="Times New Roman" panose="02020603050405020304" pitchFamily="18" charset="0"/>
                <a:cs typeface="Times New Roman" panose="02020603050405020304" pitchFamily="18" charset="0"/>
              </a:rPr>
              <a:t>not</a:t>
            </a:r>
            <a:r>
              <a:rPr lang="ru-RU" sz="1800" b="0" dirty="0">
                <a:solidFill>
                  <a:schemeClr val="tx1"/>
                </a:solidFill>
                <a:latin typeface="Times New Roman" panose="02020603050405020304" pitchFamily="18" charset="0"/>
                <a:cs typeface="Times New Roman" panose="02020603050405020304" pitchFamily="18" charset="0"/>
              </a:rPr>
              <a:t>)?” Не пропусти их.</a:t>
            </a:r>
            <a:br>
              <a:rPr lang="ru-RU" sz="1800" b="0" dirty="0">
                <a:solidFill>
                  <a:schemeClr val="tx1"/>
                </a:solidFill>
                <a:latin typeface="Times New Roman" panose="02020603050405020304" pitchFamily="18" charset="0"/>
                <a:cs typeface="Times New Roman" panose="02020603050405020304" pitchFamily="18" charset="0"/>
              </a:rPr>
            </a:br>
            <a:r>
              <a:rPr lang="ru-RU" sz="1800" b="0" dirty="0">
                <a:solidFill>
                  <a:schemeClr val="tx1"/>
                </a:solidFill>
                <a:latin typeface="Times New Roman" panose="02020603050405020304" pitchFamily="18" charset="0"/>
                <a:cs typeface="Times New Roman" panose="02020603050405020304" pitchFamily="18" charset="0"/>
              </a:rPr>
              <a:t>3. Найди в задании, о чем или о ком нужно задать свои три вопроса, подчеркни.</a:t>
            </a:r>
            <a:br>
              <a:rPr lang="ru-RU" sz="1800" b="0" dirty="0">
                <a:solidFill>
                  <a:schemeClr val="tx1"/>
                </a:solidFill>
                <a:latin typeface="Times New Roman" panose="02020603050405020304" pitchFamily="18" charset="0"/>
                <a:cs typeface="Times New Roman" panose="02020603050405020304" pitchFamily="18" charset="0"/>
              </a:rPr>
            </a:br>
            <a:r>
              <a:rPr lang="ru-RU" sz="1800" b="0" dirty="0">
                <a:solidFill>
                  <a:schemeClr val="tx1"/>
                </a:solidFill>
                <a:latin typeface="Times New Roman" panose="02020603050405020304" pitchFamily="18" charset="0"/>
                <a:cs typeface="Times New Roman" panose="02020603050405020304" pitchFamily="18" charset="0"/>
              </a:rPr>
              <a:t>4. Теперь ты готов писать ответ. Пиши ответ сразу на чистовик, чтобы не терять время.</a:t>
            </a:r>
            <a:br>
              <a:rPr lang="ru-RU" sz="1800" b="0" dirty="0">
                <a:solidFill>
                  <a:schemeClr val="tx1"/>
                </a:solidFill>
                <a:latin typeface="Times New Roman" panose="02020603050405020304" pitchFamily="18" charset="0"/>
                <a:cs typeface="Times New Roman" panose="02020603050405020304" pitchFamily="18" charset="0"/>
              </a:rPr>
            </a:br>
            <a:r>
              <a:rPr lang="ru-RU" sz="1800" b="0" dirty="0">
                <a:solidFill>
                  <a:schemeClr val="tx1"/>
                </a:solidFill>
                <a:latin typeface="Times New Roman" panose="02020603050405020304" pitchFamily="18" charset="0"/>
                <a:cs typeface="Times New Roman" panose="02020603050405020304" pitchFamily="18" charset="0"/>
              </a:rPr>
              <a:t>5. Соблюдай правила оформления электронного письма</a:t>
            </a:r>
            <a:r>
              <a:rPr lang="ru-RU" sz="1800" dirty="0">
                <a:solidFill>
                  <a:schemeClr val="tx1"/>
                </a:solidFill>
                <a:latin typeface="Times New Roman" panose="02020603050405020304" pitchFamily="18" charset="0"/>
                <a:cs typeface="Times New Roman" panose="02020603050405020304" pitchFamily="18" charset="0"/>
              </a:rPr>
              <a:t>.</a:t>
            </a:r>
            <a:br>
              <a:rPr lang="ru-RU" sz="1800" dirty="0">
                <a:solidFill>
                  <a:schemeClr val="tx1"/>
                </a:solidFill>
                <a:latin typeface="Times New Roman" panose="02020603050405020304" pitchFamily="18" charset="0"/>
                <a:cs typeface="Times New Roman" panose="02020603050405020304" pitchFamily="18" charset="0"/>
              </a:rPr>
            </a:br>
            <a:br>
              <a:rPr lang="ru-RU" sz="2000" dirty="0">
                <a:solidFill>
                  <a:schemeClr val="tx1"/>
                </a:solidFill>
              </a:rPr>
            </a:br>
            <a:endParaRPr lang="ru-RU" sz="2000" dirty="0">
              <a:solidFill>
                <a:schemeClr val="tx1"/>
              </a:solidFill>
            </a:endParaRPr>
          </a:p>
        </p:txBody>
      </p:sp>
      <p:pic>
        <p:nvPicPr>
          <p:cNvPr id="7" name="Объект 6" descr="t1635851224aa.jpg"/>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7504" y="620688"/>
            <a:ext cx="4514850" cy="5472608"/>
          </a:xfrm>
          <a:prstGeom prst="rect">
            <a:avLst/>
          </a:prstGeom>
          <a:noFill/>
          <a:ln>
            <a:noFill/>
          </a:ln>
        </p:spPr>
      </p:pic>
    </p:spTree>
    <p:extLst>
      <p:ext uri="{BB962C8B-B14F-4D97-AF65-F5344CB8AC3E}">
        <p14:creationId xmlns:p14="http://schemas.microsoft.com/office/powerpoint/2010/main" val="176071813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62000" y="332656"/>
            <a:ext cx="7338392" cy="5839544"/>
          </a:xfrm>
        </p:spPr>
        <p:txBody>
          <a:bodyPr>
            <a:normAutofit/>
          </a:bodyPr>
          <a:lstStyle/>
          <a:p>
            <a:r>
              <a:rPr lang="en-US" sz="2000" b="0" dirty="0">
                <a:solidFill>
                  <a:schemeClr val="tx1"/>
                </a:solidFill>
                <a:latin typeface="Times New Roman" panose="02020603050405020304" pitchFamily="18" charset="0"/>
                <a:cs typeface="Times New Roman" panose="02020603050405020304" pitchFamily="18" charset="0"/>
              </a:rPr>
              <a:t>Dear Ronny,</a:t>
            </a:r>
            <a:br>
              <a:rPr lang="en-US" sz="2000" b="0" dirty="0">
                <a:solidFill>
                  <a:schemeClr val="tx1"/>
                </a:solidFill>
                <a:latin typeface="Times New Roman" panose="02020603050405020304" pitchFamily="18" charset="0"/>
                <a:cs typeface="Times New Roman" panose="02020603050405020304" pitchFamily="18" charset="0"/>
              </a:rPr>
            </a:br>
            <a:r>
              <a:rPr lang="en-US" sz="2000" b="0" dirty="0">
                <a:solidFill>
                  <a:schemeClr val="tx1"/>
                </a:solidFill>
                <a:latin typeface="Times New Roman" panose="02020603050405020304" pitchFamily="18" charset="0"/>
                <a:cs typeface="Times New Roman" panose="02020603050405020304" pitchFamily="18" charset="0"/>
              </a:rPr>
              <a:t>     Thank you for your email. I was glad to get it. I hope you’re doing well.</a:t>
            </a:r>
            <a:br>
              <a:rPr lang="en-US" sz="2000" b="0" dirty="0">
                <a:solidFill>
                  <a:schemeClr val="tx1"/>
                </a:solidFill>
                <a:latin typeface="Times New Roman" panose="02020603050405020304" pitchFamily="18" charset="0"/>
                <a:cs typeface="Times New Roman" panose="02020603050405020304" pitchFamily="18" charset="0"/>
              </a:rPr>
            </a:br>
            <a:r>
              <a:rPr lang="en-US" sz="2000" b="0" dirty="0">
                <a:solidFill>
                  <a:schemeClr val="tx1"/>
                </a:solidFill>
                <a:latin typeface="Times New Roman" panose="02020603050405020304" pitchFamily="18" charset="0"/>
                <a:cs typeface="Times New Roman" panose="02020603050405020304" pitchFamily="18" charset="0"/>
              </a:rPr>
              <a:t>     In your message, you asked me some questions and I’m going to answer them right away! Well, in summer the weather here can be warm or hot. Actually, it’s almost always sunny and dry. My </a:t>
            </a:r>
            <a:r>
              <a:rPr lang="en-US" sz="2000" b="0" dirty="0" err="1">
                <a:solidFill>
                  <a:schemeClr val="tx1"/>
                </a:solidFill>
                <a:latin typeface="Times New Roman" panose="02020603050405020304" pitchFamily="18" charset="0"/>
                <a:cs typeface="Times New Roman" panose="02020603050405020304" pitchFamily="18" charset="0"/>
              </a:rPr>
              <a:t>favourite</a:t>
            </a:r>
            <a:r>
              <a:rPr lang="en-US" sz="2000" b="0" dirty="0">
                <a:solidFill>
                  <a:schemeClr val="tx1"/>
                </a:solidFill>
                <a:latin typeface="Times New Roman" panose="02020603050405020304" pitchFamily="18" charset="0"/>
                <a:cs typeface="Times New Roman" panose="02020603050405020304" pitchFamily="18" charset="0"/>
              </a:rPr>
              <a:t> season is summer because I have very long holidays and I can do what I want. It's so much fun! As for my plans for the summer, I’m going to make a film about my family. You know, recording family history seems a great idea.</a:t>
            </a:r>
            <a:br>
              <a:rPr lang="en-US" sz="2000" b="0" dirty="0">
                <a:solidFill>
                  <a:schemeClr val="tx1"/>
                </a:solidFill>
                <a:latin typeface="Times New Roman" panose="02020603050405020304" pitchFamily="18" charset="0"/>
                <a:cs typeface="Times New Roman" panose="02020603050405020304" pitchFamily="18" charset="0"/>
              </a:rPr>
            </a:br>
            <a:r>
              <a:rPr lang="en-US" sz="2000" b="0" dirty="0">
                <a:solidFill>
                  <a:schemeClr val="tx1"/>
                </a:solidFill>
                <a:latin typeface="Times New Roman" panose="02020603050405020304" pitchFamily="18" charset="0"/>
                <a:cs typeface="Times New Roman" panose="02020603050405020304" pitchFamily="18" charset="0"/>
              </a:rPr>
              <a:t>     By the way, I’d like to ask you some questions about your uncle. How old is he? Where does he live? How long is he going to stay at your place?</a:t>
            </a:r>
            <a:br>
              <a:rPr lang="en-US" sz="2000" b="0" dirty="0">
                <a:solidFill>
                  <a:schemeClr val="tx1"/>
                </a:solidFill>
                <a:latin typeface="Times New Roman" panose="02020603050405020304" pitchFamily="18" charset="0"/>
                <a:cs typeface="Times New Roman" panose="02020603050405020304" pitchFamily="18" charset="0"/>
              </a:rPr>
            </a:br>
            <a:r>
              <a:rPr lang="en-US" sz="2000" b="0" dirty="0">
                <a:solidFill>
                  <a:schemeClr val="tx1"/>
                </a:solidFill>
                <a:latin typeface="Times New Roman" panose="02020603050405020304" pitchFamily="18" charset="0"/>
                <a:cs typeface="Times New Roman" panose="02020603050405020304" pitchFamily="18" charset="0"/>
              </a:rPr>
              <a:t>     Take care and keep in touch!</a:t>
            </a:r>
            <a:br>
              <a:rPr lang="en-US" sz="2000" b="0" dirty="0">
                <a:solidFill>
                  <a:schemeClr val="tx1"/>
                </a:solidFill>
                <a:latin typeface="Times New Roman" panose="02020603050405020304" pitchFamily="18" charset="0"/>
                <a:cs typeface="Times New Roman" panose="02020603050405020304" pitchFamily="18" charset="0"/>
              </a:rPr>
            </a:br>
            <a:r>
              <a:rPr lang="en-US" sz="2000" b="0" dirty="0">
                <a:solidFill>
                  <a:schemeClr val="tx1"/>
                </a:solidFill>
                <a:latin typeface="Times New Roman" panose="02020603050405020304" pitchFamily="18" charset="0"/>
                <a:cs typeface="Times New Roman" panose="02020603050405020304" pitchFamily="18" charset="0"/>
              </a:rPr>
              <a:t>     All the best,</a:t>
            </a:r>
            <a:br>
              <a:rPr lang="en-US" sz="2000" b="0" dirty="0">
                <a:solidFill>
                  <a:schemeClr val="tx1"/>
                </a:solidFill>
                <a:latin typeface="Times New Roman" panose="02020603050405020304" pitchFamily="18" charset="0"/>
                <a:cs typeface="Times New Roman" panose="02020603050405020304" pitchFamily="18" charset="0"/>
              </a:rPr>
            </a:br>
            <a:r>
              <a:rPr lang="en-US" sz="2000" b="0" dirty="0">
                <a:solidFill>
                  <a:schemeClr val="tx1"/>
                </a:solidFill>
                <a:latin typeface="Times New Roman" panose="02020603050405020304" pitchFamily="18" charset="0"/>
                <a:cs typeface="Times New Roman" panose="02020603050405020304" pitchFamily="18" charset="0"/>
              </a:rPr>
              <a:t>  Olga</a:t>
            </a:r>
            <a:br>
              <a:rPr lang="en-US" sz="2000" b="0" dirty="0">
                <a:solidFill>
                  <a:schemeClr val="tx1"/>
                </a:solidFill>
                <a:latin typeface="Times New Roman" panose="02020603050405020304" pitchFamily="18" charset="0"/>
                <a:cs typeface="Times New Roman" panose="02020603050405020304" pitchFamily="18" charset="0"/>
              </a:rPr>
            </a:br>
            <a:endParaRPr lang="ru-RU" sz="2000" b="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5537224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Таблица 4"/>
          <p:cNvGraphicFramePr>
            <a:graphicFrameLocks noGrp="1"/>
          </p:cNvGraphicFramePr>
          <p:nvPr>
            <p:extLst>
              <p:ext uri="{D42A27DB-BD31-4B8C-83A1-F6EECF244321}">
                <p14:modId xmlns:p14="http://schemas.microsoft.com/office/powerpoint/2010/main" val="9012194"/>
              </p:ext>
            </p:extLst>
          </p:nvPr>
        </p:nvGraphicFramePr>
        <p:xfrm>
          <a:off x="323528" y="188640"/>
          <a:ext cx="8496943" cy="6169730"/>
        </p:xfrm>
        <a:graphic>
          <a:graphicData uri="http://schemas.openxmlformats.org/drawingml/2006/table">
            <a:tbl>
              <a:tblPr firstRow="1" bandRow="1">
                <a:tableStyleId>{5C22544A-7EE6-4342-B048-85BDC9FD1C3A}</a:tableStyleId>
              </a:tblPr>
              <a:tblGrid>
                <a:gridCol w="3528391">
                  <a:extLst>
                    <a:ext uri="{9D8B030D-6E8A-4147-A177-3AD203B41FA5}">
                      <a16:colId xmlns:a16="http://schemas.microsoft.com/office/drawing/2014/main" val="20000"/>
                    </a:ext>
                  </a:extLst>
                </a:gridCol>
                <a:gridCol w="4968552">
                  <a:extLst>
                    <a:ext uri="{9D8B030D-6E8A-4147-A177-3AD203B41FA5}">
                      <a16:colId xmlns:a16="http://schemas.microsoft.com/office/drawing/2014/main" val="20001"/>
                    </a:ext>
                  </a:extLst>
                </a:gridCol>
              </a:tblGrid>
              <a:tr h="6169730">
                <a:tc>
                  <a:txBody>
                    <a:bodyPr/>
                    <a:lstStyle/>
                    <a:p>
                      <a:pPr algn="ctr"/>
                      <a:endParaRPr lang="ru-RU" dirty="0"/>
                    </a:p>
                    <a:p>
                      <a:pPr algn="ctr"/>
                      <a:endParaRPr lang="ru-RU" dirty="0"/>
                    </a:p>
                    <a:p>
                      <a:pPr algn="ctr"/>
                      <a:endParaRPr lang="ru-RU" dirty="0"/>
                    </a:p>
                    <a:p>
                      <a:pPr algn="ctr"/>
                      <a:endParaRPr lang="ru-RU" dirty="0"/>
                    </a:p>
                    <a:p>
                      <a:pPr algn="ctr"/>
                      <a:endParaRPr lang="ru-RU" dirty="0"/>
                    </a:p>
                    <a:p>
                      <a:pPr algn="ctr"/>
                      <a:endParaRPr lang="ru-RU" dirty="0"/>
                    </a:p>
                    <a:p>
                      <a:pPr algn="ctr"/>
                      <a:endParaRPr lang="ru-RU" dirty="0"/>
                    </a:p>
                    <a:p>
                      <a:pPr algn="ctr"/>
                      <a:r>
                        <a:rPr lang="ru-RU" sz="2000" dirty="0">
                          <a:solidFill>
                            <a:schemeClr val="tx1"/>
                          </a:solidFill>
                        </a:rPr>
                        <a:t>Решение коммуникативной</a:t>
                      </a:r>
                      <a:r>
                        <a:rPr lang="ru-RU" sz="2000" baseline="0" dirty="0">
                          <a:solidFill>
                            <a:schemeClr val="tx1"/>
                          </a:solidFill>
                        </a:rPr>
                        <a:t> задачи</a:t>
                      </a:r>
                      <a:endParaRPr lang="ru-RU" sz="2000" dirty="0">
                        <a:solidFill>
                          <a:schemeClr val="tx1"/>
                        </a:solidFill>
                      </a:endParaRPr>
                    </a:p>
                  </a:txBody>
                  <a:tcPr/>
                </a:tc>
                <a:tc>
                  <a:txBody>
                    <a:bodyPr/>
                    <a:lstStyle/>
                    <a:p>
                      <a:pPr algn="ctr"/>
                      <a:r>
                        <a:rPr lang="en-US" b="0" dirty="0" err="1">
                          <a:solidFill>
                            <a:schemeClr val="tx1"/>
                          </a:solidFill>
                          <a:latin typeface="Times New Roman" panose="02020603050405020304" pitchFamily="18" charset="0"/>
                          <a:cs typeface="Times New Roman" panose="02020603050405020304" pitchFamily="18" charset="0"/>
                        </a:rPr>
                        <a:t>Были</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даны</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ответы</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на</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три</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вопроса</a:t>
                      </a:r>
                      <a:r>
                        <a:rPr lang="en-US" b="0" dirty="0">
                          <a:solidFill>
                            <a:schemeClr val="tx1"/>
                          </a:solidFill>
                          <a:latin typeface="Times New Roman" panose="02020603050405020304" pitchFamily="18" charset="0"/>
                          <a:cs typeface="Times New Roman" panose="02020603050405020304" pitchFamily="18" charset="0"/>
                        </a:rPr>
                        <a:t>:</a:t>
                      </a:r>
                    </a:p>
                    <a:p>
                      <a:pPr algn="ctr"/>
                      <a:r>
                        <a:rPr lang="en-US" b="0" dirty="0">
                          <a:solidFill>
                            <a:schemeClr val="tx1"/>
                          </a:solidFill>
                          <a:latin typeface="Times New Roman" panose="02020603050405020304" pitchFamily="18" charset="0"/>
                          <a:cs typeface="Times New Roman" panose="02020603050405020304" pitchFamily="18" charset="0"/>
                        </a:rPr>
                        <a:t>1) </a:t>
                      </a:r>
                      <a:r>
                        <a:rPr lang="en-US" b="0" dirty="0" err="1">
                          <a:solidFill>
                            <a:schemeClr val="tx1"/>
                          </a:solidFill>
                          <a:latin typeface="Times New Roman" panose="02020603050405020304" pitchFamily="18" charset="0"/>
                          <a:cs typeface="Times New Roman" panose="02020603050405020304" pitchFamily="18" charset="0"/>
                        </a:rPr>
                        <a:t>про</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погоду</a:t>
                      </a:r>
                      <a:r>
                        <a:rPr lang="en-US" b="0" dirty="0">
                          <a:solidFill>
                            <a:schemeClr val="tx1"/>
                          </a:solidFill>
                          <a:latin typeface="Times New Roman" panose="02020603050405020304" pitchFamily="18" charset="0"/>
                          <a:cs typeface="Times New Roman" panose="02020603050405020304" pitchFamily="18" charset="0"/>
                        </a:rPr>
                        <a:t>: Well, in summer the weather here can be warm or hot.  Actually, it’s almost always sunny and dry.  2) </a:t>
                      </a:r>
                      <a:r>
                        <a:rPr lang="en-US" b="0" dirty="0" err="1">
                          <a:solidFill>
                            <a:schemeClr val="tx1"/>
                          </a:solidFill>
                          <a:latin typeface="Times New Roman" panose="02020603050405020304" pitchFamily="18" charset="0"/>
                          <a:cs typeface="Times New Roman" panose="02020603050405020304" pitchFamily="18" charset="0"/>
                        </a:rPr>
                        <a:t>про</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любимое</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время</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года</a:t>
                      </a:r>
                      <a:r>
                        <a:rPr lang="en-US" b="0" dirty="0">
                          <a:solidFill>
                            <a:schemeClr val="tx1"/>
                          </a:solidFill>
                          <a:latin typeface="Times New Roman" panose="02020603050405020304" pitchFamily="18" charset="0"/>
                          <a:cs typeface="Times New Roman" panose="02020603050405020304" pitchFamily="18" charset="0"/>
                        </a:rPr>
                        <a:t> и </a:t>
                      </a:r>
                      <a:r>
                        <a:rPr lang="en-US" b="0" dirty="0" err="1">
                          <a:solidFill>
                            <a:schemeClr val="tx1"/>
                          </a:solidFill>
                          <a:latin typeface="Times New Roman" panose="02020603050405020304" pitchFamily="18" charset="0"/>
                          <a:cs typeface="Times New Roman" panose="02020603050405020304" pitchFamily="18" charset="0"/>
                        </a:rPr>
                        <a:t>почему</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двойной</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вопрос</a:t>
                      </a:r>
                      <a:r>
                        <a:rPr lang="en-US" b="0" dirty="0">
                          <a:solidFill>
                            <a:schemeClr val="tx1"/>
                          </a:solidFill>
                          <a:latin typeface="Times New Roman" panose="02020603050405020304" pitchFamily="18" charset="0"/>
                          <a:cs typeface="Times New Roman" panose="02020603050405020304" pitchFamily="18" charset="0"/>
                        </a:rPr>
                        <a:t>): My </a:t>
                      </a:r>
                      <a:r>
                        <a:rPr lang="en-US" b="0" dirty="0" err="1">
                          <a:solidFill>
                            <a:schemeClr val="tx1"/>
                          </a:solidFill>
                          <a:latin typeface="Times New Roman" panose="02020603050405020304" pitchFamily="18" charset="0"/>
                          <a:cs typeface="Times New Roman" panose="02020603050405020304" pitchFamily="18" charset="0"/>
                        </a:rPr>
                        <a:t>favourite</a:t>
                      </a:r>
                      <a:r>
                        <a:rPr lang="en-US" b="0" dirty="0">
                          <a:solidFill>
                            <a:schemeClr val="tx1"/>
                          </a:solidFill>
                          <a:latin typeface="Times New Roman" panose="02020603050405020304" pitchFamily="18" charset="0"/>
                          <a:cs typeface="Times New Roman" panose="02020603050405020304" pitchFamily="18" charset="0"/>
                        </a:rPr>
                        <a:t> season is summer because I have very long holidays and I can do what I want. It's so much fun!</a:t>
                      </a:r>
                    </a:p>
                    <a:p>
                      <a:pPr algn="ctr"/>
                      <a:r>
                        <a:rPr lang="en-US" b="0" dirty="0">
                          <a:solidFill>
                            <a:schemeClr val="tx1"/>
                          </a:solidFill>
                          <a:latin typeface="Times New Roman" panose="02020603050405020304" pitchFamily="18" charset="0"/>
                          <a:cs typeface="Times New Roman" panose="02020603050405020304" pitchFamily="18" charset="0"/>
                        </a:rPr>
                        <a:t>3) </a:t>
                      </a:r>
                      <a:r>
                        <a:rPr lang="en-US" b="0" dirty="0" err="1">
                          <a:solidFill>
                            <a:schemeClr val="tx1"/>
                          </a:solidFill>
                          <a:latin typeface="Times New Roman" panose="02020603050405020304" pitchFamily="18" charset="0"/>
                          <a:cs typeface="Times New Roman" panose="02020603050405020304" pitchFamily="18" charset="0"/>
                        </a:rPr>
                        <a:t>про</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планы</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на</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лето</a:t>
                      </a:r>
                      <a:r>
                        <a:rPr lang="en-US" b="0" dirty="0">
                          <a:solidFill>
                            <a:schemeClr val="tx1"/>
                          </a:solidFill>
                          <a:latin typeface="Times New Roman" panose="02020603050405020304" pitchFamily="18" charset="0"/>
                          <a:cs typeface="Times New Roman" panose="02020603050405020304" pitchFamily="18" charset="0"/>
                        </a:rPr>
                        <a:t>: As for my plans for the summer, I’m going to make a film about my family. You know, recording family history seems a great idea. </a:t>
                      </a:r>
                      <a:r>
                        <a:rPr lang="en-US" b="0" dirty="0" err="1">
                          <a:solidFill>
                            <a:schemeClr val="tx1"/>
                          </a:solidFill>
                          <a:latin typeface="Times New Roman" panose="02020603050405020304" pitchFamily="18" charset="0"/>
                          <a:cs typeface="Times New Roman" panose="02020603050405020304" pitchFamily="18" charset="0"/>
                        </a:rPr>
                        <a:t>Были</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заданы</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три</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вопроса</a:t>
                      </a:r>
                      <a:r>
                        <a:rPr lang="en-US" b="0" dirty="0">
                          <a:solidFill>
                            <a:schemeClr val="tx1"/>
                          </a:solidFill>
                          <a:latin typeface="Times New Roman" panose="02020603050405020304" pitchFamily="18" charset="0"/>
                          <a:cs typeface="Times New Roman" panose="02020603050405020304" pitchFamily="18" charset="0"/>
                        </a:rPr>
                        <a:t> о </a:t>
                      </a:r>
                      <a:r>
                        <a:rPr lang="en-US" b="0" dirty="0" err="1">
                          <a:solidFill>
                            <a:schemeClr val="tx1"/>
                          </a:solidFill>
                          <a:latin typeface="Times New Roman" panose="02020603050405020304" pitchFamily="18" charset="0"/>
                          <a:cs typeface="Times New Roman" panose="02020603050405020304" pitchFamily="18" charset="0"/>
                        </a:rPr>
                        <a:t>дяде</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друга</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по</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переписке</a:t>
                      </a:r>
                      <a:r>
                        <a:rPr lang="en-US" b="0" dirty="0">
                          <a:solidFill>
                            <a:schemeClr val="tx1"/>
                          </a:solidFill>
                          <a:latin typeface="Times New Roman" panose="02020603050405020304" pitchFamily="18" charset="0"/>
                          <a:cs typeface="Times New Roman" panose="02020603050405020304" pitchFamily="18" charset="0"/>
                        </a:rPr>
                        <a:t>: How old is he? Where does he live? How long is he going to stay at your place?</a:t>
                      </a:r>
                    </a:p>
                    <a:p>
                      <a:pPr algn="ctr"/>
                      <a:r>
                        <a:rPr lang="en-US" b="0" dirty="0" err="1">
                          <a:solidFill>
                            <a:schemeClr val="tx1"/>
                          </a:solidFill>
                          <a:latin typeface="Times New Roman" panose="02020603050405020304" pitchFamily="18" charset="0"/>
                          <a:cs typeface="Times New Roman" panose="02020603050405020304" pitchFamily="18" charset="0"/>
                        </a:rPr>
                        <a:t>Соблюдены</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нормы</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вежливости</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благодарность</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за</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письмо</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надежда</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на</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дальнейшее</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общение</a:t>
                      </a:r>
                      <a:r>
                        <a:rPr lang="en-US" b="0" dirty="0">
                          <a:solidFill>
                            <a:schemeClr val="tx1"/>
                          </a:solidFill>
                          <a:latin typeface="Times New Roman" panose="02020603050405020304" pitchFamily="18" charset="0"/>
                          <a:cs typeface="Times New Roman" panose="02020603050405020304" pitchFamily="18" charset="0"/>
                        </a:rPr>
                        <a:t>.</a:t>
                      </a:r>
                    </a:p>
                    <a:p>
                      <a:pPr algn="ctr"/>
                      <a:endParaRPr lang="en-US" b="0" dirty="0">
                        <a:solidFill>
                          <a:schemeClr val="tx1"/>
                        </a:solidFill>
                        <a:latin typeface="Times New Roman" panose="02020603050405020304" pitchFamily="18" charset="0"/>
                        <a:cs typeface="Times New Roman" panose="02020603050405020304" pitchFamily="18" charset="0"/>
                      </a:endParaRPr>
                    </a:p>
                    <a:p>
                      <a:pPr algn="ctr"/>
                      <a:r>
                        <a:rPr lang="en-US" b="0" dirty="0" err="1">
                          <a:solidFill>
                            <a:schemeClr val="tx1"/>
                          </a:solidFill>
                          <a:latin typeface="Times New Roman" panose="02020603050405020304" pitchFamily="18" charset="0"/>
                          <a:cs typeface="Times New Roman" panose="02020603050405020304" pitchFamily="18" charset="0"/>
                        </a:rPr>
                        <a:t>Соблюден</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неофициальный</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стиль</a:t>
                      </a:r>
                      <a:r>
                        <a:rPr lang="en-US" b="0" dirty="0">
                          <a:solidFill>
                            <a:schemeClr val="tx1"/>
                          </a:solidFill>
                          <a:latin typeface="Times New Roman" panose="02020603050405020304" pitchFamily="18" charset="0"/>
                          <a:cs typeface="Times New Roman" panose="02020603050405020304" pitchFamily="18" charset="0"/>
                        </a:rPr>
                        <a:t> и </a:t>
                      </a:r>
                      <a:r>
                        <a:rPr lang="en-US" b="0" dirty="0" err="1">
                          <a:solidFill>
                            <a:schemeClr val="tx1"/>
                          </a:solidFill>
                          <a:latin typeface="Times New Roman" panose="02020603050405020304" pitchFamily="18" charset="0"/>
                          <a:cs typeface="Times New Roman" panose="02020603050405020304" pitchFamily="18" charset="0"/>
                        </a:rPr>
                        <a:t>правильное</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оформление</a:t>
                      </a:r>
                      <a:r>
                        <a:rPr lang="en-US" b="0" dirty="0">
                          <a:solidFill>
                            <a:schemeClr val="tx1"/>
                          </a:solidFill>
                          <a:latin typeface="Times New Roman" panose="02020603050405020304" pitchFamily="18" charset="0"/>
                          <a:cs typeface="Times New Roman" panose="02020603050405020304" pitchFamily="18" charset="0"/>
                        </a:rPr>
                        <a:t> </a:t>
                      </a:r>
                      <a:r>
                        <a:rPr lang="en-US" b="0" dirty="0" err="1">
                          <a:solidFill>
                            <a:schemeClr val="tx1"/>
                          </a:solidFill>
                          <a:latin typeface="Times New Roman" panose="02020603050405020304" pitchFamily="18" charset="0"/>
                          <a:cs typeface="Times New Roman" panose="02020603050405020304" pitchFamily="18" charset="0"/>
                        </a:rPr>
                        <a:t>письма</a:t>
                      </a:r>
                      <a:r>
                        <a:rPr lang="en-US" b="0" dirty="0">
                          <a:solidFill>
                            <a:schemeClr val="tx1"/>
                          </a:solidFill>
                          <a:latin typeface="Times New Roman" panose="02020603050405020304" pitchFamily="18" charset="0"/>
                          <a:cs typeface="Times New Roman" panose="02020603050405020304" pitchFamily="18" charset="0"/>
                        </a:rPr>
                        <a:t>:</a:t>
                      </a:r>
                    </a:p>
                    <a:p>
                      <a:pPr algn="ctr"/>
                      <a:r>
                        <a:rPr lang="en-US" b="0" dirty="0" err="1">
                          <a:solidFill>
                            <a:schemeClr val="tx1"/>
                          </a:solidFill>
                          <a:latin typeface="Times New Roman" panose="02020603050405020304" pitchFamily="18" charset="0"/>
                          <a:cs typeface="Times New Roman" panose="02020603050405020304" pitchFamily="18" charset="0"/>
                        </a:rPr>
                        <a:t>обращение</a:t>
                      </a:r>
                      <a:r>
                        <a:rPr lang="en-US" b="0" dirty="0">
                          <a:solidFill>
                            <a:schemeClr val="tx1"/>
                          </a:solidFill>
                          <a:latin typeface="Times New Roman" panose="02020603050405020304" pitchFamily="18" charset="0"/>
                          <a:cs typeface="Times New Roman" panose="02020603050405020304" pitchFamily="18" charset="0"/>
                        </a:rPr>
                        <a:t>;</a:t>
                      </a:r>
                    </a:p>
                    <a:p>
                      <a:pPr algn="ctr"/>
                      <a:r>
                        <a:rPr lang="en-US" b="0" dirty="0" err="1">
                          <a:solidFill>
                            <a:schemeClr val="tx1"/>
                          </a:solidFill>
                          <a:latin typeface="Times New Roman" panose="02020603050405020304" pitchFamily="18" charset="0"/>
                          <a:cs typeface="Times New Roman" panose="02020603050405020304" pitchFamily="18" charset="0"/>
                        </a:rPr>
                        <a:t>завершение</a:t>
                      </a:r>
                      <a:r>
                        <a:rPr lang="en-US" dirty="0">
                          <a:solidFill>
                            <a:schemeClr val="tx1"/>
                          </a:solidFill>
                          <a:latin typeface="Times New Roman" panose="02020603050405020304" pitchFamily="18" charset="0"/>
                          <a:cs typeface="Times New Roman" panose="02020603050405020304" pitchFamily="18" charset="0"/>
                        </a:rPr>
                        <a:t>;</a:t>
                      </a:r>
                    </a:p>
                    <a:p>
                      <a:pPr algn="ctr"/>
                      <a:r>
                        <a:rPr lang="ru-RU" b="0" dirty="0">
                          <a:solidFill>
                            <a:schemeClr val="tx1"/>
                          </a:solidFill>
                          <a:latin typeface="Times New Roman" panose="02020603050405020304" pitchFamily="18" charset="0"/>
                          <a:cs typeface="Times New Roman" panose="02020603050405020304" pitchFamily="18" charset="0"/>
                        </a:rPr>
                        <a:t>Подпись.</a:t>
                      </a:r>
                    </a:p>
                    <a:p>
                      <a:pPr algn="ctr"/>
                      <a:r>
                        <a:rPr lang="ru-RU" b="0" dirty="0">
                          <a:solidFill>
                            <a:schemeClr val="tx1"/>
                          </a:solidFill>
                          <a:latin typeface="Times New Roman" panose="02020603050405020304" pitchFamily="18" charset="0"/>
                          <a:cs typeface="Times New Roman" panose="02020603050405020304" pitchFamily="18" charset="0"/>
                        </a:rPr>
                        <a:t>Всего 2 балла</a:t>
                      </a:r>
                    </a:p>
                  </a:txBody>
                  <a:tcPr/>
                </a:tc>
                <a:extLst>
                  <a:ext uri="{0D108BD9-81ED-4DB2-BD59-A6C34878D82A}">
                    <a16:rowId xmlns:a16="http://schemas.microsoft.com/office/drawing/2014/main" val="10000"/>
                  </a:ext>
                </a:extLst>
              </a:tr>
            </a:tbl>
          </a:graphicData>
        </a:graphic>
      </p:graphicFrame>
    </p:spTree>
    <p:extLst>
      <p:ext uri="{BB962C8B-B14F-4D97-AF65-F5344CB8AC3E}">
        <p14:creationId xmlns:p14="http://schemas.microsoft.com/office/powerpoint/2010/main" val="468218378"/>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Аспект">
  <a:themeElements>
    <a:clrScheme name="Аспект">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Аспект">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Аспект">
      <a:fillStyleLst>
        <a:solidFill>
          <a:schemeClr val="phClr"/>
        </a:solidFill>
        <a:gradFill rotWithShape="1">
          <a:gsLst>
            <a:gs pos="0">
              <a:schemeClr val="phClr">
                <a:tint val="65000"/>
                <a:satMod val="270000"/>
              </a:schemeClr>
            </a:gs>
            <a:gs pos="25000">
              <a:schemeClr val="phClr">
                <a:tint val="60000"/>
                <a:satMod val="300000"/>
              </a:schemeClr>
            </a:gs>
            <a:gs pos="100000">
              <a:schemeClr val="phClr">
                <a:tint val="29000"/>
                <a:satMod val="400000"/>
              </a:schemeClr>
            </a:gs>
          </a:gsLst>
          <a:lin ang="16200000" scaled="1"/>
        </a:gradFill>
        <a:gradFill rotWithShape="1">
          <a:gsLst>
            <a:gs pos="0">
              <a:schemeClr val="phClr">
                <a:shade val="45000"/>
                <a:satMod val="155000"/>
              </a:schemeClr>
            </a:gs>
            <a:gs pos="60000">
              <a:schemeClr val="phClr">
                <a:shade val="95000"/>
                <a:satMod val="150000"/>
              </a:schemeClr>
            </a:gs>
            <a:gs pos="100000">
              <a:schemeClr val="phClr">
                <a:tint val="87000"/>
                <a:satMod val="250000"/>
              </a:schemeClr>
            </a:gs>
          </a:gsLst>
          <a:lin ang="16200000" scaled="0"/>
        </a:gradFill>
      </a:fillStyleLst>
      <a:lnStyleLst>
        <a:ln w="9525" cap="flat" cmpd="sng" algn="ctr">
          <a:solidFill>
            <a:schemeClr val="phClr">
              <a:satMod val="150000"/>
            </a:schemeClr>
          </a:solidFill>
          <a:prstDash val="solid"/>
        </a:ln>
        <a:ln w="42500" cap="flat" cmpd="sng" algn="ctr">
          <a:solidFill>
            <a:schemeClr val="phClr"/>
          </a:solidFill>
          <a:prstDash val="solid"/>
        </a:ln>
        <a:ln w="38100" cap="flat" cmpd="sng" algn="ctr">
          <a:solidFill>
            <a:schemeClr val="phClr"/>
          </a:solidFill>
          <a:prstDash val="solid"/>
        </a:ln>
      </a:lnStyleLst>
      <a:effectStyleLst>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effectStyle>
        <a:effectStyle>
          <a:effectLst>
            <a:outerShdw blurRad="65500" dist="38100" dir="5400000" rotWithShape="0">
              <a:srgbClr val="000000">
                <a:alpha val="40000"/>
              </a:srgbClr>
            </a:outerShdw>
          </a:effectLst>
          <a:scene3d>
            <a:camera prst="orthographicFront" fov="0">
              <a:rot lat="0" lon="0" rev="0"/>
            </a:camera>
            <a:lightRig rig="contrasting" dir="t">
              <a:rot lat="0" lon="0" rev="12000000"/>
            </a:lightRig>
          </a:scene3d>
          <a:sp3d prstMaterial="powder">
            <a:bevelT h="50800"/>
          </a:sp3d>
        </a:effectStyle>
      </a:effectStyleLst>
      <a:bgFillStyleLst>
        <a:solidFill>
          <a:schemeClr val="phClr"/>
        </a:solidFill>
        <a:gradFill rotWithShape="1">
          <a:gsLst>
            <a:gs pos="0">
              <a:schemeClr val="phClr">
                <a:shade val="35000"/>
                <a:satMod val="150000"/>
              </a:schemeClr>
            </a:gs>
            <a:gs pos="45000">
              <a:schemeClr val="phClr">
                <a:shade val="68000"/>
                <a:satMod val="155000"/>
              </a:schemeClr>
            </a:gs>
            <a:gs pos="100000">
              <a:schemeClr val="phClr">
                <a:tint val="70000"/>
                <a:satMod val="175000"/>
              </a:schemeClr>
            </a:gs>
          </a:gsLst>
          <a:lin ang="16200000" scaled="0"/>
        </a:gradFill>
        <a:blipFill>
          <a:blip xmlns:r="http://schemas.openxmlformats.org/officeDocument/2006/relationships" r:embed="rId1">
            <a:duotone>
              <a:schemeClr val="phClr">
                <a:shade val="800"/>
                <a:satMod val="150000"/>
              </a:schemeClr>
              <a:schemeClr val="phClr">
                <a:tint val="80000"/>
                <a:satMod val="150000"/>
              </a:schemeClr>
            </a:duotone>
          </a:blip>
          <a:tile tx="0" ty="0" sx="75000" sy="75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488</TotalTime>
  <Words>2239</Words>
  <Application>Microsoft Office PowerPoint</Application>
  <PresentationFormat>Экран (4:3)</PresentationFormat>
  <Paragraphs>199</Paragraphs>
  <Slides>30</Slides>
  <Notes>1</Notes>
  <HiddenSlides>0</HiddenSlides>
  <MMClips>0</MMClips>
  <ScaleCrop>false</ScaleCrop>
  <HeadingPairs>
    <vt:vector size="6" baseType="variant">
      <vt:variant>
        <vt:lpstr>Использованные шрифты</vt:lpstr>
      </vt:variant>
      <vt:variant>
        <vt:i4>9</vt:i4>
      </vt:variant>
      <vt:variant>
        <vt:lpstr>Тема</vt:lpstr>
      </vt:variant>
      <vt:variant>
        <vt:i4>1</vt:i4>
      </vt:variant>
      <vt:variant>
        <vt:lpstr>Заголовки слайдов</vt:lpstr>
      </vt:variant>
      <vt:variant>
        <vt:i4>30</vt:i4>
      </vt:variant>
    </vt:vector>
  </HeadingPairs>
  <TitlesOfParts>
    <vt:vector size="40" baseType="lpstr">
      <vt:lpstr>Arial</vt:lpstr>
      <vt:lpstr>Calibri</vt:lpstr>
      <vt:lpstr>Helvetica Neue</vt:lpstr>
      <vt:lpstr>Museo Sans Cyrl</vt:lpstr>
      <vt:lpstr>Roboto</vt:lpstr>
      <vt:lpstr>Times New Roman</vt:lpstr>
      <vt:lpstr>Ubuntu</vt:lpstr>
      <vt:lpstr>Verdana</vt:lpstr>
      <vt:lpstr>Wingdings 2</vt:lpstr>
      <vt:lpstr>Аспект</vt:lpstr>
      <vt:lpstr>Подготовка обучающихся к выполнению заданий с развернутым ответом раздела «Письменная речь»  ЕГЭ 2022 г. (ГМО 25.03.2022 «Совершенствование речевой и языковой компетенции обучающихся при подготовке к ГИА  по иностранному языку) </vt:lpstr>
      <vt:lpstr>Max 20 баллов</vt:lpstr>
      <vt:lpstr> Задание 39 100-140 слов</vt:lpstr>
      <vt:lpstr>Презентация PowerPoint</vt:lpstr>
      <vt:lpstr>Презентация PowerPoint</vt:lpstr>
      <vt:lpstr>Алгоритм подготовки обучающихся обучающихся  к выполнению задания 39</vt:lpstr>
      <vt:lpstr>Алгоритм выполнения задания 39 для ученика 1. Бегло просмотри письмо-стимул, найди имя друга, которому будешь писать ответ, обведи его. 2. Прочитай письмо еще раз, подчеркни три вопроса, на которые тебе нужно будет ответить. Важно! В письме-стимуле могут быть короткие вопросы типа “Why (not)?” Не пропусти их. 3. Найди в задании, о чем или о ком нужно задать свои три вопроса, подчеркни. 4. Теперь ты готов писать ответ. Пиши ответ сразу на чистовик, чтобы не терять время. 5. Соблюдай правила оформления электронного письма.  </vt:lpstr>
      <vt:lpstr>Dear Ronny,      Thank you for your email. I was glad to get it. I hope you’re doing well.      In your message, you asked me some questions and I’m going to answer them right away! Well, in summer the weather here can be warm or hot. Actually, it’s almost always sunny and dry. My favourite season is summer because I have very long holidays and I can do what I want. It's so much fun! As for my plans for the summer, I’m going to make a film about my family. You know, recording family history seems a great idea.      By the way, I’d like to ask you some questions about your uncle. How old is he? Where does he live? How long is he going to stay at your place?      Take care and keep in touch!      All the best,   Olga </vt:lpstr>
      <vt:lpstr>Презентация PowerPoint</vt:lpstr>
      <vt:lpstr>Презентация PowerPoint</vt:lpstr>
      <vt:lpstr>Клише для электронного личного письма ЕГЭ по английскому</vt:lpstr>
      <vt:lpstr>Презентация PowerPoint</vt:lpstr>
      <vt:lpstr>Презентация PowerPoint</vt:lpstr>
      <vt:lpstr>Шаблон для написания электронного письма</vt:lpstr>
      <vt:lpstr>ЗАДАНИЯ, КОТОРЫЕ МОЖНО ПРЕДЛОЖИТЬ ДЛЯ ОТРАБОТКИ НАВЫКА ПИСЬМА.</vt:lpstr>
      <vt:lpstr>  Переписка с живыми людьми  В интернете существует множество сервисов, которые позволяют общаться с людьми, но в то же время ни к чему не обязывают. Можно:   -написать владельцу квартиры на airbnb и узнать подробности о жилье    -написать в отель на букинге    -найти англоговорящего партнера по переписке в фэйсбуке    -найти тематическую группу в социальной сети (например группу изучающих английский и предложить любому человеку оттуда немного пообщаться в целях практики языка)    </vt:lpstr>
      <vt:lpstr>Исправление ошибок  Предложите ученикам разбиться на группы  -одна группа пишет письмо с ошибками  -вторая группа  исправляет ошибки в письме -третья пишет письмо без ошибок    Имитация интернет-общения  Простейшим пример - это пост с комментариями. Создайте или найдите интересный пост и напишите его на доске или распечатайте и повесьте на стену. Ученикам выдаются стикеры, на которых они пишут вопросы и комментарии к этому посту и прикрепляют их. Потом, используя ту информацию, которую написали ученики, можно устроить совместное чтение и обсуждение. Можно обсудить:  -видео   -актуальную новость   -новый фильм   -книгу или статью </vt:lpstr>
      <vt:lpstr>Работа с интернет-ресурсами</vt:lpstr>
      <vt:lpstr>.</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ЕГЭ 2022 по английскому языку, Ю. С. Веселова. Готовимся к итоговой аттестации (задания и ответы)  МЕТОДИЧКА “ПИСЬМЕННАЯ ЧАСТЬ ЕГЭ-2022: задания 39 и 40” Власова, Н.А. </vt:lpstr>
      <vt:lpstr>Thank you for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Подготовка обучающихся к выполнению заданий с развернутым ответом раздела «Письмо» ЕГЭ.</dc:title>
  <dc:creator>марина</dc:creator>
  <cp:lastModifiedBy>Maria Belikova</cp:lastModifiedBy>
  <cp:revision>59</cp:revision>
  <dcterms:created xsi:type="dcterms:W3CDTF">2021-11-07T11:29:53Z</dcterms:created>
  <dcterms:modified xsi:type="dcterms:W3CDTF">2022-03-25T09:37:02Z</dcterms:modified>
</cp:coreProperties>
</file>