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7" r:id="rId5"/>
    <p:sldId id="259" r:id="rId6"/>
    <p:sldId id="261" r:id="rId7"/>
    <p:sldId id="268" r:id="rId8"/>
    <p:sldId id="260" r:id="rId9"/>
    <p:sldId id="262" r:id="rId10"/>
    <p:sldId id="265" r:id="rId11"/>
    <p:sldId id="263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ECA82-8C2A-4C0C-B133-A2AE51A5DC27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C22DA-C755-439D-BA27-D10F7E7075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ECA82-8C2A-4C0C-B133-A2AE51A5DC27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C22DA-C755-439D-BA27-D10F7E7075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ECA82-8C2A-4C0C-B133-A2AE51A5DC27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C22DA-C755-439D-BA27-D10F7E7075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ECA82-8C2A-4C0C-B133-A2AE51A5DC27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C22DA-C755-439D-BA27-D10F7E7075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ECA82-8C2A-4C0C-B133-A2AE51A5DC27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39C22DA-C755-439D-BA27-D10F7E7075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ECA82-8C2A-4C0C-B133-A2AE51A5DC27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C22DA-C755-439D-BA27-D10F7E7075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ECA82-8C2A-4C0C-B133-A2AE51A5DC27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C22DA-C755-439D-BA27-D10F7E7075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ECA82-8C2A-4C0C-B133-A2AE51A5DC27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C22DA-C755-439D-BA27-D10F7E7075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ECA82-8C2A-4C0C-B133-A2AE51A5DC27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C22DA-C755-439D-BA27-D10F7E7075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ECA82-8C2A-4C0C-B133-A2AE51A5DC27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C22DA-C755-439D-BA27-D10F7E7075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ECA82-8C2A-4C0C-B133-A2AE51A5DC27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C22DA-C755-439D-BA27-D10F7E7075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3CECA82-8C2A-4C0C-B133-A2AE51A5DC27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39C22DA-C755-439D-BA27-D10F7E7075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Математика на страже здоровья, или всё о школьном протфеле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Выбираем и собираем портфели грамотнто</a:t>
            </a: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7Fz6Dk6Qa4Y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49846" y="1600200"/>
            <a:ext cx="7444308" cy="470852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сохранение здоровья школьника</a:t>
            </a: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Содержимое 15" descr="Backpack-pain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484784"/>
            <a:ext cx="2683351" cy="4032448"/>
          </a:xfrm>
        </p:spPr>
      </p:pic>
      <p:pic>
        <p:nvPicPr>
          <p:cNvPr id="17" name="Содержимое 16" descr="sub-buzz-8263-1504627697-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779912" y="2060848"/>
            <a:ext cx="5074977" cy="3384375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3008313" cy="1512168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Компания по изготовлению сумок и рюкзаков Компания «</a:t>
            </a:r>
            <a:r>
              <a:rPr lang="en-US" sz="2700" dirty="0" smtClean="0"/>
              <a:t>GRIZZLY»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1524000"/>
            <a:ext cx="3286001" cy="4425280"/>
          </a:xfrm>
        </p:spPr>
        <p:txBody>
          <a:bodyPr>
            <a:noAutofit/>
          </a:bodyPr>
          <a:lstStyle/>
          <a:p>
            <a:r>
              <a:rPr lang="ru-RU" sz="1200" dirty="0" smtClean="0"/>
              <a:t>   </a:t>
            </a:r>
            <a:r>
              <a:rPr lang="ru-RU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Компания </a:t>
            </a:r>
            <a:r>
              <a:rPr lang="en-US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GRIZZLY - </a:t>
            </a:r>
            <a:r>
              <a:rPr lang="ru-RU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крупный Российский производитель рюкзаков, молодежных сумок, школьных ранцев.</a:t>
            </a:r>
          </a:p>
          <a:p>
            <a:r>
              <a:rPr lang="ru-RU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Специализированные магазины и крупные торговые сети более чем в 80 регионах России.</a:t>
            </a:r>
          </a:p>
          <a:p>
            <a:r>
              <a:rPr lang="ru-RU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Начиная в 1996 года с небольшого ателье по производству интересных дамских сумок индивидуального дизайна, компания все время стремительно росла и увеличивала производство. В настоящий момент у компании есть свои фабрики в России и             Восточной Азии. Расширяя ассортимент продукции, компания </a:t>
            </a:r>
            <a:r>
              <a:rPr lang="en-US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GRIZZLY </a:t>
            </a:r>
            <a:r>
              <a:rPr lang="ru-RU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постоянно разрабатывает собственные, в большинстве своем уникальные системы качества.</a:t>
            </a:r>
          </a:p>
          <a:p>
            <a:r>
              <a:rPr lang="ru-RU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Компания успешно работает в трёх направлениях: молодёжная торговая марка, итальянская торговая марка женских сумок </a:t>
            </a:r>
            <a:r>
              <a:rPr lang="en-US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ORSORO </a:t>
            </a:r>
            <a:r>
              <a:rPr lang="ru-RU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корпоративное направление изготовления сумок и рюкзаков на заказ с логотипом клиента</a:t>
            </a:r>
            <a:br>
              <a:rPr lang="ru-RU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pic>
        <p:nvPicPr>
          <p:cNvPr id="5" name="Содержимое 4" descr="245345-kompaniia-grizzly-280x210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491880" y="980728"/>
            <a:ext cx="5400600" cy="40504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470025"/>
          </a:xfrm>
        </p:spPr>
        <p:txBody>
          <a:bodyPr/>
          <a:lstStyle/>
          <a:p>
            <a:r>
              <a:rPr lang="ru-RU" dirty="0" smtClean="0"/>
              <a:t>Цель исследования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420888"/>
            <a:ext cx="6400800" cy="3168352"/>
          </a:xfrm>
        </p:spPr>
        <p:txBody>
          <a:bodyPr>
            <a:normAutofit fontScale="77500" lnSpcReduction="20000"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4000" dirty="0" smtClean="0">
                <a:solidFill>
                  <a:schemeClr val="tx1"/>
                </a:solidFill>
              </a:rPr>
              <a:t>Дать рекомендации при приобритении портфеля</a:t>
            </a:r>
          </a:p>
          <a:p>
            <a:pPr algn="l">
              <a:buFont typeface="Arial" pitchFamily="34" charset="0"/>
              <a:buChar char="•"/>
            </a:pPr>
            <a:r>
              <a:rPr lang="ru-RU" sz="4000" dirty="0" smtClean="0">
                <a:solidFill>
                  <a:schemeClr val="tx1"/>
                </a:solidFill>
              </a:rPr>
              <a:t>Проверить, соответсвует выбор портфеля и его весь учащихся</a:t>
            </a:r>
            <a:endParaRPr lang="en-US" sz="4000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ru-RU" sz="4000" dirty="0" smtClean="0"/>
              <a:t>Узнать, сколько должен весить портфель и как влияет тяжёлый портфель на здоровье ученика</a:t>
            </a:r>
            <a:endParaRPr lang="en-US" sz="4000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772400" cy="1470025"/>
          </a:xfrm>
        </p:spPr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348880"/>
            <a:ext cx="6400800" cy="1752600"/>
          </a:xfrm>
        </p:spPr>
        <p:txBody>
          <a:bodyPr>
            <a:normAutofit fontScale="25000" lnSpcReduction="20000"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12800" dirty="0" smtClean="0">
                <a:solidFill>
                  <a:schemeClr val="tx1"/>
                </a:solidFill>
              </a:rPr>
              <a:t>Проанализировать сокльно должен весить рюкзак и как его выбирать</a:t>
            </a:r>
          </a:p>
          <a:p>
            <a:pPr algn="l">
              <a:buFont typeface="Arial" pitchFamily="34" charset="0"/>
              <a:buChar char="•"/>
            </a:pPr>
            <a:r>
              <a:rPr lang="ru-RU" sz="12800" dirty="0" smtClean="0">
                <a:solidFill>
                  <a:schemeClr val="tx1"/>
                </a:solidFill>
              </a:rPr>
              <a:t>Как влияет тяжёлый ранец на осанку</a:t>
            </a:r>
          </a:p>
          <a:p>
            <a:pPr algn="l">
              <a:buFont typeface="Arial" pitchFamily="34" charset="0"/>
              <a:buChar char="•"/>
            </a:pPr>
            <a:r>
              <a:rPr lang="ru-RU" sz="12800" dirty="0" smtClean="0">
                <a:solidFill>
                  <a:schemeClr val="tx1"/>
                </a:solidFill>
              </a:rPr>
              <a:t>Способы решения проблемы</a:t>
            </a:r>
          </a:p>
          <a:p>
            <a:pPr algn="l">
              <a:buFont typeface="Arial" pitchFamily="34" charset="0"/>
              <a:buChar char="•"/>
            </a:pPr>
            <a:r>
              <a:rPr lang="ru-RU" sz="12800" dirty="0" smtClean="0">
                <a:solidFill>
                  <a:schemeClr val="tx1"/>
                </a:solidFill>
              </a:rPr>
              <a:t>Провести эксперимент и опросить учащихся</a:t>
            </a:r>
          </a:p>
          <a:p>
            <a:pPr algn="l">
              <a:buFont typeface="Arial" pitchFamily="34" charset="0"/>
              <a:buChar char="•"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260648"/>
            <a:ext cx="8229600" cy="1944216"/>
          </a:xfrm>
        </p:spPr>
        <p:txBody>
          <a:bodyPr/>
          <a:lstStyle/>
          <a:p>
            <a:r>
              <a:rPr lang="ru-RU" dirty="0" smtClean="0"/>
              <a:t>История создания школьного портфеля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56992"/>
            <a:ext cx="1040160" cy="172730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80182"/>
            <a:ext cx="1800200" cy="3158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497927"/>
            <a:ext cx="2742704" cy="3140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59" y="2497927"/>
            <a:ext cx="2808313" cy="3142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553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Влияние тяжёлого портфнля на здоровье школьника</a:t>
            </a:r>
            <a:endParaRPr lang="ru-RU" sz="3600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os01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622510"/>
            <a:ext cx="4038600" cy="24813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Содержимое 7" descr="1_2_142899618624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740119"/>
            <a:ext cx="4038600" cy="2246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лияние тяжести на осанку</a:t>
            </a:r>
            <a:endParaRPr lang="ru-RU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Содержимое 8" descr="0e95a6632c7432514a5b121acc0d20d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28725" y="2444750"/>
            <a:ext cx="6686550" cy="30194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2708920"/>
            <a:ext cx="5446114" cy="4914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9750966"/>
              </p:ext>
            </p:extLst>
          </p:nvPr>
        </p:nvGraphicFramePr>
        <p:xfrm>
          <a:off x="395535" y="1124743"/>
          <a:ext cx="7704856" cy="54281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5492"/>
                <a:gridCol w="1230688"/>
                <a:gridCol w="865740"/>
                <a:gridCol w="1300622"/>
                <a:gridCol w="995160"/>
                <a:gridCol w="995160"/>
                <a:gridCol w="898698"/>
                <a:gridCol w="1023296"/>
              </a:tblGrid>
              <a:tr h="1003336"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 dirty="0">
                          <a:effectLst/>
                        </a:rPr>
                        <a:t>№</a:t>
                      </a:r>
                      <a:endParaRPr lang="ru-RU" sz="700" dirty="0">
                        <a:effectLst/>
                      </a:endParaRPr>
                    </a:p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 dirty="0">
                          <a:effectLst/>
                        </a:rPr>
                        <a:t>п/п</a:t>
                      </a:r>
                      <a:endParaRPr lang="ru-RU" sz="700" dirty="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Фамилия, имя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Вес ученика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Вес правильного портфеля, кг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Вес пустого портфеля (г.)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Вес полного портфеля (г.)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 rowSpan="12">
                  <a:txBody>
                    <a:bodyPr/>
                    <a:lstStyle/>
                    <a:p>
                      <a:endParaRPr lang="ru-RU" sz="700">
                        <a:effectLst/>
                        <a:latin typeface="Palatino Linotype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Вывод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44152" marT="0" marB="0"/>
                </a:tc>
              </a:tr>
              <a:tr h="236079"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1.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Мякишева Милена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52 кг.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3,3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550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3820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 dirty="0" smtClean="0">
                          <a:effectLst/>
                        </a:rPr>
                        <a:t>тяжелый</a:t>
                      </a:r>
                      <a:endParaRPr lang="ru-RU" sz="700" dirty="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44152" marT="0" marB="0"/>
                </a:tc>
              </a:tr>
              <a:tr h="334682"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2.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Потапова Александра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 dirty="0">
                          <a:effectLst/>
                        </a:rPr>
                        <a:t>44 кг.</a:t>
                      </a:r>
                      <a:endParaRPr lang="ru-RU" sz="700" dirty="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3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600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3500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норма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44152" marT="0" marB="0"/>
                </a:tc>
              </a:tr>
              <a:tr h="334682"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3.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Романенко Алексей 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58 кг.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3,5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800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4500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очень тяжелый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44152" marT="0" marB="0"/>
                </a:tc>
              </a:tr>
              <a:tr h="334682"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4.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Акира Като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56 кг.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3,4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750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4450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очень тяжелый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44152" marT="0" marB="0"/>
                </a:tc>
              </a:tr>
              <a:tr h="669363"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Средн.арефм.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52,5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3.3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675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4067,5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44152" marT="0" marB="0"/>
                </a:tc>
              </a:tr>
              <a:tr h="684995">
                <a:tc rowSpan="2"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1.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Загоруйко Александра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27 кг.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1.2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600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1100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6079">
                <a:tc vMerge="1"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норма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44152" marT="0" marB="0"/>
                </a:tc>
              </a:tr>
              <a:tr h="236079"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2.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Колтунова Лера 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25 кг.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1.2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550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2500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тяжелый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44152" marT="0" marB="0"/>
                </a:tc>
              </a:tr>
              <a:tr h="334682"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3.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Власов Руслан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30 кг. 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1.3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550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3400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очень тяжелый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44152" marT="0" marB="0"/>
                </a:tc>
              </a:tr>
              <a:tr h="354118"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4.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Вадим Виноградов 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32 кг.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1.5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400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3020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очень тяжелый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44152" marT="0" marB="0"/>
                </a:tc>
              </a:tr>
              <a:tr h="669363"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Средн.арефм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28,5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1.3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525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>
                          <a:effectLst/>
                        </a:rPr>
                        <a:t>2505</a:t>
                      </a:r>
                      <a:endParaRPr lang="ru-RU" sz="70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44152" marR="44152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403648" y="472026"/>
            <a:ext cx="684076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         Таблица</a:t>
            </a:r>
            <a:r>
              <a:rPr kumimoji="0" lang="ru-RU" altLang="ru-RU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расчетов веса портфелей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8322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Требования к школьному портфелю</a:t>
            </a:r>
            <a:endParaRPr lang="ru-RU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000" i="1" dirty="0" smtClean="0"/>
              <a:t>Каким </a:t>
            </a:r>
            <a:r>
              <a:rPr lang="ru-RU" sz="2000" i="1" u="sng" dirty="0" smtClean="0"/>
              <a:t>не должен </a:t>
            </a:r>
            <a:r>
              <a:rPr lang="ru-RU" sz="2000" i="1" dirty="0" smtClean="0"/>
              <a:t>быть рюкзак</a:t>
            </a:r>
            <a:endParaRPr lang="ru-RU" sz="2000" i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Каким </a:t>
            </a:r>
            <a:r>
              <a:rPr lang="ru-RU" sz="2000" u="sng" dirty="0" smtClean="0"/>
              <a:t>должен</a:t>
            </a:r>
            <a:r>
              <a:rPr lang="ru-RU" sz="2000" dirty="0" smtClean="0"/>
              <a:t> быть рюкзак</a:t>
            </a:r>
            <a:endParaRPr lang="ru-RU" sz="2000" dirty="0"/>
          </a:p>
        </p:txBody>
      </p:sp>
      <p:pic>
        <p:nvPicPr>
          <p:cNvPr id="9" name="Содержимое 8" descr="920x920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899592" y="2204864"/>
            <a:ext cx="2808312" cy="42147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Содержимое 9" descr="1023079076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860032" y="2348880"/>
            <a:ext cx="3575410" cy="39241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Правило распределения тяжести на позвоночник</a:t>
            </a:r>
            <a:endParaRPr lang="ru-RU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Содержимое 7" descr="kpnr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74548" y="2432145"/>
            <a:ext cx="3803904" cy="28620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Содержимое 5" descr="605951_90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516981"/>
            <a:ext cx="4038600" cy="2692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67</TotalTime>
  <Words>364</Words>
  <Application>Microsoft Office PowerPoint</Application>
  <PresentationFormat>Экран (4:3)</PresentationFormat>
  <Paragraphs>103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Arial</vt:lpstr>
      <vt:lpstr>Calibri</vt:lpstr>
      <vt:lpstr>Constantia</vt:lpstr>
      <vt:lpstr>Palatino Linotype</vt:lpstr>
      <vt:lpstr>Times New Roman</vt:lpstr>
      <vt:lpstr>Wingdings</vt:lpstr>
      <vt:lpstr>Wingdings 2</vt:lpstr>
      <vt:lpstr>Wingdings 3</vt:lpstr>
      <vt:lpstr>Апекс</vt:lpstr>
      <vt:lpstr>Математика на страже здоровья, или всё о школьном протфеле</vt:lpstr>
      <vt:lpstr>Цель исследования</vt:lpstr>
      <vt:lpstr>Задачи</vt:lpstr>
      <vt:lpstr>История создания школьного портфеля </vt:lpstr>
      <vt:lpstr>Влияние тяжёлого портфнля на здоровье школьника</vt:lpstr>
      <vt:lpstr>Влияние тяжести на осанку</vt:lpstr>
      <vt:lpstr>Презентация PowerPoint</vt:lpstr>
      <vt:lpstr>Требования к школьному портфелю</vt:lpstr>
      <vt:lpstr>Правило распределения тяжести на позвоночник</vt:lpstr>
      <vt:lpstr>Выбираем и собираем портфели грамотнто</vt:lpstr>
      <vt:lpstr>Правила сохранение здоровья школьника</vt:lpstr>
      <vt:lpstr>Компания по изготовлению сумок и рюкзаков Компания «GRIZZLY»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на страже здоровья, или всё о школьном протфеле</dc:title>
  <dc:creator>Пользователь Windows</dc:creator>
  <cp:lastModifiedBy>lenovo</cp:lastModifiedBy>
  <cp:revision>8</cp:revision>
  <dcterms:created xsi:type="dcterms:W3CDTF">2019-04-01T15:54:06Z</dcterms:created>
  <dcterms:modified xsi:type="dcterms:W3CDTF">2023-06-14T10:31:13Z</dcterms:modified>
</cp:coreProperties>
</file>