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4"/>
  </p:notesMasterIdLst>
  <p:sldIdLst>
    <p:sldId id="310" r:id="rId4"/>
    <p:sldId id="344" r:id="rId5"/>
    <p:sldId id="345" r:id="rId6"/>
    <p:sldId id="346" r:id="rId7"/>
    <p:sldId id="347" r:id="rId8"/>
    <p:sldId id="348" r:id="rId9"/>
    <p:sldId id="300" r:id="rId10"/>
    <p:sldId id="349" r:id="rId11"/>
    <p:sldId id="296" r:id="rId12"/>
    <p:sldId id="259" r:id="rId13"/>
    <p:sldId id="260" r:id="rId14"/>
    <p:sldId id="263" r:id="rId15"/>
    <p:sldId id="266" r:id="rId16"/>
    <p:sldId id="265" r:id="rId17"/>
    <p:sldId id="268" r:id="rId18"/>
    <p:sldId id="269" r:id="rId19"/>
    <p:sldId id="270" r:id="rId20"/>
    <p:sldId id="350" r:id="rId21"/>
    <p:sldId id="298" r:id="rId22"/>
    <p:sldId id="309" r:id="rId23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8000"/>
    <a:srgbClr val="A4A6FA"/>
    <a:srgbClr val="00421E"/>
    <a:srgbClr val="99FF99"/>
    <a:srgbClr val="CD2605"/>
    <a:srgbClr val="0A49C8"/>
    <a:srgbClr val="300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79"/>
    <p:restoredTop sz="94660"/>
  </p:normalViewPr>
  <p:slideViewPr>
    <p:cSldViewPr showGuides="1">
      <p:cViewPr varScale="1">
        <p:scale>
          <a:sx n="116" d="100"/>
          <a:sy n="116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5538" name="Замещающий верхний колонтитул 6553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ru-RU" sz="1200" b="0" dirty="0"/>
          </a:p>
        </p:txBody>
      </p:sp>
      <p:sp>
        <p:nvSpPr>
          <p:cNvPr id="65539" name="Замещающая дата 6553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fld id="{BB962C8B-B14F-4D97-AF65-F5344CB8AC3E}" type="datetimeFigureOut">
              <a:rPr lang="ru-RU" sz="1200" b="0" dirty="0"/>
            </a:fld>
            <a:endParaRPr lang="ru-RU" sz="1200" b="0" dirty="0"/>
          </a:p>
        </p:txBody>
      </p:sp>
      <p:sp>
        <p:nvSpPr>
          <p:cNvPr id="65540" name="Замещающий образ слайда 65539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5541" name="Замещающий текст 65540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65542" name="Замещающий нижний колонтитул 6554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endParaRPr lang="ru-RU" sz="1200" b="0" dirty="0"/>
          </a:p>
        </p:txBody>
      </p:sp>
      <p:sp>
        <p:nvSpPr>
          <p:cNvPr id="65543" name="Замещающий номер слайда 6554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ru-RU" sz="1200" b="0" dirty="0"/>
            </a:fld>
            <a:endParaRPr lang="ru-RU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/>
            </a:lvl1pPr>
          </a:lstStyle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/>
            </a:lvl1pPr>
          </a:lstStyle>
          <a:p>
            <a:pPr lvl="0" eaLnBrk="1" hangingPunct="1"/>
            <a:fld id="{9A0DB2DC-4C9A-4742-B13C-FB6460FD3503}" type="slidenum">
              <a:rPr lang="ru-RU">
                <a:latin typeface="Arial" panose="020B0604020202020204" pitchFamily="34" charset="0"/>
              </a:rPr>
            </a:fld>
            <a:endParaRPr lang="ru-RU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1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4757" name="Прямоугольник 74756"/>
          <p:cNvSpPr/>
          <p:nvPr/>
        </p:nvSpPr>
        <p:spPr>
          <a:xfrm>
            <a:off x="1752600" y="1981200"/>
            <a:ext cx="6248400" cy="2286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normAutofit/>
          </a:bodyPr>
          <a:p>
            <a:pPr algn="ctr"/>
            <a:r>
              <a:rPr lang="ru-RU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 Блиц-опрос</a:t>
            </a:r>
            <a:endParaRPr lang="ru-RU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r>
              <a:rPr sz="6000" b="1">
                <a:solidFill>
                  <a:srgbClr val="0070C0"/>
                </a:solidFill>
              </a:rPr>
              <a:t>Разгадайте ребус</a:t>
            </a:r>
            <a:endParaRPr sz="6000" b="1">
              <a:solidFill>
                <a:srgbClr val="0070C0"/>
              </a:solidFill>
            </a:endParaRPr>
          </a:p>
        </p:txBody>
      </p:sp>
      <p:pic>
        <p:nvPicPr>
          <p:cNvPr id="4099" name="Содержимое 3" descr="c40cba9e8d.jpg"/>
          <p:cNvPicPr>
            <a:picLocks noGrp="1" noChangeAspect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514600" y="1676400"/>
            <a:ext cx="4038600" cy="2460625"/>
          </a:xfrm>
        </p:spPr>
      </p:pic>
      <p:sp>
        <p:nvSpPr>
          <p:cNvPr id="4101" name="Text Box 5"/>
          <p:cNvSpPr txBox="1"/>
          <p:nvPr/>
        </p:nvSpPr>
        <p:spPr>
          <a:xfrm>
            <a:off x="3200400" y="5334000"/>
            <a:ext cx="327660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sz="7200" b="0">
                <a:solidFill>
                  <a:srgbClr val="CC3300"/>
                </a:solidFill>
                <a:latin typeface="Arial" panose="020B0604020202020204" pitchFamily="34" charset="0"/>
              </a:rPr>
              <a:t>семья</a:t>
            </a:r>
            <a:endParaRPr sz="7200" b="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3600" y="1524000"/>
            <a:ext cx="5123180" cy="3569970"/>
          </a:xfrm>
          <a:prstGeom prst="rect">
            <a:avLst/>
          </a:prstGeom>
          <a:noFill/>
          <a:ln w="38100">
            <a:solidFill>
              <a:srgbClr val="B436E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1143000"/>
          </a:xfrm>
        </p:spPr>
        <p:txBody>
          <a:bodyPr vert="horz" wrap="square" lIns="91440" tIns="45720" rIns="91440" bIns="45720" anchor="ctr" anchorCtr="0"/>
          <a:p>
            <a:r>
              <a:rPr sz="4000" b="1">
                <a:solidFill>
                  <a:srgbClr val="FF0000"/>
                </a:solidFill>
                <a:latin typeface="Palatino Linotype" panose="02040502050505030304" pitchFamily="18" charset="0"/>
              </a:rPr>
              <a:t>Тема  урока:</a:t>
            </a:r>
            <a:br>
              <a:rPr sz="4000" b="1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br>
              <a:rPr sz="1600" b="1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sz="4000" b="1">
                <a:solidFill>
                  <a:srgbClr val="FF0000"/>
                </a:solidFill>
                <a:latin typeface="Palatino Linotype" panose="02040502050505030304" pitchFamily="18" charset="0"/>
              </a:rPr>
              <a:t>«</a:t>
            </a:r>
            <a:r>
              <a:rPr sz="4000" b="1">
                <a:solidFill>
                  <a:srgbClr val="FF0000"/>
                </a:solidFill>
                <a:latin typeface="Palatino Linotype" panose="02040502050505030304" pitchFamily="18" charset="0"/>
              </a:rPr>
              <a:t>СЕМЕЙНЫЙ БЮДЖЕТ</a:t>
            </a:r>
            <a:r>
              <a:rPr sz="4000" b="1">
                <a:solidFill>
                  <a:srgbClr val="FF0000"/>
                </a:solidFill>
                <a:latin typeface="Palatino Linotype" panose="02040502050505030304" pitchFamily="18" charset="0"/>
              </a:rPr>
              <a:t>»</a:t>
            </a:r>
            <a:endParaRPr sz="4000" b="1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126" name="Изображение 5125" descr="kakie-knigi-nughno-chita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0" y="1905000"/>
            <a:ext cx="4638675" cy="4386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48600" cy="1143000"/>
          </a:xfrm>
        </p:spPr>
        <p:txBody>
          <a:bodyPr vert="horz" wrap="square" lIns="91440" tIns="45720" rIns="91440" bIns="45720" anchor="ctr" anchorCtr="0"/>
          <a:p>
            <a:r>
              <a:rPr b="1">
                <a:solidFill>
                  <a:srgbClr val="FF0000"/>
                </a:solidFill>
              </a:rPr>
              <a:t>Учебная задача -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838200" y="1447800"/>
            <a:ext cx="7924800" cy="3047365"/>
          </a:xfrm>
        </p:spPr>
        <p:txBody>
          <a:bodyPr vert="horz" wrap="square" lIns="91440" tIns="45720" rIns="91440" bIns="45720" anchor="t" anchorCtr="0"/>
          <a:p>
            <a:pPr algn="ctr">
              <a:buNone/>
            </a:pPr>
            <a:r>
              <a:rPr b="1"/>
              <a:t>  научиться объяснять, </a:t>
            </a:r>
            <a:endParaRPr b="1"/>
          </a:p>
          <a:p>
            <a:pPr algn="ctr">
              <a:buNone/>
            </a:pPr>
            <a:r>
              <a:rPr b="1"/>
              <a:t>что такое семейный бюджет,                                      из чего он складывается,                      </a:t>
            </a:r>
            <a:r>
              <a:rPr lang="ru-RU" b="1"/>
              <a:t>узнать </a:t>
            </a:r>
            <a:r>
              <a:rPr b="1"/>
              <a:t>как ведётся хозяйство семьи.</a:t>
            </a:r>
            <a:endParaRPr b="1"/>
          </a:p>
          <a:p>
            <a:pPr>
              <a:buNone/>
            </a:pPr>
            <a:r>
              <a:t> </a:t>
            </a:r>
          </a:p>
        </p:txBody>
      </p:sp>
      <p:pic>
        <p:nvPicPr>
          <p:cNvPr id="7172" name="Рисунок 3" descr="123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1200" y="3657600"/>
            <a:ext cx="2667000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Рисунок 4" descr="sm_fu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4114800"/>
            <a:ext cx="2986088" cy="220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Рисунок 5" descr="123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72200" y="3657600"/>
            <a:ext cx="2667000" cy="297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848600" cy="1173162"/>
          </a:xfrm>
        </p:spPr>
        <p:txBody>
          <a:bodyPr vert="horz" wrap="square" lIns="91440" tIns="45720" rIns="91440" bIns="45720" anchor="ctr" anchorCtr="0"/>
          <a:p>
            <a:r>
              <a:rPr b="1">
                <a:solidFill>
                  <a:srgbClr val="FF0000"/>
                </a:solidFill>
              </a:rPr>
              <a:t>Семейные доходы.</a:t>
            </a:r>
            <a:endParaRPr b="1">
              <a:solidFill>
                <a:srgbClr val="FF0000"/>
              </a:solidFill>
            </a:endParaRPr>
          </a:p>
        </p:txBody>
      </p:sp>
      <p:pic>
        <p:nvPicPr>
          <p:cNvPr id="9219" name="Содержимое 5" descr="400_F_28785242_zBcikmsGNp97NrF0rwkKP63Ec1YSN05C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5562600" y="1219200"/>
            <a:ext cx="2663825" cy="2370138"/>
          </a:xfrm>
        </p:spPr>
      </p:pic>
      <p:pic>
        <p:nvPicPr>
          <p:cNvPr id="9220" name="Рисунок 7" descr="d49c743101c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810000"/>
            <a:ext cx="2936875" cy="2428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Рисунок 8" descr="troe.iz.prostokvashino.0-02-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219200"/>
            <a:ext cx="2743200" cy="205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2" name="Рисунок 9" descr="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4191000"/>
            <a:ext cx="2571750" cy="2027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3" name="TextBox 10"/>
          <p:cNvSpPr txBox="1"/>
          <p:nvPr/>
        </p:nvSpPr>
        <p:spPr>
          <a:xfrm>
            <a:off x="2438400" y="3429000"/>
            <a:ext cx="1828800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sz="2400">
                <a:solidFill>
                  <a:srgbClr val="0033CC"/>
                </a:solidFill>
                <a:latin typeface="Arial" panose="020B0604020202020204" pitchFamily="34" charset="0"/>
              </a:rPr>
              <a:t>Зарплата родителей</a:t>
            </a:r>
            <a:endParaRPr sz="240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9224" name="TextBox 11"/>
          <p:cNvSpPr txBox="1"/>
          <p:nvPr/>
        </p:nvSpPr>
        <p:spPr>
          <a:xfrm>
            <a:off x="5638800" y="3505200"/>
            <a:ext cx="28956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sz="3200">
                <a:latin typeface="Arial" panose="020B0604020202020204" pitchFamily="34" charset="0"/>
              </a:rPr>
              <a:t>пенсия</a:t>
            </a:r>
            <a:endParaRPr sz="3200">
              <a:latin typeface="Arial" panose="020B0604020202020204" pitchFamily="34" charset="0"/>
            </a:endParaRPr>
          </a:p>
        </p:txBody>
      </p:sp>
      <p:sp>
        <p:nvSpPr>
          <p:cNvPr id="9225" name="TextBox 12"/>
          <p:cNvSpPr txBox="1"/>
          <p:nvPr/>
        </p:nvSpPr>
        <p:spPr>
          <a:xfrm>
            <a:off x="2514600" y="4953000"/>
            <a:ext cx="22098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800">
                <a:solidFill>
                  <a:srgbClr val="008000"/>
                </a:solidFill>
                <a:latin typeface="Arial" panose="020B0604020202020204" pitchFamily="34" charset="0"/>
              </a:rPr>
              <a:t>Стипендия</a:t>
            </a:r>
            <a:endParaRPr sz="2800">
              <a:solidFill>
                <a:srgbClr val="008000"/>
              </a:solidFill>
              <a:latin typeface="Arial" panose="020B0604020202020204" pitchFamily="34" charset="0"/>
            </a:endParaRPr>
          </a:p>
        </p:txBody>
      </p:sp>
      <p:sp>
        <p:nvSpPr>
          <p:cNvPr id="9226" name="TextBox 14"/>
          <p:cNvSpPr txBox="1"/>
          <p:nvPr/>
        </p:nvSpPr>
        <p:spPr>
          <a:xfrm>
            <a:off x="5867400" y="6172200"/>
            <a:ext cx="23622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sz="2800">
                <a:solidFill>
                  <a:srgbClr val="CC6600"/>
                </a:solidFill>
                <a:latin typeface="Arial" panose="020B0604020202020204" pitchFamily="34" charset="0"/>
              </a:rPr>
              <a:t>Пособие</a:t>
            </a:r>
            <a:endParaRPr sz="2800">
              <a:solidFill>
                <a:srgbClr val="CC66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4" grpId="0"/>
      <p:bldP spid="9225" grpId="0"/>
      <p:bldP spid="92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96962"/>
          </a:xfrm>
        </p:spPr>
        <p:txBody>
          <a:bodyPr vert="horz" wrap="square" lIns="91440" tIns="45720" rIns="91440" bIns="45720" anchor="ctr" anchorCtr="0"/>
          <a:p>
            <a:r>
              <a:rPr sz="4000" b="1">
                <a:solidFill>
                  <a:srgbClr val="0D4E89"/>
                </a:solidFill>
              </a:rPr>
              <a:t>ГРУППОВАЯ РАБОТА</a:t>
            </a:r>
            <a:br>
              <a:rPr sz="4000" b="1">
                <a:solidFill>
                  <a:srgbClr val="0D4E89"/>
                </a:solidFill>
              </a:rPr>
            </a:br>
            <a:r>
              <a:rPr sz="3200" b="1" i="1">
                <a:solidFill>
                  <a:srgbClr val="0D4E89"/>
                </a:solidFill>
              </a:rPr>
              <a:t>Ролевая игра</a:t>
            </a:r>
            <a:endParaRPr sz="4000" b="1" i="1">
              <a:solidFill>
                <a:srgbClr val="0D4E89"/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066800" y="4953000"/>
            <a:ext cx="7620000" cy="1295400"/>
          </a:xfrm>
        </p:spPr>
        <p:txBody>
          <a:bodyPr vert="horz" wrap="square" lIns="91440" tIns="45720" rIns="91440" bIns="45720" anchor="t" anchorCtr="0"/>
          <a:p>
            <a:pPr algn="ctr">
              <a:buNone/>
            </a:pPr>
            <a:r>
              <a:rPr b="1">
                <a:solidFill>
                  <a:srgbClr val="FF0000"/>
                </a:solidFill>
              </a:rPr>
              <a:t>  </a:t>
            </a:r>
            <a:endParaRPr b="1">
              <a:solidFill>
                <a:srgbClr val="FF0000"/>
              </a:solidFill>
            </a:endParaRPr>
          </a:p>
        </p:txBody>
      </p:sp>
      <p:pic>
        <p:nvPicPr>
          <p:cNvPr id="8196" name="Рисунок 4" descr="ninos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38400" y="1676400"/>
            <a:ext cx="4114800" cy="3616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 vert="horz" wrap="square" lIns="91440" tIns="45720" rIns="91440" bIns="45720" anchor="ctr" anchorCtr="0"/>
          <a:p>
            <a:r>
              <a:rPr b="1">
                <a:solidFill>
                  <a:srgbClr val="FF0000"/>
                </a:solidFill>
              </a:rPr>
              <a:t>Доходы.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762000" y="1295400"/>
            <a:ext cx="7924800" cy="3581400"/>
          </a:xfrm>
        </p:spPr>
        <p:txBody>
          <a:bodyPr vert="horz" wrap="square" lIns="91440" tIns="45720" rIns="91440" bIns="45720" anchor="t" anchorCtr="0"/>
          <a:p>
            <a:pPr algn="ctr"/>
            <a:endParaRPr sz="2800" b="1"/>
          </a:p>
          <a:p>
            <a:pPr algn="ctr"/>
            <a:r>
              <a:rPr sz="2800" b="1"/>
              <a:t>Зарплата папы – </a:t>
            </a:r>
            <a:r>
              <a:rPr lang="ru-RU" sz="2800" b="1">
                <a:solidFill>
                  <a:srgbClr val="FF0000"/>
                </a:solidFill>
              </a:rPr>
              <a:t>1</a:t>
            </a:r>
            <a:r>
              <a:rPr sz="2800" b="1">
                <a:solidFill>
                  <a:srgbClr val="FF0000"/>
                </a:solidFill>
              </a:rPr>
              <a:t>0 денежек.</a:t>
            </a:r>
            <a:endParaRPr sz="2800" b="1">
              <a:solidFill>
                <a:srgbClr val="FF0000"/>
              </a:solidFill>
            </a:endParaRPr>
          </a:p>
          <a:p>
            <a:pPr algn="ctr"/>
            <a:r>
              <a:rPr sz="2800" b="1"/>
              <a:t>Зарплата мамы – </a:t>
            </a:r>
            <a:r>
              <a:rPr lang="ru-RU" sz="2800" b="1">
                <a:solidFill>
                  <a:srgbClr val="FF0000"/>
                </a:solidFill>
              </a:rPr>
              <a:t>8</a:t>
            </a:r>
            <a:r>
              <a:rPr sz="2800" b="1">
                <a:solidFill>
                  <a:srgbClr val="FF0000"/>
                </a:solidFill>
              </a:rPr>
              <a:t> денежек.</a:t>
            </a:r>
            <a:endParaRPr sz="2800" b="1">
              <a:solidFill>
                <a:srgbClr val="FF0000"/>
              </a:solidFill>
            </a:endParaRPr>
          </a:p>
          <a:p>
            <a:pPr algn="ctr"/>
            <a:r>
              <a:rPr sz="2800" b="1"/>
              <a:t>Пенсия дедушки – </a:t>
            </a:r>
            <a:r>
              <a:rPr lang="ru-RU" sz="2800" b="1">
                <a:solidFill>
                  <a:srgbClr val="FF0000"/>
                </a:solidFill>
              </a:rPr>
              <a:t>3</a:t>
            </a:r>
            <a:r>
              <a:rPr sz="2800" b="1">
                <a:solidFill>
                  <a:srgbClr val="FF0000"/>
                </a:solidFill>
              </a:rPr>
              <a:t> денеж</a:t>
            </a:r>
            <a:r>
              <a:rPr lang="ru-RU" sz="2800" b="1">
                <a:solidFill>
                  <a:srgbClr val="FF0000"/>
                </a:solidFill>
              </a:rPr>
              <a:t>ки</a:t>
            </a:r>
            <a:r>
              <a:rPr sz="2800" b="1">
                <a:solidFill>
                  <a:srgbClr val="FF0000"/>
                </a:solidFill>
              </a:rPr>
              <a:t>.</a:t>
            </a:r>
            <a:endParaRPr sz="2800" b="1">
              <a:solidFill>
                <a:srgbClr val="FF0000"/>
              </a:solidFill>
            </a:endParaRPr>
          </a:p>
          <a:p>
            <a:pPr algn="ctr"/>
            <a:r>
              <a:rPr sz="2800" b="1"/>
              <a:t>Пенсия бабушки – </a:t>
            </a:r>
            <a:r>
              <a:rPr lang="ru-RU" sz="2800" b="1">
                <a:solidFill>
                  <a:srgbClr val="FF0000"/>
                </a:solidFill>
              </a:rPr>
              <a:t>3</a:t>
            </a:r>
            <a:r>
              <a:rPr sz="2800" b="1">
                <a:solidFill>
                  <a:srgbClr val="FF0000"/>
                </a:solidFill>
              </a:rPr>
              <a:t> денеж</a:t>
            </a:r>
            <a:r>
              <a:rPr lang="ru-RU" sz="2800" b="1">
                <a:solidFill>
                  <a:srgbClr val="FF0000"/>
                </a:solidFill>
              </a:rPr>
              <a:t>ки</a:t>
            </a:r>
            <a:r>
              <a:rPr sz="2800" b="1">
                <a:solidFill>
                  <a:srgbClr val="FF0000"/>
                </a:solidFill>
              </a:rPr>
              <a:t>.</a:t>
            </a:r>
            <a:endParaRPr sz="2800" b="1">
              <a:solidFill>
                <a:srgbClr val="FF0000"/>
              </a:solidFill>
            </a:endParaRPr>
          </a:p>
          <a:p>
            <a:pPr algn="ctr"/>
            <a:r>
              <a:rPr sz="2800" b="1"/>
              <a:t>Стипендия старшего сына (дочери) –               </a:t>
            </a:r>
            <a:r>
              <a:rPr lang="ru-RU" sz="2800" b="1">
                <a:solidFill>
                  <a:srgbClr val="FF0000"/>
                </a:solidFill>
              </a:rPr>
              <a:t>1</a:t>
            </a:r>
            <a:r>
              <a:rPr sz="2800" b="1">
                <a:solidFill>
                  <a:srgbClr val="FF0000"/>
                </a:solidFill>
              </a:rPr>
              <a:t> денежк</a:t>
            </a:r>
            <a:r>
              <a:rPr lang="ru-RU" sz="2800" b="1">
                <a:solidFill>
                  <a:srgbClr val="FF0000"/>
                </a:solidFill>
              </a:rPr>
              <a:t>а</a:t>
            </a:r>
            <a:r>
              <a:rPr sz="2800" b="1">
                <a:solidFill>
                  <a:srgbClr val="FF0000"/>
                </a:solidFill>
              </a:rPr>
              <a:t>.</a:t>
            </a:r>
            <a:endParaRPr sz="2800" b="1">
              <a:solidFill>
                <a:srgbClr val="FF0000"/>
              </a:solidFill>
            </a:endParaRPr>
          </a:p>
          <a:p>
            <a:pPr algn="ctr"/>
            <a:r>
              <a:rPr sz="2800" b="1"/>
              <a:t>Пособие </a:t>
            </a:r>
            <a:r>
              <a:rPr lang="ru-RU" sz="2800" b="1"/>
              <a:t>на ребёнка </a:t>
            </a:r>
            <a:r>
              <a:rPr sz="2800" b="1"/>
              <a:t>– </a:t>
            </a:r>
            <a:r>
              <a:rPr sz="2800" b="1">
                <a:solidFill>
                  <a:srgbClr val="FF0000"/>
                </a:solidFill>
              </a:rPr>
              <a:t>1 денежка.</a:t>
            </a:r>
            <a:endParaRPr sz="2800" b="1">
              <a:solidFill>
                <a:srgbClr val="FF0000"/>
              </a:solidFill>
            </a:endParaRPr>
          </a:p>
          <a:p>
            <a:pPr algn="ctr"/>
            <a:r>
              <a:rPr sz="2800" b="1"/>
              <a:t>Пособие многодетной семье –</a:t>
            </a:r>
            <a:r>
              <a:rPr sz="2800" b="1">
                <a:solidFill>
                  <a:srgbClr val="FF0000"/>
                </a:solidFill>
              </a:rPr>
              <a:t> 2 денежки</a:t>
            </a:r>
            <a:endParaRPr sz="2800" b="1">
              <a:solidFill>
                <a:srgbClr val="FF0000"/>
              </a:solidFill>
            </a:endParaRPr>
          </a:p>
          <a:p>
            <a:pPr algn="ctr"/>
          </a:p>
        </p:txBody>
      </p:sp>
      <p:pic>
        <p:nvPicPr>
          <p:cNvPr id="11268" name="Рисунок 4" descr="orenburg-dam_deneg_v_dolg_12631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86600" y="152400"/>
            <a:ext cx="1930400" cy="1447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807720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D4E8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Расходы.</a:t>
            </a:r>
            <a:b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685800" y="838200"/>
            <a:ext cx="8443595" cy="5791200"/>
          </a:xfrm>
        </p:spPr>
        <p:txBody>
          <a:bodyPr vert="horz" wrap="square" lIns="91440" tIns="45720" rIns="91440" bIns="45720" anchor="t" anchorCtr="0"/>
          <a:p>
            <a:r>
              <a:rPr lang="ru-RU" sz="2000"/>
              <a:t>Оплата жилья</a:t>
            </a:r>
            <a:r>
              <a:rPr sz="2000"/>
              <a:t> – </a:t>
            </a:r>
            <a:r>
              <a:rPr lang="ru-RU" sz="2000" b="1">
                <a:solidFill>
                  <a:srgbClr val="FF0000"/>
                </a:solidFill>
              </a:rPr>
              <a:t>3</a:t>
            </a:r>
            <a:r>
              <a:rPr sz="2000" b="1">
                <a:solidFill>
                  <a:srgbClr val="FF0000"/>
                </a:solidFill>
              </a:rPr>
              <a:t> денежки.</a:t>
            </a:r>
            <a:endParaRPr sz="2000" b="1">
              <a:solidFill>
                <a:srgbClr val="FF0000"/>
              </a:solidFill>
            </a:endParaRPr>
          </a:p>
          <a:p>
            <a:r>
              <a:rPr sz="2000"/>
              <a:t>Продукты  – </a:t>
            </a:r>
            <a:r>
              <a:rPr lang="ru-RU" sz="2000" b="1">
                <a:solidFill>
                  <a:srgbClr val="FF0000"/>
                </a:solidFill>
              </a:rPr>
              <a:t>3</a:t>
            </a:r>
            <a:r>
              <a:rPr sz="2000" b="1">
                <a:solidFill>
                  <a:srgbClr val="FF0000"/>
                </a:solidFill>
              </a:rPr>
              <a:t> денеж</a:t>
            </a:r>
            <a:r>
              <a:rPr lang="ru-RU" sz="2000" b="1">
                <a:solidFill>
                  <a:srgbClr val="FF0000"/>
                </a:solidFill>
              </a:rPr>
              <a:t>ки (1 чел.) </a:t>
            </a:r>
            <a:endParaRPr sz="2000" b="1">
              <a:solidFill>
                <a:srgbClr val="FF0000"/>
              </a:solidFill>
            </a:endParaRPr>
          </a:p>
          <a:p>
            <a:r>
              <a:rPr sz="2000"/>
              <a:t>Одежда, обувь – </a:t>
            </a:r>
            <a:r>
              <a:rPr sz="2000" b="1">
                <a:solidFill>
                  <a:srgbClr val="FF0000"/>
                </a:solidFill>
              </a:rPr>
              <a:t>1 денеж</a:t>
            </a:r>
            <a:r>
              <a:rPr lang="ru-RU" sz="2000" b="1">
                <a:solidFill>
                  <a:srgbClr val="FF0000"/>
                </a:solidFill>
              </a:rPr>
              <a:t>ка (1 чел.)</a:t>
            </a:r>
            <a:endParaRPr sz="2000" b="1">
              <a:solidFill>
                <a:srgbClr val="FF0000"/>
              </a:solidFill>
            </a:endParaRPr>
          </a:p>
          <a:p>
            <a:r>
              <a:rPr sz="2000"/>
              <a:t>Бытовая химия</a:t>
            </a:r>
            <a:r>
              <a:rPr lang="ru-RU" sz="2000"/>
              <a:t> - </a:t>
            </a:r>
            <a:r>
              <a:rPr lang="ru-RU" sz="2000" b="1">
                <a:solidFill>
                  <a:srgbClr val="FF0000"/>
                </a:solidFill>
              </a:rPr>
              <a:t>2 денежки</a:t>
            </a:r>
            <a:endParaRPr lang="ru-RU" sz="2000"/>
          </a:p>
          <a:p>
            <a:r>
              <a:rPr lang="ru-RU" sz="2000"/>
              <a:t>Предметы личной гигиены</a:t>
            </a:r>
            <a:r>
              <a:rPr sz="2000"/>
              <a:t>  - </a:t>
            </a:r>
            <a:r>
              <a:rPr lang="ru-RU" sz="2000" b="1">
                <a:solidFill>
                  <a:srgbClr val="FF0000"/>
                </a:solidFill>
              </a:rPr>
              <a:t>1</a:t>
            </a:r>
            <a:r>
              <a:rPr sz="2000" b="1">
                <a:solidFill>
                  <a:srgbClr val="FF0000"/>
                </a:solidFill>
              </a:rPr>
              <a:t> денежк</a:t>
            </a:r>
            <a:r>
              <a:rPr lang="ru-RU" sz="2000" b="1">
                <a:solidFill>
                  <a:srgbClr val="FF0000"/>
                </a:solidFill>
              </a:rPr>
              <a:t>а</a:t>
            </a:r>
            <a:r>
              <a:rPr lang="ru-RU" sz="2000" b="1">
                <a:solidFill>
                  <a:srgbClr val="FF0000"/>
                </a:solidFill>
              </a:rPr>
              <a:t> (1 чел.)</a:t>
            </a:r>
            <a:endParaRPr sz="2000" b="1">
              <a:solidFill>
                <a:srgbClr val="FF0000"/>
              </a:solidFill>
            </a:endParaRPr>
          </a:p>
          <a:p>
            <a:r>
              <a:rPr sz="2000"/>
              <a:t>Транспорт (автобус, такси) – </a:t>
            </a:r>
            <a:r>
              <a:rPr lang="ru-RU" sz="2000" b="1">
                <a:solidFill>
                  <a:srgbClr val="FF0000"/>
                </a:solidFill>
              </a:rPr>
              <a:t>1</a:t>
            </a:r>
            <a:r>
              <a:rPr sz="2000" b="1">
                <a:solidFill>
                  <a:srgbClr val="FF0000"/>
                </a:solidFill>
              </a:rPr>
              <a:t> денежк</a:t>
            </a:r>
            <a:r>
              <a:rPr lang="ru-RU" sz="2000" b="1">
                <a:solidFill>
                  <a:srgbClr val="FF0000"/>
                </a:solidFill>
              </a:rPr>
              <a:t>а (1 чел.)</a:t>
            </a:r>
            <a:endParaRPr sz="2000" b="1">
              <a:solidFill>
                <a:srgbClr val="FF0000"/>
              </a:solidFill>
            </a:endParaRPr>
          </a:p>
          <a:p>
            <a:r>
              <a:rPr lang="ru-RU" sz="2000"/>
              <a:t>Кружки</a:t>
            </a:r>
            <a:r>
              <a:rPr sz="2000"/>
              <a:t> – </a:t>
            </a:r>
            <a:r>
              <a:rPr lang="ru-RU" sz="2000" b="1">
                <a:solidFill>
                  <a:srgbClr val="FF0000"/>
                </a:solidFill>
              </a:rPr>
              <a:t>1</a:t>
            </a:r>
            <a:r>
              <a:rPr sz="2000" b="1">
                <a:solidFill>
                  <a:srgbClr val="FF0000"/>
                </a:solidFill>
              </a:rPr>
              <a:t> денежк</a:t>
            </a:r>
            <a:r>
              <a:rPr lang="ru-RU" sz="2000" b="1">
                <a:solidFill>
                  <a:srgbClr val="FF0000"/>
                </a:solidFill>
              </a:rPr>
              <a:t>а (1 чел.)</a:t>
            </a:r>
            <a:r>
              <a:rPr sz="2000" b="1">
                <a:solidFill>
                  <a:srgbClr val="FF0000"/>
                </a:solidFill>
              </a:rPr>
              <a:t>.</a:t>
            </a:r>
            <a:endParaRPr sz="2000" b="1">
              <a:solidFill>
                <a:srgbClr val="FF0000"/>
              </a:solidFill>
            </a:endParaRPr>
          </a:p>
          <a:p>
            <a:r>
              <a:rPr lang="ru-RU" sz="2000"/>
              <a:t>Книги, и</a:t>
            </a:r>
            <a:r>
              <a:rPr sz="2000"/>
              <a:t>грушки – </a:t>
            </a:r>
            <a:r>
              <a:rPr lang="ru-RU" sz="2000" b="1">
                <a:solidFill>
                  <a:srgbClr val="FF0000"/>
                </a:solidFill>
              </a:rPr>
              <a:t>1</a:t>
            </a:r>
            <a:r>
              <a:rPr sz="2000" b="1">
                <a:solidFill>
                  <a:srgbClr val="FF0000"/>
                </a:solidFill>
              </a:rPr>
              <a:t> денеж</a:t>
            </a:r>
            <a:r>
              <a:rPr lang="ru-RU" sz="2000" b="1">
                <a:solidFill>
                  <a:srgbClr val="FF0000"/>
                </a:solidFill>
              </a:rPr>
              <a:t>ка (1 чел.)</a:t>
            </a:r>
            <a:endParaRPr sz="2000" b="1">
              <a:solidFill>
                <a:srgbClr val="FF0000"/>
              </a:solidFill>
            </a:endParaRPr>
          </a:p>
          <a:p>
            <a:r>
              <a:rPr lang="ru-RU" sz="2000"/>
              <a:t>Лекарства </a:t>
            </a:r>
            <a:r>
              <a:rPr sz="2000"/>
              <a:t> – </a:t>
            </a:r>
            <a:r>
              <a:rPr lang="ru-RU" sz="2000"/>
              <a:t>1</a:t>
            </a:r>
            <a:r>
              <a:rPr sz="2000" b="1">
                <a:solidFill>
                  <a:srgbClr val="FF0000"/>
                </a:solidFill>
              </a:rPr>
              <a:t> денежк</a:t>
            </a:r>
            <a:r>
              <a:rPr lang="ru-RU" sz="2000" b="1">
                <a:solidFill>
                  <a:srgbClr val="FF0000"/>
                </a:solidFill>
              </a:rPr>
              <a:t>а (1 чел.) </a:t>
            </a:r>
            <a:endParaRPr sz="2000" b="1">
              <a:solidFill>
                <a:srgbClr val="FF0000"/>
              </a:solidFill>
            </a:endParaRPr>
          </a:p>
          <a:p>
            <a:r>
              <a:rPr sz="2000"/>
              <a:t>Посещение кинотеатра, театра, цирка, музея – </a:t>
            </a:r>
            <a:r>
              <a:rPr lang="ru-RU" sz="2000" b="1">
                <a:solidFill>
                  <a:srgbClr val="FF0000"/>
                </a:solidFill>
              </a:rPr>
              <a:t>2</a:t>
            </a:r>
            <a:r>
              <a:rPr sz="2000" b="1">
                <a:solidFill>
                  <a:srgbClr val="FF0000"/>
                </a:solidFill>
              </a:rPr>
              <a:t> денеж</a:t>
            </a:r>
            <a:r>
              <a:rPr lang="ru-RU" sz="2000" b="1">
                <a:solidFill>
                  <a:srgbClr val="FF0000"/>
                </a:solidFill>
              </a:rPr>
              <a:t>ки (1 чел)</a:t>
            </a:r>
            <a:endParaRPr lang="ru-RU" sz="2000" b="1">
              <a:solidFill>
                <a:srgbClr val="FF0000"/>
              </a:solidFill>
            </a:endParaRPr>
          </a:p>
          <a:p>
            <a:r>
              <a:rPr lang="ru-RU" sz="2000">
                <a:solidFill>
                  <a:schemeClr val="tx1"/>
                </a:solidFill>
              </a:rPr>
              <a:t>Посещение кафе/ресторана</a:t>
            </a:r>
            <a:r>
              <a:rPr lang="ru-RU" sz="2000" b="1">
                <a:solidFill>
                  <a:srgbClr val="FF0000"/>
                </a:solidFill>
              </a:rPr>
              <a:t> </a:t>
            </a:r>
            <a:r>
              <a:rPr lang="ru-RU" sz="2000">
                <a:solidFill>
                  <a:schemeClr val="tx1"/>
                </a:solidFill>
              </a:rPr>
              <a:t>-</a:t>
            </a:r>
            <a:r>
              <a:rPr lang="ru-RU" sz="2000" b="1">
                <a:solidFill>
                  <a:srgbClr val="FF0000"/>
                </a:solidFill>
              </a:rPr>
              <a:t> 2 денежки (1 чел.) </a:t>
            </a:r>
            <a:endParaRPr lang="ru-RU" sz="2000" b="1">
              <a:solidFill>
                <a:srgbClr val="FF0000"/>
              </a:solidFill>
            </a:endParaRPr>
          </a:p>
          <a:p>
            <a:r>
              <a:rPr lang="ru-RU" sz="2000">
                <a:solidFill>
                  <a:schemeClr val="tx1"/>
                </a:solidFill>
              </a:rPr>
              <a:t>Покупка велосипеда - </a:t>
            </a:r>
            <a:r>
              <a:rPr lang="ru-RU" sz="2000" b="1">
                <a:solidFill>
                  <a:srgbClr val="FF0000"/>
                </a:solidFill>
              </a:rPr>
              <a:t> 5 денежек  </a:t>
            </a:r>
            <a:endParaRPr lang="ru-RU" sz="2000" b="1">
              <a:solidFill>
                <a:srgbClr val="FF0000"/>
              </a:solidFill>
            </a:endParaRPr>
          </a:p>
          <a:p>
            <a:r>
              <a:rPr lang="ru-RU" sz="2000">
                <a:solidFill>
                  <a:schemeClr val="tx1"/>
                </a:solidFill>
              </a:rPr>
              <a:t>Компьютерные игры –</a:t>
            </a:r>
            <a:r>
              <a:rPr lang="ru-RU" sz="2000" b="1">
                <a:solidFill>
                  <a:srgbClr val="FF0000"/>
                </a:solidFill>
              </a:rPr>
              <a:t> 2 денежки.</a:t>
            </a:r>
            <a:endParaRPr lang="ru-RU" sz="2000" b="1">
              <a:solidFill>
                <a:srgbClr val="FF0000"/>
              </a:solidFill>
            </a:endParaRPr>
          </a:p>
          <a:p>
            <a:r>
              <a:rPr lang="ru-RU" sz="2000">
                <a:solidFill>
                  <a:schemeClr val="tx1"/>
                </a:solidFill>
              </a:rPr>
              <a:t>Карманные деньги -</a:t>
            </a:r>
            <a:r>
              <a:rPr lang="ru-RU" sz="2000" b="1">
                <a:solidFill>
                  <a:srgbClr val="FF0000"/>
                </a:solidFill>
              </a:rPr>
              <a:t> 1 денежка (1 чел.)</a:t>
            </a:r>
            <a:endParaRPr lang="ru-RU" sz="2000" b="1">
              <a:solidFill>
                <a:srgbClr val="FF0000"/>
              </a:solidFill>
            </a:endParaRPr>
          </a:p>
          <a:p>
            <a:r>
              <a:rPr sz="2000"/>
              <a:t>Отдых, поездка – </a:t>
            </a:r>
            <a:r>
              <a:rPr sz="2000" b="1">
                <a:solidFill>
                  <a:srgbClr val="FF0000"/>
                </a:solidFill>
              </a:rPr>
              <a:t>40 денежек</a:t>
            </a:r>
            <a:r>
              <a:rPr lang="ru-RU" sz="2000" b="1">
                <a:solidFill>
                  <a:srgbClr val="FF0000"/>
                </a:solidFill>
              </a:rPr>
              <a:t> (семья)</a:t>
            </a:r>
            <a:endParaRPr sz="2000" b="1">
              <a:solidFill>
                <a:srgbClr val="FF0000"/>
              </a:solidFill>
            </a:endParaRPr>
          </a:p>
          <a:p>
            <a:pPr>
              <a:buNone/>
            </a:pPr>
            <a:r>
              <a:rPr sz="2000"/>
              <a:t> </a:t>
            </a:r>
            <a:endParaRPr sz="2000"/>
          </a:p>
          <a:p>
            <a:endParaRPr sz="2000"/>
          </a:p>
        </p:txBody>
      </p:sp>
      <p:pic>
        <p:nvPicPr>
          <p:cNvPr id="12292" name="Рисунок 3" descr="orenburg-dam_deneg_v_dolg_12631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7000" y="4800600"/>
            <a:ext cx="2082800" cy="1562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001000" cy="1020763"/>
          </a:xfrm>
        </p:spPr>
        <p:txBody>
          <a:bodyPr vert="horz" wrap="square" lIns="91440" tIns="45720" rIns="91440" bIns="45720" anchor="ctr" anchorCtr="0"/>
          <a:p>
            <a:r>
              <a:rPr b="1">
                <a:solidFill>
                  <a:srgbClr val="FF0000"/>
                </a:solidFill>
              </a:rPr>
              <a:t>Что произойдёт, если…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6800" y="1447800"/>
            <a:ext cx="1828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Доходы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81400" y="1447800"/>
            <a:ext cx="1828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Расходы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66800" y="2590800"/>
            <a:ext cx="1828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Доходы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81400" y="2590800"/>
            <a:ext cx="1828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Расходы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66800" y="3657600"/>
            <a:ext cx="1828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Доходы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81400" y="3657600"/>
            <a:ext cx="1828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Расходы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21" name="Text Box 11"/>
          <p:cNvSpPr txBox="1"/>
          <p:nvPr/>
        </p:nvSpPr>
        <p:spPr>
          <a:xfrm>
            <a:off x="2895600" y="1066800"/>
            <a:ext cx="6858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x-none" sz="8000" b="0">
                <a:latin typeface="Arial" panose="020B0604020202020204" pitchFamily="34" charset="0"/>
              </a:rPr>
              <a:t>&lt;</a:t>
            </a:r>
            <a:endParaRPr sz="8000" b="0">
              <a:latin typeface="Arial" panose="020B0604020202020204" pitchFamily="34" charset="0"/>
            </a:endParaRPr>
          </a:p>
        </p:txBody>
      </p:sp>
      <p:sp>
        <p:nvSpPr>
          <p:cNvPr id="13322" name="Text Box 12"/>
          <p:cNvSpPr txBox="1"/>
          <p:nvPr/>
        </p:nvSpPr>
        <p:spPr>
          <a:xfrm>
            <a:off x="2895600" y="2362200"/>
            <a:ext cx="6858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x-none" sz="8000" b="0">
                <a:latin typeface="Arial" panose="020B0604020202020204" pitchFamily="34" charset="0"/>
              </a:rPr>
              <a:t>&gt;</a:t>
            </a:r>
            <a:endParaRPr sz="8000" b="0">
              <a:latin typeface="Arial" panose="020B0604020202020204" pitchFamily="34" charset="0"/>
            </a:endParaRPr>
          </a:p>
        </p:txBody>
      </p:sp>
      <p:sp>
        <p:nvSpPr>
          <p:cNvPr id="13323" name="Text Box 13"/>
          <p:cNvSpPr txBox="1"/>
          <p:nvPr/>
        </p:nvSpPr>
        <p:spPr>
          <a:xfrm>
            <a:off x="2895600" y="3352800"/>
            <a:ext cx="6858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sz="8000" b="0">
                <a:latin typeface="Arial" panose="020B0604020202020204" pitchFamily="34" charset="0"/>
              </a:rPr>
              <a:t>=</a:t>
            </a:r>
            <a:endParaRPr sz="8000" b="0">
              <a:latin typeface="Arial" panose="020B0604020202020204" pitchFamily="34" charset="0"/>
            </a:endParaRPr>
          </a:p>
        </p:txBody>
      </p:sp>
      <p:sp>
        <p:nvSpPr>
          <p:cNvPr id="13326" name="Text Box 14"/>
          <p:cNvSpPr txBox="1"/>
          <p:nvPr/>
        </p:nvSpPr>
        <p:spPr>
          <a:xfrm>
            <a:off x="5486400" y="1447800"/>
            <a:ext cx="35052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sz="2800">
                <a:latin typeface="Arial" panose="020B0604020202020204" pitchFamily="34" charset="0"/>
              </a:rPr>
              <a:t>Дефицит бюджета</a:t>
            </a:r>
            <a:endParaRPr sz="2800">
              <a:latin typeface="Arial" panose="020B0604020202020204" pitchFamily="34" charset="0"/>
            </a:endParaRPr>
          </a:p>
        </p:txBody>
      </p:sp>
      <p:sp>
        <p:nvSpPr>
          <p:cNvPr id="13327" name="Text Box 15"/>
          <p:cNvSpPr txBox="1"/>
          <p:nvPr/>
        </p:nvSpPr>
        <p:spPr>
          <a:xfrm>
            <a:off x="5410200" y="2667000"/>
            <a:ext cx="35052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sz="2800">
                <a:latin typeface="Arial" panose="020B0604020202020204" pitchFamily="34" charset="0"/>
              </a:rPr>
              <a:t>Накопления</a:t>
            </a:r>
            <a:endParaRPr sz="2800">
              <a:latin typeface="Arial" panose="020B0604020202020204" pitchFamily="34" charset="0"/>
            </a:endParaRPr>
          </a:p>
        </p:txBody>
      </p:sp>
      <p:sp>
        <p:nvSpPr>
          <p:cNvPr id="13328" name="Text Box 16"/>
          <p:cNvSpPr txBox="1"/>
          <p:nvPr/>
        </p:nvSpPr>
        <p:spPr>
          <a:xfrm>
            <a:off x="5486400" y="3581400"/>
            <a:ext cx="35052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sz="2400">
                <a:latin typeface="Arial" panose="020B0604020202020204" pitchFamily="34" charset="0"/>
              </a:rPr>
              <a:t>Не можем отложить сбережения</a:t>
            </a:r>
            <a:endParaRPr sz="2400">
              <a:latin typeface="Arial" panose="020B0604020202020204" pitchFamily="34" charset="0"/>
            </a:endParaRPr>
          </a:p>
        </p:txBody>
      </p:sp>
      <p:sp>
        <p:nvSpPr>
          <p:cNvPr id="13330" name="Text Box 18"/>
          <p:cNvSpPr txBox="1"/>
          <p:nvPr/>
        </p:nvSpPr>
        <p:spPr>
          <a:xfrm>
            <a:off x="990600" y="4876800"/>
            <a:ext cx="7924800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sz="2800">
                <a:solidFill>
                  <a:srgbClr val="CC3300"/>
                </a:solidFill>
                <a:latin typeface="Arial" panose="020B0604020202020204" pitchFamily="34" charset="0"/>
              </a:rPr>
              <a:t>Вывод:</a:t>
            </a:r>
            <a:r>
              <a:rPr sz="2800">
                <a:latin typeface="Arial" panose="020B0604020202020204" pitchFamily="34" charset="0"/>
              </a:rPr>
              <a:t> Чтобы  расходы не превышали  доходов, необходимо просчитывать семейный бюджет</a:t>
            </a:r>
            <a:endParaRPr sz="28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6" grpId="0"/>
      <p:bldP spid="13327" grpId="0"/>
      <p:bldP spid="13328" grpId="0"/>
      <p:bldP spid="133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48600" cy="1143000"/>
          </a:xfrm>
        </p:spPr>
        <p:txBody>
          <a:bodyPr vert="horz" wrap="square" lIns="91440" tIns="45720" rIns="91440" bIns="45720" anchor="ctr" anchorCtr="0"/>
          <a:p>
            <a:r>
              <a:rPr b="1">
                <a:solidFill>
                  <a:srgbClr val="FF0000"/>
                </a:solidFill>
              </a:rPr>
              <a:t>Учебная задача -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838200" y="1447800"/>
            <a:ext cx="7924800" cy="3047365"/>
          </a:xfrm>
        </p:spPr>
        <p:txBody>
          <a:bodyPr vert="horz" wrap="square" lIns="91440" tIns="45720" rIns="91440" bIns="45720" anchor="t" anchorCtr="0"/>
          <a:p>
            <a:pPr algn="ctr">
              <a:buNone/>
            </a:pPr>
            <a:r>
              <a:rPr b="1"/>
              <a:t>  научиться объяснять, </a:t>
            </a:r>
            <a:endParaRPr b="1"/>
          </a:p>
          <a:p>
            <a:pPr algn="ctr">
              <a:buNone/>
            </a:pPr>
            <a:r>
              <a:rPr b="1"/>
              <a:t>что такое семейный бюджет,                                      из чего он складывается,                      </a:t>
            </a:r>
            <a:r>
              <a:rPr lang="ru-RU" b="1"/>
              <a:t>узнать </a:t>
            </a:r>
            <a:r>
              <a:rPr b="1"/>
              <a:t>как ведётся хозяйство семьи.</a:t>
            </a:r>
            <a:endParaRPr b="1"/>
          </a:p>
          <a:p>
            <a:pPr>
              <a:buNone/>
            </a:pPr>
            <a:r>
              <a:t> </a:t>
            </a:r>
          </a:p>
        </p:txBody>
      </p:sp>
      <p:pic>
        <p:nvPicPr>
          <p:cNvPr id="7172" name="Рисунок 3" descr="123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1200" y="3657600"/>
            <a:ext cx="2667000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Рисунок 4" descr="sm_fu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4114800"/>
            <a:ext cx="2986088" cy="220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Рисунок 5" descr="123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72200" y="3657600"/>
            <a:ext cx="2667000" cy="297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300" name="Прямоугольник 55299"/>
          <p:cNvSpPr/>
          <p:nvPr/>
        </p:nvSpPr>
        <p:spPr>
          <a:xfrm>
            <a:off x="990600" y="630873"/>
            <a:ext cx="6629400" cy="563118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eaLnBrk="0" hangingPunct="0"/>
            <a:r>
              <a:rPr sz="3600">
                <a:solidFill>
                  <a:srgbClr val="CC6600"/>
                </a:solidFill>
                <a:latin typeface="Arial" panose="020B0604020202020204" pitchFamily="34" charset="0"/>
              </a:rPr>
              <a:t>*</a:t>
            </a:r>
            <a:r>
              <a:rPr>
                <a:latin typeface="Arial" panose="020B0604020202020204" pitchFamily="34" charset="0"/>
              </a:rPr>
              <a:t> </a:t>
            </a:r>
            <a:r>
              <a:rPr sz="3600">
                <a:solidFill>
                  <a:srgbClr val="CC6600"/>
                </a:solidFill>
                <a:latin typeface="Arial" panose="020B0604020202020204" pitchFamily="34" charset="0"/>
              </a:rPr>
              <a:t>Я узнал… </a:t>
            </a:r>
            <a:endParaRPr sz="3600">
              <a:solidFill>
                <a:srgbClr val="CC6600"/>
              </a:solidFill>
              <a:latin typeface="Arial" panose="020B0604020202020204" pitchFamily="34" charset="0"/>
            </a:endParaRPr>
          </a:p>
          <a:p>
            <a:pPr eaLnBrk="0" hangingPunct="0"/>
            <a:br>
              <a:rPr sz="3600">
                <a:solidFill>
                  <a:srgbClr val="CC6600"/>
                </a:solidFill>
                <a:latin typeface="Arial" panose="020B0604020202020204" pitchFamily="34" charset="0"/>
              </a:rPr>
            </a:br>
            <a:r>
              <a:rPr sz="3600">
                <a:solidFill>
                  <a:srgbClr val="CC6600"/>
                </a:solidFill>
                <a:latin typeface="Arial" panose="020B0604020202020204" pitchFamily="34" charset="0"/>
              </a:rPr>
              <a:t>* Я научился… </a:t>
            </a:r>
            <a:endParaRPr sz="3600">
              <a:solidFill>
                <a:srgbClr val="CC6600"/>
              </a:solidFill>
              <a:latin typeface="Arial" panose="020B0604020202020204" pitchFamily="34" charset="0"/>
            </a:endParaRPr>
          </a:p>
          <a:p>
            <a:pPr eaLnBrk="0" hangingPunct="0"/>
            <a:br>
              <a:rPr sz="3600">
                <a:solidFill>
                  <a:srgbClr val="CC6600"/>
                </a:solidFill>
                <a:latin typeface="Arial" panose="020B0604020202020204" pitchFamily="34" charset="0"/>
              </a:rPr>
            </a:br>
            <a:r>
              <a:rPr sz="3600">
                <a:solidFill>
                  <a:srgbClr val="CC6600"/>
                </a:solidFill>
                <a:latin typeface="Arial" panose="020B0604020202020204" pitchFamily="34" charset="0"/>
              </a:rPr>
              <a:t>* Я испытывал трудности …</a:t>
            </a:r>
            <a:endParaRPr sz="3600">
              <a:solidFill>
                <a:srgbClr val="CC6600"/>
              </a:solidFill>
              <a:latin typeface="Arial" panose="020B0604020202020204" pitchFamily="34" charset="0"/>
            </a:endParaRPr>
          </a:p>
          <a:p>
            <a:pPr eaLnBrk="0" hangingPunct="0"/>
            <a:endParaRPr sz="3600">
              <a:solidFill>
                <a:srgbClr val="CC6600"/>
              </a:solidFill>
              <a:latin typeface="Arial" panose="020B0604020202020204" pitchFamily="34" charset="0"/>
            </a:endParaRPr>
          </a:p>
          <a:p>
            <a:pPr eaLnBrk="0" hangingPunct="0"/>
            <a:r>
              <a:rPr sz="3600">
                <a:solidFill>
                  <a:srgbClr val="CC6600"/>
                </a:solidFill>
                <a:latin typeface="Arial" panose="020B0604020202020204" pitchFamily="34" charset="0"/>
              </a:rPr>
              <a:t>* Мне </a:t>
            </a:r>
            <a:r>
              <a:rPr lang="ru-RU" sz="3600">
                <a:solidFill>
                  <a:srgbClr val="CC6600"/>
                </a:solidFill>
                <a:latin typeface="Arial" panose="020B0604020202020204" pitchFamily="34" charset="0"/>
              </a:rPr>
              <a:t>было интересно</a:t>
            </a:r>
            <a:r>
              <a:rPr sz="3600">
                <a:solidFill>
                  <a:srgbClr val="CC6600"/>
                </a:solidFill>
                <a:latin typeface="Arial" panose="020B0604020202020204" pitchFamily="34" charset="0"/>
              </a:rPr>
              <a:t>… </a:t>
            </a:r>
            <a:endParaRPr sz="3600">
              <a:solidFill>
                <a:srgbClr val="CC6600"/>
              </a:solidFill>
              <a:latin typeface="Arial" panose="020B0604020202020204" pitchFamily="34" charset="0"/>
            </a:endParaRPr>
          </a:p>
          <a:p>
            <a:pPr eaLnBrk="0" hangingPunct="0"/>
            <a:br>
              <a:rPr sz="3600">
                <a:solidFill>
                  <a:srgbClr val="CC6600"/>
                </a:solidFill>
                <a:latin typeface="Arial" panose="020B0604020202020204" pitchFamily="34" charset="0"/>
              </a:rPr>
            </a:br>
            <a:r>
              <a:rPr sz="3600">
                <a:solidFill>
                  <a:srgbClr val="CC6600"/>
                </a:solidFill>
                <a:latin typeface="Arial" panose="020B0604020202020204" pitchFamily="34" charset="0"/>
              </a:rPr>
              <a:t>* Я </a:t>
            </a:r>
            <a:r>
              <a:rPr lang="ru-RU" sz="3600">
                <a:solidFill>
                  <a:srgbClr val="CC6600"/>
                </a:solidFill>
                <a:latin typeface="Arial" panose="020B0604020202020204" pitchFamily="34" charset="0"/>
              </a:rPr>
              <a:t>хочу еще узнать</a:t>
            </a:r>
            <a:r>
              <a:rPr sz="3600">
                <a:solidFill>
                  <a:srgbClr val="CC6600"/>
                </a:solidFill>
                <a:latin typeface="Arial" panose="020B0604020202020204" pitchFamily="34" charset="0"/>
              </a:rPr>
              <a:t>…  </a:t>
            </a:r>
            <a:endParaRPr sz="3600">
              <a:solidFill>
                <a:srgbClr val="CC6600"/>
              </a:solidFill>
              <a:latin typeface="Arial" panose="020B0604020202020204" pitchFamily="34" charset="0"/>
            </a:endParaRPr>
          </a:p>
          <a:p>
            <a:pPr eaLnBrk="0" hangingPunct="0"/>
            <a:endParaRPr sz="3600">
              <a:solidFill>
                <a:srgbClr val="CC66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349" name="Рисунок 6" descr="sm_ful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0" y="1752600"/>
            <a:ext cx="309245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Заголовок 1"/>
          <p:cNvSpPr>
            <a:spLocks noGrp="1"/>
          </p:cNvSpPr>
          <p:nvPr/>
        </p:nvSpPr>
        <p:spPr>
          <a:xfrm>
            <a:off x="762000" y="228600"/>
            <a:ext cx="7772400" cy="625284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1. План расходов и доходов - это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а) бюджет;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б) бартер;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в) налоги.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 i="1">
              <a:solidFill>
                <a:srgbClr val="0D4E89"/>
              </a:solidFill>
              <a:latin typeface="+mn-lt"/>
              <a:cs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Заголовок 1"/>
          <p:cNvSpPr>
            <a:spLocks noGrp="1"/>
          </p:cNvSpPr>
          <p:nvPr/>
        </p:nvSpPr>
        <p:spPr>
          <a:xfrm>
            <a:off x="914400" y="274638"/>
            <a:ext cx="7772400" cy="10969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b="1">
                <a:solidFill>
                  <a:srgbClr val="0D4E89"/>
                </a:solidFill>
              </a:rPr>
              <a:t>Пословицы о деньгах</a:t>
            </a:r>
            <a:endParaRPr lang="ru-RU" b="1" i="1">
              <a:solidFill>
                <a:srgbClr val="0D4E8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/>
        </p:nvSpPr>
        <p:spPr>
          <a:xfrm>
            <a:off x="838200" y="1371283"/>
            <a:ext cx="7772400" cy="10969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4000" b="1" i="1">
                <a:solidFill>
                  <a:srgbClr val="0D4E89"/>
                </a:solidFill>
              </a:rPr>
              <a:t>Денежки любят счёт.</a:t>
            </a:r>
            <a:endParaRPr lang="ru-RU" sz="4000" b="1" i="1">
              <a:solidFill>
                <a:srgbClr val="0D4E89"/>
              </a:solidFill>
            </a:endParaRPr>
          </a:p>
        </p:txBody>
      </p:sp>
      <p:sp>
        <p:nvSpPr>
          <p:cNvPr id="3" name="Заголовок 1"/>
          <p:cNvSpPr>
            <a:spLocks noGrp="1"/>
          </p:cNvSpPr>
          <p:nvPr/>
        </p:nvSpPr>
        <p:spPr>
          <a:xfrm>
            <a:off x="914400" y="2514283"/>
            <a:ext cx="7772400" cy="10969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4000" b="1" i="1">
                <a:solidFill>
                  <a:srgbClr val="0D4E89"/>
                </a:solidFill>
              </a:rPr>
              <a:t>Бережливость - лучше богатства.</a:t>
            </a:r>
            <a:endParaRPr lang="ru-RU" sz="4000" b="1" i="1">
              <a:solidFill>
                <a:srgbClr val="0D4E89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/>
        </p:nvSpPr>
        <p:spPr>
          <a:xfrm>
            <a:off x="990600" y="3809683"/>
            <a:ext cx="7772400" cy="10969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4000" b="1" i="1">
                <a:solidFill>
                  <a:srgbClr val="0D4E89"/>
                </a:solidFill>
              </a:rPr>
              <a:t>По приходу и расход.</a:t>
            </a:r>
            <a:endParaRPr lang="ru-RU" sz="4000" b="1" i="1">
              <a:solidFill>
                <a:srgbClr val="0D4E89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/>
        </p:nvSpPr>
        <p:spPr>
          <a:xfrm>
            <a:off x="990600" y="5105083"/>
            <a:ext cx="7772400" cy="10969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4000" b="1" i="1">
                <a:solidFill>
                  <a:srgbClr val="0D4E89"/>
                </a:solidFill>
              </a:rPr>
              <a:t>Копейка рубль бережёт.</a:t>
            </a:r>
            <a:endParaRPr lang="ru-RU" sz="4000" b="1" i="1">
              <a:solidFill>
                <a:srgbClr val="0D4E89"/>
              </a:solidFill>
            </a:endParaRPr>
          </a:p>
        </p:txBody>
      </p:sp>
      <p:pic>
        <p:nvPicPr>
          <p:cNvPr id="10243" name="Содержимое 3" descr="1329705630_184b7cb84d7b456c96a0bdfbbeaa5f14_XL_1.jpg"/>
          <p:cNvPicPr>
            <a:picLocks noGrp="1"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 rot="19740000">
            <a:off x="762635" y="3216910"/>
            <a:ext cx="1529080" cy="1017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Рисунок 8" descr="kalkulyat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9110" y="2971800"/>
            <a:ext cx="1913890" cy="11899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349" name="Рисунок 6" descr="sm_ful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38800" y="1905000"/>
            <a:ext cx="309245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Заголовок 1"/>
          <p:cNvSpPr>
            <a:spLocks noGrp="1"/>
          </p:cNvSpPr>
          <p:nvPr/>
        </p:nvSpPr>
        <p:spPr>
          <a:xfrm>
            <a:off x="762000" y="228600"/>
            <a:ext cx="7772400" cy="625284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2. Деньги, которые 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попадают в бюджет - это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а) налоги;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б) доходы;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в) бартер.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 i="1">
              <a:solidFill>
                <a:srgbClr val="0D4E89"/>
              </a:solidFill>
              <a:latin typeface="+mn-lt"/>
              <a:cs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349" name="Рисунок 6" descr="sm_ful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86400" y="2209800"/>
            <a:ext cx="309245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Заголовок 1"/>
          <p:cNvSpPr>
            <a:spLocks noGrp="1"/>
          </p:cNvSpPr>
          <p:nvPr/>
        </p:nvSpPr>
        <p:spPr>
          <a:xfrm>
            <a:off x="685800" y="605155"/>
            <a:ext cx="7772400" cy="625284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3. Деньги, которые 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тратятся из  бюджета - это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а) налоги;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б) расходы;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в) доходы.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 i="1">
              <a:solidFill>
                <a:srgbClr val="0D4E89"/>
              </a:solidFill>
              <a:latin typeface="+mn-lt"/>
              <a:cs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349" name="Рисунок 6" descr="sm_ful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10200" y="2057400"/>
            <a:ext cx="309245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Заголовок 1"/>
          <p:cNvSpPr>
            <a:spLocks noGrp="1"/>
          </p:cNvSpPr>
          <p:nvPr/>
        </p:nvSpPr>
        <p:spPr>
          <a:xfrm>
            <a:off x="730250" y="457200"/>
            <a:ext cx="7772400" cy="625284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4. Платежи, выплачиваемые гражданами и организациями в бюджет государству - это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а) бартер;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б) налоги;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в) доходы. 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 i="1">
              <a:solidFill>
                <a:srgbClr val="0D4E89"/>
              </a:solidFill>
              <a:latin typeface="+mn-lt"/>
              <a:cs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349" name="Рисунок 6" descr="sm_ful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38800" y="914400"/>
            <a:ext cx="309245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Заголовок 1"/>
          <p:cNvSpPr>
            <a:spLocks noGrp="1"/>
          </p:cNvSpPr>
          <p:nvPr/>
        </p:nvSpPr>
        <p:spPr>
          <a:xfrm>
            <a:off x="762000" y="228600"/>
            <a:ext cx="7772400" cy="625284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5. Прямой обмен одних 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товаров на другие, 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называется: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а) бюджет;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9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б) купля-продажа;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9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  <a:latin typeface="+mn-lt"/>
                <a:cs typeface="+mn-lt"/>
              </a:rPr>
              <a:t>в) бартер.</a:t>
            </a:r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9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 i="1">
              <a:solidFill>
                <a:srgbClr val="0D4E89"/>
              </a:solidFill>
              <a:latin typeface="+mn-lt"/>
              <a:cs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349" name="Рисунок 6" descr="sm_ful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62600" y="304800"/>
            <a:ext cx="309245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57" name="Прямоугольник 74756"/>
          <p:cNvSpPr/>
          <p:nvPr/>
        </p:nvSpPr>
        <p:spPr>
          <a:xfrm>
            <a:off x="1752600" y="1981200"/>
            <a:ext cx="6248400" cy="2286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normAutofit/>
          </a:bodyPr>
          <a:p>
            <a:pPr algn="ctr"/>
            <a:r>
              <a:rPr lang="ru-RU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Проверка</a:t>
            </a:r>
            <a:endParaRPr lang="ru-RU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349" name="Рисунок 6" descr="sm_ful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86400" y="1143000"/>
            <a:ext cx="309245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Заголовок 1"/>
          <p:cNvSpPr>
            <a:spLocks noGrp="1"/>
          </p:cNvSpPr>
          <p:nvPr/>
        </p:nvSpPr>
        <p:spPr>
          <a:xfrm>
            <a:off x="685800" y="1371600"/>
            <a:ext cx="7772400" cy="502221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2400" b="1">
                <a:solidFill>
                  <a:srgbClr val="0D4E89"/>
                </a:solidFill>
                <a:latin typeface="+mn-lt"/>
                <a:cs typeface="+mn-lt"/>
              </a:rPr>
              <a:t>Ставим знак «+» рядом  с каждым правильным </a:t>
            </a:r>
            <a:endParaRPr lang="ru-RU" sz="2400" b="1">
              <a:solidFill>
                <a:srgbClr val="0D4E89"/>
              </a:solidFill>
              <a:latin typeface="+mn-lt"/>
              <a:cs typeface="+mn-lt"/>
            </a:endParaRPr>
          </a:p>
          <a:p>
            <a:pPr algn="ctr"/>
            <a:r>
              <a:rPr lang="ru-RU" sz="2400" b="1">
                <a:solidFill>
                  <a:srgbClr val="0D4E89"/>
                </a:solidFill>
                <a:latin typeface="+mn-lt"/>
                <a:cs typeface="+mn-lt"/>
              </a:rPr>
              <a:t>ответом:</a:t>
            </a:r>
            <a:endParaRPr lang="ru-RU" sz="24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2400" b="1">
                <a:solidFill>
                  <a:srgbClr val="0D4E89"/>
                </a:solidFill>
                <a:latin typeface="+mn-lt"/>
                <a:cs typeface="+mn-lt"/>
              </a:rPr>
              <a:t>1. А </a:t>
            </a:r>
            <a:endParaRPr lang="ru-RU" sz="24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2400" b="1">
                <a:solidFill>
                  <a:srgbClr val="0D4E89"/>
                </a:solidFill>
                <a:latin typeface="+mn-lt"/>
                <a:cs typeface="+mn-lt"/>
              </a:rPr>
              <a:t>2. Б</a:t>
            </a:r>
            <a:endParaRPr lang="ru-RU" sz="24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2400" b="1">
                <a:solidFill>
                  <a:srgbClr val="0D4E89"/>
                </a:solidFill>
                <a:latin typeface="+mn-lt"/>
                <a:cs typeface="+mn-lt"/>
              </a:rPr>
              <a:t>3. Б</a:t>
            </a:r>
            <a:endParaRPr lang="ru-RU" sz="24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2400" b="1">
                <a:solidFill>
                  <a:srgbClr val="0D4E89"/>
                </a:solidFill>
                <a:latin typeface="+mn-lt"/>
                <a:cs typeface="+mn-lt"/>
              </a:rPr>
              <a:t>4. Б</a:t>
            </a:r>
            <a:endParaRPr lang="ru-RU" sz="24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2400" b="1">
                <a:solidFill>
                  <a:srgbClr val="0D4E89"/>
                </a:solidFill>
                <a:latin typeface="+mn-lt"/>
                <a:cs typeface="+mn-lt"/>
              </a:rPr>
              <a:t>5. В </a:t>
            </a:r>
            <a:endParaRPr lang="ru-RU" sz="24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14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2800" b="1">
                <a:solidFill>
                  <a:srgbClr val="0D4E89"/>
                </a:solidFill>
                <a:latin typeface="+mn-lt"/>
                <a:cs typeface="+mn-lt"/>
              </a:rPr>
              <a:t>Пять «+» - оценка 5</a:t>
            </a:r>
            <a:endParaRPr lang="ru-RU" sz="28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10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2800" b="1">
                <a:solidFill>
                  <a:srgbClr val="0D4E89"/>
                </a:solidFill>
                <a:latin typeface="+mn-lt"/>
                <a:cs typeface="+mn-lt"/>
              </a:rPr>
              <a:t>Четыре «+» - оценка 4</a:t>
            </a:r>
            <a:endParaRPr lang="ru-RU" sz="28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10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2800" b="1">
                <a:solidFill>
                  <a:srgbClr val="0D4E89"/>
                </a:solidFill>
                <a:latin typeface="+mn-lt"/>
                <a:cs typeface="+mn-lt"/>
              </a:rPr>
              <a:t>Три «+» - оценка 3</a:t>
            </a:r>
            <a:endParaRPr lang="ru-RU" sz="28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10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r>
              <a:rPr lang="ru-RU" sz="2800" b="1">
                <a:solidFill>
                  <a:srgbClr val="0D4E89"/>
                </a:solidFill>
                <a:latin typeface="+mn-lt"/>
                <a:cs typeface="+mn-lt"/>
              </a:rPr>
              <a:t>Меньше трёх плюсов - тема не усвоена.</a:t>
            </a:r>
            <a:endParaRPr lang="ru-RU" sz="28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>
              <a:solidFill>
                <a:srgbClr val="0D4E89"/>
              </a:solidFill>
              <a:latin typeface="+mn-lt"/>
              <a:cs typeface="+mn-lt"/>
            </a:endParaRPr>
          </a:p>
          <a:p>
            <a:pPr algn="l"/>
            <a:endParaRPr lang="ru-RU" sz="3200" b="1" i="1">
              <a:solidFill>
                <a:srgbClr val="0D4E89"/>
              </a:solidFill>
              <a:latin typeface="+mn-lt"/>
              <a:cs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Rectangle 2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vert="horz" wrap="square" lIns="91440" tIns="45720" rIns="91440" bIns="45720" anchor="ctr" anchorCtr="0"/>
          <a:lstStyle>
            <a:lvl1pPr lvl="0">
              <a:buClrTx/>
              <a:buSzTx/>
              <a:buFontTx/>
              <a:defRPr/>
            </a:lvl1pPr>
          </a:lstStyle>
          <a:p>
            <a:pPr lvl="0" eaLnBrk="1" hangingPunct="1"/>
            <a:r>
              <a:t> </a:t>
            </a:r>
          </a:p>
        </p:txBody>
      </p:sp>
      <p:sp>
        <p:nvSpPr>
          <p:cNvPr id="8194" name="Заголовок 1"/>
          <p:cNvSpPr>
            <a:spLocks noGrp="1"/>
          </p:cNvSpPr>
          <p:nvPr/>
        </p:nvSpPr>
        <p:spPr>
          <a:xfrm>
            <a:off x="457200" y="457200"/>
            <a:ext cx="6644005" cy="157988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4000" b="1">
                <a:solidFill>
                  <a:srgbClr val="0D4E89"/>
                </a:solidFill>
              </a:rPr>
              <a:t>Правила работы в паре/группе</a:t>
            </a:r>
            <a:br>
              <a:rPr sz="4000" b="1">
                <a:solidFill>
                  <a:srgbClr val="0D4E89"/>
                </a:solidFill>
              </a:rPr>
            </a:br>
            <a:endParaRPr sz="4000" b="1" i="1">
              <a:solidFill>
                <a:srgbClr val="0D4E89"/>
              </a:solidFill>
            </a:endParaRPr>
          </a:p>
        </p:txBody>
      </p:sp>
      <p:pic>
        <p:nvPicPr>
          <p:cNvPr id="57349" name="Рисунок 6" descr="sm_ful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38800" y="685800"/>
            <a:ext cx="309245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Заголовок 1"/>
          <p:cNvSpPr>
            <a:spLocks noGrp="1"/>
          </p:cNvSpPr>
          <p:nvPr/>
        </p:nvSpPr>
        <p:spPr>
          <a:xfrm>
            <a:off x="685800" y="1884680"/>
            <a:ext cx="8198485" cy="45872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sz="3200" b="1">
                <a:solidFill>
                  <a:srgbClr val="0D4E89"/>
                </a:solidFill>
              </a:rPr>
              <a:t>1. В группе должден </a:t>
            </a:r>
            <a:endParaRPr lang="ru-RU" sz="3200" b="1">
              <a:solidFill>
                <a:srgbClr val="0D4E89"/>
              </a:solidFill>
            </a:endParaRPr>
          </a:p>
          <a:p>
            <a:pPr algn="l"/>
            <a:r>
              <a:rPr lang="ru-RU" sz="3200" b="1">
                <a:solidFill>
                  <a:srgbClr val="0D4E89"/>
                </a:solidFill>
              </a:rPr>
              <a:t>быть ответственный.</a:t>
            </a:r>
            <a:endParaRPr lang="ru-RU" sz="3200" b="1">
              <a:solidFill>
                <a:srgbClr val="0D4E89"/>
              </a:solidFill>
            </a:endParaRPr>
          </a:p>
          <a:p>
            <a:pPr algn="l"/>
            <a:r>
              <a:rPr lang="ru-RU" sz="3200" b="1" i="1">
                <a:solidFill>
                  <a:srgbClr val="0D4E89"/>
                </a:solidFill>
              </a:rPr>
              <a:t>2. Работать должен каждый на результат.</a:t>
            </a:r>
            <a:endParaRPr lang="ru-RU" sz="3200" b="1" i="1">
              <a:solidFill>
                <a:srgbClr val="0D4E89"/>
              </a:solidFill>
            </a:endParaRPr>
          </a:p>
          <a:p>
            <a:pPr algn="l"/>
            <a:r>
              <a:rPr lang="ru-RU" sz="3200" b="1" i="1">
                <a:solidFill>
                  <a:srgbClr val="0D4E89"/>
                </a:solidFill>
              </a:rPr>
              <a:t>3. Один говорит - другие слушают.</a:t>
            </a:r>
            <a:endParaRPr lang="ru-RU" sz="3200" b="1" i="1">
              <a:solidFill>
                <a:srgbClr val="0D4E89"/>
              </a:solidFill>
            </a:endParaRPr>
          </a:p>
          <a:p>
            <a:pPr algn="l"/>
            <a:r>
              <a:rPr lang="ru-RU" sz="3200" b="1" i="1">
                <a:solidFill>
                  <a:srgbClr val="0D4E89"/>
                </a:solidFill>
              </a:rPr>
              <a:t>4. Своё несогласие высказывай вежливо.</a:t>
            </a:r>
            <a:endParaRPr lang="ru-RU" sz="3200" b="1" i="1">
              <a:solidFill>
                <a:srgbClr val="0D4E89"/>
              </a:solidFill>
            </a:endParaRPr>
          </a:p>
          <a:p>
            <a:pPr algn="l"/>
            <a:r>
              <a:rPr lang="ru-RU" sz="3200" b="1" i="1">
                <a:solidFill>
                  <a:srgbClr val="0D4E89"/>
                </a:solidFill>
              </a:rPr>
              <a:t>5. Если не понял - переспроси.</a:t>
            </a:r>
            <a:endParaRPr lang="ru-RU" sz="3200" b="1" i="1">
              <a:solidFill>
                <a:srgbClr val="0D4E8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2520</Words>
  <Application>WPS Presentation</Application>
  <PresentationFormat>Экран</PresentationFormat>
  <Paragraphs>203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SimSun</vt:lpstr>
      <vt:lpstr>Wingdings</vt:lpstr>
      <vt:lpstr>Calibri</vt:lpstr>
      <vt:lpstr>Microsoft YaHei</vt:lpstr>
      <vt:lpstr>Arial Unicode MS</vt:lpstr>
      <vt:lpstr>Palatino Linotype</vt:lpstr>
      <vt:lpstr>Оформление по умолчанию</vt:lpstr>
      <vt:lpstr>1_Оформление по умолчанию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</vt:lpstr>
      <vt:lpstr>Разгадайте ребус</vt:lpstr>
      <vt:lpstr>Тема  урока:  «СЕМЕЙНЫЙ БЮДЖЕТ»</vt:lpstr>
      <vt:lpstr>Учебная задача -</vt:lpstr>
      <vt:lpstr>Семейные доходы.</vt:lpstr>
      <vt:lpstr>ГРУППОВАЯ РАБОТА Ролевая игра</vt:lpstr>
      <vt:lpstr>Доходы.</vt:lpstr>
      <vt:lpstr>Расходы. </vt:lpstr>
      <vt:lpstr>Что произойдёт, если…</vt:lpstr>
      <vt:lpstr>Учебная задача -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Эльдорадо</dc:creator>
  <cp:lastModifiedBy>Вика</cp:lastModifiedBy>
  <cp:revision>77</cp:revision>
  <dcterms:created xsi:type="dcterms:W3CDTF">2023-02-26T18:00:00Z</dcterms:created>
  <dcterms:modified xsi:type="dcterms:W3CDTF">2023-02-27T21:01:45Z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ICV">
    <vt:lpwstr>F1DAE898111F4E6FBAEE0A2CEF08F2D6</vt:lpwstr>
  </property>
  <property fmtid="{D5CDD505-2E9C-101B-9397-08002B2CF9AE}" pid="4" name="KSOProductBuildVer">
    <vt:lpwstr>1049-11.2.0.11486</vt:lpwstr>
  </property>
</Properties>
</file>