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81" r:id="rId3"/>
    <p:sldId id="276" r:id="rId4"/>
    <p:sldId id="282" r:id="rId5"/>
    <p:sldId id="283" r:id="rId6"/>
    <p:sldId id="284" r:id="rId7"/>
    <p:sldId id="285" r:id="rId8"/>
    <p:sldId id="286" r:id="rId9"/>
    <p:sldId id="287" r:id="rId10"/>
    <p:sldId id="291" r:id="rId11"/>
    <p:sldId id="292" r:id="rId12"/>
    <p:sldId id="290" r:id="rId13"/>
    <p:sldId id="289" r:id="rId14"/>
    <p:sldId id="294" r:id="rId15"/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61B73-57ED-475B-972A-1C410A30C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27A44F-F6AB-40D2-884B-063F835D05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76BB25-00B7-4B13-BB50-2E7DEC046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2237E8-59AF-473C-95D6-4E347498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76EAF3-C305-4793-AB5D-9574AEF3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1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83862-1843-439A-9D2D-90016919C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488166-4A8B-47CF-94B3-B1EC1E4793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E5358D-252E-4AC0-8E32-515A58DCE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99C764-07E2-45C5-8088-F6247472B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B1070D-E429-4914-BA93-99E26F16F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00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494F135-B28F-4F95-9CA8-6A3867C87F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E375B62-81CD-4863-B2FA-CF206E492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24AD11-FC87-4A96-9F87-77559D4B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0E04F3-86AA-4391-8158-8584F5236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E11327-9678-4FF9-8B72-4D80BC116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632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17D4F-C4EB-4B59-B489-A80EA27A5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C4A8F0-5884-4110-AD84-458CCCFE7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42CF5C-90A6-4BC1-9173-779AC269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8AF3B8-10B7-4014-B412-CEE6F19F5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4F6A78-002D-4B0B-AE67-0A00155B6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80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768AC-1353-4683-A027-3396A4171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D586D6-09A6-46F6-A884-BB47A8025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A24F4F-8735-4551-8653-665586C1D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789099-E070-4F03-9E1D-B9096CE65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567589-1810-4F6A-AE27-3672E0434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91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DA360E-8027-4354-809B-E06C2DE88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759C91-04C3-4E70-99A2-69D278F2A6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CE0139-8998-4867-B525-C20DDFE8AC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369EB3-C9BD-45C2-AD72-90565D6E1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543D7A-9087-42F6-86D9-19D58ED48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AF112E-9343-4F9F-BF34-80AB720F1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8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B1E63-DFA2-4931-929A-4700FBC78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EB6AAC-931D-4C0C-8A75-C4599F596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338E7B-4A83-426F-87AE-3B424C566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CE0C814-F620-48E4-93D0-E440CE4428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B7D3B79-FB73-4EE5-8E89-09B770C789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34BE051-673B-451D-95F4-E34EC21D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52AA08E-62D3-4727-B755-641948D7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1C278F7-C3FD-44A6-9F0A-4A2CD41AE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6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98E9E-FC25-4D39-A690-A9B85925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C38798-BDBD-4AD0-8084-CA03303D6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5E14A8A-DAF6-4CBD-956D-22AE64F8E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6CF5BEB-5DF4-4C94-9516-75E552935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80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EA4BEC-A415-4F82-B4DE-B9A6A44F1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904249C-6E6E-49D1-85EA-4D4A47561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A8E9E2-1D47-4067-ABCB-3764168E1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05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1B0C0-505D-43C6-8B98-BE1CC3D55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88F96-F301-4225-B5C0-45E8FE0EF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ADEF5B-9E3F-46C7-B6E0-0C0E2C055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7A7FA4-8B01-487E-AFE7-E78F718B2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05A145-3861-427C-A4F9-FF78C5A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81D2E5-2664-409A-B5C4-68302250F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6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75A09-0CF9-4437-8113-E480B8418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7C93D8F-2BB8-47C4-B639-CA19C13B5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455D2F-8820-4FCD-9B17-C7A06323F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1BF26C-4B6E-4B61-98C2-BBAC9444B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D351F4-98FE-4ACD-9AED-1CDC622D4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80B9E4-E168-4CBD-B440-7CCDAEEFE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A36E7-011E-4B4C-86B1-DA0C86BED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9ED1B1-AE8B-438B-B56F-14ABC353A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636AFE-05C0-4344-8CD7-942D95729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3867-DC5A-4789-9518-DC819E246B7E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50A07F-A080-4BC8-968C-2029B903AE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A1446B-9A03-4D01-A958-6136512D5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2DC08-EA42-4132-B29A-CFDB28044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654C1-965A-4145-AEDF-8318BB831E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D20E65-571F-415C-8CF3-8C5DC61636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avatars.mds.yandex.net/get-pdb/1793884/8e749889-c4a6-4a1d-973b-70c505ed7db4/s1200?webp=false">
            <a:extLst>
              <a:ext uri="{FF2B5EF4-FFF2-40B4-BE49-F238E27FC236}">
                <a16:creationId xmlns:a16="http://schemas.microsoft.com/office/drawing/2014/main" id="{D0359AA3-8908-46ED-BD56-2E21B7421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560" y="269143"/>
            <a:ext cx="6353175" cy="623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578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CD9BCD-C341-4624-A8CF-957C4A18B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70BCEC-29F9-4F99-9087-CB0E61C05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img.tourister.ru/files/2/2/6/2/8/4/6/1/original.jpg">
            <a:extLst>
              <a:ext uri="{FF2B5EF4-FFF2-40B4-BE49-F238E27FC236}">
                <a16:creationId xmlns:a16="http://schemas.microsoft.com/office/drawing/2014/main" id="{811DBA97-69D0-482E-8474-94D1700A5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075" y="0"/>
            <a:ext cx="9975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83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A41A1-79A4-4652-8259-B5737002D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2E399C-2A56-4990-81D9-AC3F83DC1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sun9-86.userapi.com/impf/c852132/v852132888/1418b9/WQaMm52Tw2I.jpg?size=1280x960&amp;quality=96&amp;sign=104ae88a3ad39374d198cbc2e7d05a13&amp;c_uniq_tag=jIgZnP3bw0lWwa4oSyQnoZBTOSfcWRe8HV4ksUg9AIQ&amp;type=album">
            <a:extLst>
              <a:ext uri="{FF2B5EF4-FFF2-40B4-BE49-F238E27FC236}">
                <a16:creationId xmlns:a16="http://schemas.microsoft.com/office/drawing/2014/main" id="{1327474A-C2DA-4994-9138-1F5947B5E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536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49F03-EDCC-4E3B-8B14-06CB5EA57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71A150-1169-4259-B65B-6AB63484A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www.plasticsoupfoundation.org/wp-content/uploads/2020/11/Balloons-and-turtle_Florida-Fish-and-Wildlife-Conservation-Commission-scaled.jpg">
            <a:extLst>
              <a:ext uri="{FF2B5EF4-FFF2-40B4-BE49-F238E27FC236}">
                <a16:creationId xmlns:a16="http://schemas.microsoft.com/office/drawing/2014/main" id="{1A753A27-81C6-4932-87CC-43F0EDC0C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5900" y="0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231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BFF69-1A6D-42CF-8BC3-24DEAB1D7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CDC853-A8DD-484D-A415-72C00BABE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vatars.dzeninfra.ru/get-zen_doc/4888095/pub_60b7f8cae234492719456bcc_60b7f9afbeac402db71c5318/scale_1200">
            <a:extLst>
              <a:ext uri="{FF2B5EF4-FFF2-40B4-BE49-F238E27FC236}">
                <a16:creationId xmlns:a16="http://schemas.microsoft.com/office/drawing/2014/main" id="{45F1808B-D085-4DAA-84CB-94CC629A3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98" y="104931"/>
            <a:ext cx="11130804" cy="664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34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BA45-440C-4FC4-9588-0470FF67C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7F861D-0C71-4F0E-BEF1-67F8DE534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/>
              <a:t>ЧТО СДЕЛАТЬ, ЧТОБЫ СОХРАНИТЬ ПРИРОДУ?</a:t>
            </a:r>
          </a:p>
        </p:txBody>
      </p:sp>
    </p:spTree>
    <p:extLst>
      <p:ext uri="{BB962C8B-B14F-4D97-AF65-F5344CB8AC3E}">
        <p14:creationId xmlns:p14="http://schemas.microsoft.com/office/powerpoint/2010/main" val="2356550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E433D-F4BE-490C-A10F-6E72743B90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622B40-5631-454C-B5B9-71321D1D9B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15304"/>
            <a:ext cx="9144000" cy="1655762"/>
          </a:xfrm>
        </p:spPr>
        <p:txBody>
          <a:bodyPr>
            <a:normAutofit/>
          </a:bodyPr>
          <a:lstStyle/>
          <a:p>
            <a:r>
              <a:rPr lang="ru-RU" sz="5000" b="1" dirty="0"/>
              <a:t>Пищевые отходы разлагаются около месяца </a:t>
            </a:r>
          </a:p>
        </p:txBody>
      </p:sp>
      <p:pic>
        <p:nvPicPr>
          <p:cNvPr id="1026" name="Picture 2" descr="organic">
            <a:extLst>
              <a:ext uri="{FF2B5EF4-FFF2-40B4-BE49-F238E27FC236}">
                <a16:creationId xmlns:a16="http://schemas.microsoft.com/office/drawing/2014/main" id="{8FE7E06E-E787-4FA1-9B5B-EFD869BE3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275" y="128001"/>
            <a:ext cx="8605450" cy="525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441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73E6C-5577-484C-8FC5-667D507DA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13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5000" b="1" dirty="0"/>
              <a:t>Остатки жизнедеятельности животных разлагаются  около 10-15 дней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1CAF74-DBBC-4474-8E95-CF0AA4CAD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shit">
            <a:extLst>
              <a:ext uri="{FF2B5EF4-FFF2-40B4-BE49-F238E27FC236}">
                <a16:creationId xmlns:a16="http://schemas.microsoft.com/office/drawing/2014/main" id="{9B6D9686-3874-4A31-8C9D-AC8DAA7E9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2933" y="1409699"/>
            <a:ext cx="8392034" cy="508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71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68616D-3040-4B58-8901-BAEECE826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575" y="0"/>
            <a:ext cx="11161542" cy="1325563"/>
          </a:xfrm>
        </p:spPr>
        <p:txBody>
          <a:bodyPr>
            <a:normAutofit fontScale="90000"/>
          </a:bodyPr>
          <a:lstStyle/>
          <a:p>
            <a:r>
              <a:rPr lang="ru-RU" sz="5000" b="1" dirty="0"/>
              <a:t>Газетная бумага разлагается от 1 месяца до целого сезона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606A39-6792-47F7-A343-ACF5980A6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greenland.kg/images/watermarked/1/detailed/2/5Pcs-lot-font-b-Retro-b-font-Letters-Printing-Flowers-font-b-Wrapping-b-font-font.jpg">
            <a:extLst>
              <a:ext uri="{FF2B5EF4-FFF2-40B4-BE49-F238E27FC236}">
                <a16:creationId xmlns:a16="http://schemas.microsoft.com/office/drawing/2014/main" id="{9ED82A9A-4C59-4397-B6E9-68B4B6473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207" y="1600162"/>
            <a:ext cx="6094242" cy="480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150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7C97F-CA3E-438A-8016-29D0935E1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dirty="0"/>
              <a:t>Картон разлагается 3-4 месяца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6E497C-FCA2-49EA-B1C0-F47AC5D76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arton">
            <a:extLst>
              <a:ext uri="{FF2B5EF4-FFF2-40B4-BE49-F238E27FC236}">
                <a16:creationId xmlns:a16="http://schemas.microsoft.com/office/drawing/2014/main" id="{C499C1FC-7078-4DAE-A214-40710992D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803" y="1533378"/>
            <a:ext cx="6896160" cy="512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963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FEAE69-37C9-4BF4-942E-D58FDAC3E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dirty="0"/>
              <a:t>Листья, ветки, мусор -до 3-4 месяцев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3C30CD-8E69-431F-AF44-9B41147E8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vetky">
            <a:extLst>
              <a:ext uri="{FF2B5EF4-FFF2-40B4-BE49-F238E27FC236}">
                <a16:creationId xmlns:a16="http://schemas.microsoft.com/office/drawing/2014/main" id="{598B909D-3B59-48DB-A081-251F3EF8C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4282" y="1310567"/>
            <a:ext cx="8127169" cy="54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189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FBA88-05BE-4DB0-8E1E-DF5ADF2F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2FF2C1-4DE6-4A4D-AB12-72BA29FD9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omanadvice.ru/sites/default/files/34/mnemotehnika_dlya_doshkolnikov_tablicy17.jpg">
            <a:extLst>
              <a:ext uri="{FF2B5EF4-FFF2-40B4-BE49-F238E27FC236}">
                <a16:creationId xmlns:a16="http://schemas.microsoft.com/office/drawing/2014/main" id="{855FDFF4-2C2E-48CA-B048-E14B19993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802" y="75497"/>
            <a:ext cx="9280306" cy="670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290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904DA-86FB-4DE7-98CC-56BC29107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455" y="18255"/>
            <a:ext cx="10515600" cy="1325563"/>
          </a:xfrm>
        </p:spPr>
        <p:txBody>
          <a:bodyPr>
            <a:normAutofit/>
          </a:bodyPr>
          <a:lstStyle/>
          <a:p>
            <a:r>
              <a:rPr lang="ru-RU" sz="5000" b="1" dirty="0"/>
              <a:t>Офисная бумага разлагается 2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7D5D6A-6555-4D54-9708-B0FC46496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office">
            <a:extLst>
              <a:ext uri="{FF2B5EF4-FFF2-40B4-BE49-F238E27FC236}">
                <a16:creationId xmlns:a16="http://schemas.microsoft.com/office/drawing/2014/main" id="{E45387D2-498F-4B63-9D9C-642A138DE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1239" y="1256251"/>
            <a:ext cx="8182415" cy="544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72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154546-47C0-4EAA-87D9-5A1508206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221" y="12597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Срок разложения строительных досок может составлять 10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868579-607E-405E-9CA7-679567EFA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wood">
            <a:extLst>
              <a:ext uri="{FF2B5EF4-FFF2-40B4-BE49-F238E27FC236}">
                <a16:creationId xmlns:a16="http://schemas.microsoft.com/office/drawing/2014/main" id="{8B46F373-0D89-4150-BB1D-95093B9F0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310" y="1451537"/>
            <a:ext cx="7333379" cy="528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540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9AE80-D3D0-4863-A1B6-462379063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/>
              <a:t>Срок разложения применяемой в строительстве железной арматуры составляет 11-13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043444-5FD5-4293-B1B0-514893AE3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steel">
            <a:extLst>
              <a:ext uri="{FF2B5EF4-FFF2-40B4-BE49-F238E27FC236}">
                <a16:creationId xmlns:a16="http://schemas.microsoft.com/office/drawing/2014/main" id="{DBAFD4FF-191E-45CB-848E-12AB4602F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803" y="1348105"/>
            <a:ext cx="7075170" cy="530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6594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77DD12-A250-4BAD-80BA-EDE85885F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493" y="1316337"/>
            <a:ext cx="3755895" cy="3474463"/>
          </a:xfrm>
        </p:spPr>
        <p:txBody>
          <a:bodyPr>
            <a:noAutofit/>
          </a:bodyPr>
          <a:lstStyle/>
          <a:p>
            <a:r>
              <a:rPr lang="ru-RU" sz="5000" dirty="0"/>
              <a:t>Срок разложения консервной банки составляет 10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51738F-5FF1-41D0-8088-9180347BB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an">
            <a:extLst>
              <a:ext uri="{FF2B5EF4-FFF2-40B4-BE49-F238E27FC236}">
                <a16:creationId xmlns:a16="http://schemas.microsoft.com/office/drawing/2014/main" id="{C52E7356-039F-4D7F-8734-D640DC69E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0033" y="305973"/>
            <a:ext cx="8328072" cy="624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283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31B17-5D3A-4CD7-8A1F-DE59B3746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14" y="681037"/>
            <a:ext cx="3521228" cy="5645944"/>
          </a:xfrm>
        </p:spPr>
        <p:txBody>
          <a:bodyPr>
            <a:normAutofit/>
          </a:bodyPr>
          <a:lstStyle/>
          <a:p>
            <a:r>
              <a:rPr lang="ru-RU" sz="5000" dirty="0"/>
              <a:t>Срок разложения старой обуви составляет 10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8E5B89-574A-4E48-AB67-141CCC17B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shoes">
            <a:extLst>
              <a:ext uri="{FF2B5EF4-FFF2-40B4-BE49-F238E27FC236}">
                <a16:creationId xmlns:a16="http://schemas.microsoft.com/office/drawing/2014/main" id="{6234C8D3-0374-4444-8EFA-E019AE67D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886" y="772432"/>
            <a:ext cx="8576603" cy="558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638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049EA-16E0-46A3-9692-38C2C4E9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228"/>
            <a:ext cx="10515600" cy="1325563"/>
          </a:xfrm>
        </p:spPr>
        <p:txBody>
          <a:bodyPr/>
          <a:lstStyle/>
          <a:p>
            <a:r>
              <a:rPr lang="ru-RU" dirty="0"/>
              <a:t>Срок разложения кирпича и бетона, составляет 100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701BCF-D694-4840-9EBC-F5C9DD669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oncrete">
            <a:extLst>
              <a:ext uri="{FF2B5EF4-FFF2-40B4-BE49-F238E27FC236}">
                <a16:creationId xmlns:a16="http://schemas.microsoft.com/office/drawing/2014/main" id="{0870760B-1F15-48A6-9D1C-2A1E9F8CF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578" y="1513791"/>
            <a:ext cx="9716843" cy="546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8408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DC9A6-334B-4922-9725-F9E04C7F7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Срок разложения автомобильных аккумуляторов составляет около 100 лет.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65AA96-5E15-47B9-BF7B-C6D5BF49C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btt">
            <a:extLst>
              <a:ext uri="{FF2B5EF4-FFF2-40B4-BE49-F238E27FC236}">
                <a16:creationId xmlns:a16="http://schemas.microsoft.com/office/drawing/2014/main" id="{BB091FB0-56BA-4302-AEF4-11133E6A4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346" y="1590711"/>
            <a:ext cx="6889749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915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F3575B-91CD-40D0-B90C-04316A737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упаковка из фольги разлагается </a:t>
            </a:r>
            <a:br>
              <a:rPr lang="ru-RU" dirty="0"/>
            </a:br>
            <a:r>
              <a:rPr lang="ru-RU" dirty="0"/>
              <a:t>более 100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59DD5A-15E9-466B-BBD9-6F5EB0452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oil">
            <a:extLst>
              <a:ext uri="{FF2B5EF4-FFF2-40B4-BE49-F238E27FC236}">
                <a16:creationId xmlns:a16="http://schemas.microsoft.com/office/drawing/2014/main" id="{BB383B54-3267-4E22-9E48-95C4B68BC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260" y="1482571"/>
            <a:ext cx="7448768" cy="497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6251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20741F-3AC6-43EC-BA28-6970211C5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" y="2450354"/>
            <a:ext cx="3742006" cy="1310861"/>
          </a:xfrm>
        </p:spPr>
        <p:txBody>
          <a:bodyPr>
            <a:normAutofit fontScale="90000"/>
          </a:bodyPr>
          <a:lstStyle/>
          <a:p>
            <a:r>
              <a:rPr lang="ru-RU" dirty="0"/>
              <a:t>Срок разложения аккумуляторной батарейки </a:t>
            </a:r>
            <a:br>
              <a:rPr lang="ru-RU" dirty="0"/>
            </a:br>
            <a:r>
              <a:rPr lang="ru-RU" dirty="0"/>
              <a:t>110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9B7814-85EA-4EE6-A58F-CA40071CF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4338" name="Picture 2" descr="btt2">
            <a:extLst>
              <a:ext uri="{FF2B5EF4-FFF2-40B4-BE49-F238E27FC236}">
                <a16:creationId xmlns:a16="http://schemas.microsoft.com/office/drawing/2014/main" id="{1F14E764-8D75-4612-8BAB-7F16CBBE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7003" y="823912"/>
            <a:ext cx="7620000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272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8994E-F207-4A35-9F79-5F1242D3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Срок разложения резиновых покрышек может составлять 120-140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CBAE74-DEC3-4423-8E71-A6CD7E54F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tire">
            <a:extLst>
              <a:ext uri="{FF2B5EF4-FFF2-40B4-BE49-F238E27FC236}">
                <a16:creationId xmlns:a16="http://schemas.microsoft.com/office/drawing/2014/main" id="{59BFF24E-2F8B-48F1-9997-9919FCC7E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250" y="1825625"/>
            <a:ext cx="7713051" cy="513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27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EDE558-65AE-4613-BD48-DDE1E964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DCF7F1-2B3A-4CDF-9D2F-587AA9C9B4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699" y="121190"/>
            <a:ext cx="9306385" cy="6736811"/>
          </a:xfrm>
        </p:spPr>
      </p:pic>
    </p:spTree>
    <p:extLst>
      <p:ext uri="{BB962C8B-B14F-4D97-AF65-F5344CB8AC3E}">
        <p14:creationId xmlns:p14="http://schemas.microsoft.com/office/powerpoint/2010/main" val="41399118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03C63-524A-403C-A848-2735CA81B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01" y="1015511"/>
            <a:ext cx="3635327" cy="3443947"/>
          </a:xfrm>
        </p:spPr>
        <p:txBody>
          <a:bodyPr/>
          <a:lstStyle/>
          <a:p>
            <a:r>
              <a:rPr lang="ru-RU" dirty="0"/>
              <a:t>Пластик разлагается 180-200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B8B37B-29B8-4C6F-9417-CD3A957B0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plastic">
            <a:extLst>
              <a:ext uri="{FF2B5EF4-FFF2-40B4-BE49-F238E27FC236}">
                <a16:creationId xmlns:a16="http://schemas.microsoft.com/office/drawing/2014/main" id="{0D5F7222-DE79-4551-B083-F6522F1A7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305" y="367690"/>
            <a:ext cx="8163493" cy="612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0052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BBF2E0-8C6E-4D16-B0C7-41274E361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539" y="2553603"/>
            <a:ext cx="4229686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Срок разложения одной алюминиевой банки составляет 500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9915F4-E23B-417E-8B3B-A3D2716F6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al">
            <a:extLst>
              <a:ext uri="{FF2B5EF4-FFF2-40B4-BE49-F238E27FC236}">
                <a16:creationId xmlns:a16="http://schemas.microsoft.com/office/drawing/2014/main" id="{A3EE9865-EB7D-4D47-B982-951E8F6F3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9697" y="637381"/>
            <a:ext cx="8386838" cy="558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77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9818A-34D9-4297-9F5D-7F627C54D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43" y="2348670"/>
            <a:ext cx="3404382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Срок  разложения стекла составляет более 1000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E8F436-E1A8-442F-944D-C834FDBC6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glass">
            <a:extLst>
              <a:ext uri="{FF2B5EF4-FFF2-40B4-BE49-F238E27FC236}">
                <a16:creationId xmlns:a16="http://schemas.microsoft.com/office/drawing/2014/main" id="{B05C1D9A-461D-4347-A055-FAB880560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825" y="681037"/>
            <a:ext cx="8269203" cy="555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9645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4FE58E-133F-4834-A05A-F2E962274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F7D591-BB08-4386-BD7F-A7BBCCCCD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77" y="1885586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ru-RU" sz="15000" dirty="0"/>
              <a:t>ПОИГРАЕМ</a:t>
            </a:r>
          </a:p>
        </p:txBody>
      </p:sp>
    </p:spTree>
    <p:extLst>
      <p:ext uri="{BB962C8B-B14F-4D97-AF65-F5344CB8AC3E}">
        <p14:creationId xmlns:p14="http://schemas.microsoft.com/office/powerpoint/2010/main" val="2116538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8DB3A-945A-48E4-BD32-0D4630CF9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32CB76-B667-453D-8F16-285306AAB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dn.culture.ru/images/9a8c9a96-d852-5ea6-8324-c02ec7dc01a6">
            <a:extLst>
              <a:ext uri="{FF2B5EF4-FFF2-40B4-BE49-F238E27FC236}">
                <a16:creationId xmlns:a16="http://schemas.microsoft.com/office/drawing/2014/main" id="{01973079-36A8-4FC8-A704-E43548DC7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3" y="0"/>
            <a:ext cx="11380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373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1A9464-7C6F-4D3B-BC31-AD919AE94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45E7E4-5CFD-4645-8FFA-2D0C2B4A2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krassever.ru/statics/images/arcticles/062022/02062022x7a365da2.jpg">
            <a:extLst>
              <a:ext uri="{FF2B5EF4-FFF2-40B4-BE49-F238E27FC236}">
                <a16:creationId xmlns:a16="http://schemas.microsoft.com/office/drawing/2014/main" id="{7350F86B-7628-46DB-9E0B-EADC9714A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28" y="-152816"/>
            <a:ext cx="10516225" cy="701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40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FF3BD2-9E6D-413A-9C7B-EFDD85C83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2C85DB-F224-4956-AB9E-CF1142FF0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tatic.tildacdn.com/tild3939-3563-4562-a531-316331643036/2_89_37e.jpg">
            <a:extLst>
              <a:ext uri="{FF2B5EF4-FFF2-40B4-BE49-F238E27FC236}">
                <a16:creationId xmlns:a16="http://schemas.microsoft.com/office/drawing/2014/main" id="{DDDE9CA5-70EE-4145-9CA8-A75E326ED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0" y="252413"/>
            <a:ext cx="9525000" cy="63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420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7ED06-02D6-47CE-B325-F36CCA5CA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333FD9-1DCB-4B2E-85B9-3F12ADBBF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torage.yandexcloud.net/postnews-static/upload/60b0f061304b260012e0f6f8-7360x.jpeg">
            <a:extLst>
              <a:ext uri="{FF2B5EF4-FFF2-40B4-BE49-F238E27FC236}">
                <a16:creationId xmlns:a16="http://schemas.microsoft.com/office/drawing/2014/main" id="{8644DCAF-DAE9-4DCB-A4C8-00A8B9A45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7263" y="0"/>
            <a:ext cx="102758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7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638205-9DC1-43D2-9B57-42C6496A4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5F4F88-F95E-4803-9CC5-743D8A981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01.fotocdn.net/s124/db2c2bcad7ddfc47/public_pin_l/2834045203.jpg">
            <a:extLst>
              <a:ext uri="{FF2B5EF4-FFF2-40B4-BE49-F238E27FC236}">
                <a16:creationId xmlns:a16="http://schemas.microsoft.com/office/drawing/2014/main" id="{AD756138-951B-4E76-83F0-B998FACF4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325" y="0"/>
            <a:ext cx="10291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208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D6691F-0749-4174-9512-E2DC88625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188E9C-5CD1-4CBC-84D2-0684EBDD4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nformupack.ru/upload/iblock/74a/74adab567114333278467f369403e52f.jpg">
            <a:extLst>
              <a:ext uri="{FF2B5EF4-FFF2-40B4-BE49-F238E27FC236}">
                <a16:creationId xmlns:a16="http://schemas.microsoft.com/office/drawing/2014/main" id="{E60723FF-299E-416A-BFEC-DF0D07312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0"/>
            <a:ext cx="10342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8943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139</Words>
  <Application>Microsoft Office PowerPoint</Application>
  <PresentationFormat>Широкоэкранный</PresentationFormat>
  <Paragraphs>20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Остатки жизнедеятельности животных разлагаются  около 10-15 дней</vt:lpstr>
      <vt:lpstr>Газетная бумага разлагается от 1 месяца до целого сезона</vt:lpstr>
      <vt:lpstr>Картон разлагается 3-4 месяца</vt:lpstr>
      <vt:lpstr>Листья, ветки, мусор -до 3-4 месяцев</vt:lpstr>
      <vt:lpstr>Офисная бумага разлагается 2 года</vt:lpstr>
      <vt:lpstr>Срок разложения строительных досок может составлять 10 лет</vt:lpstr>
      <vt:lpstr>Срок разложения применяемой в строительстве железной арматуры составляет 11-13 лет</vt:lpstr>
      <vt:lpstr>Срок разложения консервной банки составляет 10 лет</vt:lpstr>
      <vt:lpstr>Срок разложения старой обуви составляет 10 лет</vt:lpstr>
      <vt:lpstr>Срок разложения кирпича и бетона, составляет 100 лет</vt:lpstr>
      <vt:lpstr>Срок разложения автомобильных аккумуляторов составляет около 100 лет.</vt:lpstr>
      <vt:lpstr>упаковка из фольги разлагается  более 100 лет</vt:lpstr>
      <vt:lpstr>Срок разложения аккумуляторной батарейки  110 лет</vt:lpstr>
      <vt:lpstr>Срок разложения резиновых покрышек может составлять 120-140 лет</vt:lpstr>
      <vt:lpstr>Пластик разлагается 180-200 лет</vt:lpstr>
      <vt:lpstr>Срок разложения одной алюминиевой банки составляет 500 лет</vt:lpstr>
      <vt:lpstr>Срок  разложения стекла составляет более 1000 лет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Чудинова</dc:creator>
  <cp:lastModifiedBy>Admin</cp:lastModifiedBy>
  <cp:revision>12</cp:revision>
  <dcterms:created xsi:type="dcterms:W3CDTF">2023-02-16T05:49:43Z</dcterms:created>
  <dcterms:modified xsi:type="dcterms:W3CDTF">2023-06-18T18:13:16Z</dcterms:modified>
</cp:coreProperties>
</file>