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92" r:id="rId3"/>
    <p:sldId id="275" r:id="rId4"/>
    <p:sldId id="276" r:id="rId5"/>
    <p:sldId id="257" r:id="rId6"/>
    <p:sldId id="268" r:id="rId7"/>
    <p:sldId id="258" r:id="rId8"/>
    <p:sldId id="259" r:id="rId9"/>
    <p:sldId id="271" r:id="rId10"/>
    <p:sldId id="260" r:id="rId11"/>
    <p:sldId id="261" r:id="rId12"/>
    <p:sldId id="262" r:id="rId13"/>
    <p:sldId id="263" r:id="rId14"/>
    <p:sldId id="280" r:id="rId15"/>
    <p:sldId id="294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1" autoAdjust="0"/>
    <p:restoredTop sz="94622" autoAdjust="0"/>
  </p:normalViewPr>
  <p:slideViewPr>
    <p:cSldViewPr>
      <p:cViewPr>
        <p:scale>
          <a:sx n="77" d="100"/>
          <a:sy n="77" d="100"/>
        </p:scale>
        <p:origin x="-1680" y="-2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0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6/19/2023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7620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речи детей дошкольного возраста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2971800"/>
          </a:xfrm>
        </p:spPr>
        <p:txBody>
          <a:bodyPr>
            <a:normAutofit/>
          </a:bodyPr>
          <a:lstStyle/>
          <a:p>
            <a:pPr algn="r"/>
            <a:endParaRPr 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Кочетова Н.В.</a:t>
            </a:r>
            <a:endParaRPr lang="ru-RU" sz="18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Связная речь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19200"/>
            <a:ext cx="8229600" cy="5059363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Используют диалогическую  речь  и развита  монологическая форма речи;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Формируется  культуры речевого общения;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Рассказывают  о предмете, содержании сюжета картины, составляют  рассказ по серии картинок, а также рассказы из личного опыта;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Придумывают  концовки и начала к сказкам, составляют  творческие рассказы на темы, предложенные воспитателем.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Подготовка к обучению грамоте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066800"/>
            <a:ext cx="8382000" cy="5181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Владеют навыками анализа предложений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Могут делить  простые  предложения на слова с указанием их последовательности;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Составляют  слова из слогов;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Владеют навыками звукобуквенного анализа простых слов;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Чтение и печатание слов.</a:t>
            </a:r>
          </a:p>
          <a:p>
            <a:pPr algn="l">
              <a:buFontTx/>
              <a:buChar char="-"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Приобщение детей к художественной литературе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Различают литературные жанры(стихи, сказки, рассказы);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Знают некоторых авторов классиков и современников (А.С. Пушкина,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В.Сутеев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С.Я.Маршака и т.д.)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участвуют  в театрализации;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ознакомлены с иллюстрациями известных художников;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Понимают и воспринимают содержания стихотворений.</a:t>
            </a:r>
          </a:p>
          <a:p>
            <a:endParaRPr lang="ru-RU" dirty="0"/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914399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Методы и приемы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1524000"/>
            <a:ext cx="7315200" cy="4114800"/>
          </a:xfrm>
        </p:spPr>
        <p:txBody>
          <a:bodyPr>
            <a:normAutofit/>
          </a:bodyPr>
          <a:lstStyle/>
          <a:p>
            <a:pPr algn="l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Создание альбомов детских рассказов (дети рисуют сюжет, а потом составляют рассказы);</a:t>
            </a:r>
          </a:p>
          <a:p>
            <a:pPr algn="l">
              <a:buFontTx/>
              <a:buChar char="-"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мнемотаблиц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 составлении плана, рассказа, заучивания стихотворений;</a:t>
            </a:r>
          </a:p>
          <a:p>
            <a:pPr algn="l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Составление рассказа по сюжетным картинкам с разным вариантом открывания картинок;</a:t>
            </a:r>
          </a:p>
          <a:p>
            <a:pPr algn="l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Создание мини -проектов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Составление творческих рассказов.</a:t>
            </a:r>
          </a:p>
          <a:p>
            <a:pPr algn="l">
              <a:buFontTx/>
              <a:buChar char="-"/>
            </a:pPr>
            <a:endParaRPr lang="ru-RU" sz="28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0"/>
            <a:ext cx="7696200" cy="12954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 речевого развития - ИГРА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524000"/>
            <a:ext cx="7924800" cy="4850922"/>
          </a:xfrm>
        </p:spPr>
        <p:txBody>
          <a:bodyPr/>
          <a:lstStyle/>
          <a:p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Сюжетно-ролевая игра</a:t>
            </a:r>
          </a:p>
          <a:p>
            <a:pPr lvl="0"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4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Игры </a:t>
            </a:r>
            <a:r>
              <a:rPr lang="ru-RU" sz="4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– драматизации</a:t>
            </a:r>
          </a:p>
          <a:p>
            <a:pPr lvl="0"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3200" dirty="0">
                <a:solidFill>
                  <a:prstClr val="black">
                    <a:lumMod val="75000"/>
                    <a:lumOff val="25000"/>
                  </a:prstClr>
                </a:solidFill>
                <a:ea typeface="+mj-ea"/>
              </a:rPr>
              <a:t>Настольный </a:t>
            </a:r>
            <a:r>
              <a:rPr lang="ru-RU" sz="32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j-ea"/>
              </a:rPr>
              <a:t>театр</a:t>
            </a:r>
          </a:p>
          <a:p>
            <a:pPr lvl="0"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4000" dirty="0">
                <a:solidFill>
                  <a:prstClr val="black">
                    <a:lumMod val="75000"/>
                    <a:lumOff val="25000"/>
                  </a:prstClr>
                </a:solidFill>
                <a:ea typeface="+mj-ea"/>
              </a:rPr>
              <a:t>Дидактические </a:t>
            </a:r>
            <a:r>
              <a:rPr lang="ru-RU" sz="4000" dirty="0" smtClean="0">
                <a:solidFill>
                  <a:prstClr val="black">
                    <a:lumMod val="75000"/>
                    <a:lumOff val="25000"/>
                  </a:prstClr>
                </a:solidFill>
                <a:ea typeface="+mj-ea"/>
              </a:rPr>
              <a:t>игры</a:t>
            </a:r>
          </a:p>
          <a:p>
            <a:pPr lvl="0">
              <a:buClr>
                <a:prstClr val="black">
                  <a:lumMod val="75000"/>
                  <a:lumOff val="25000"/>
                </a:prstClr>
              </a:buClr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Проектная деятельность</a:t>
            </a:r>
            <a:endParaRPr lang="ru-RU" sz="4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endParaRPr lang="ru-RU" sz="6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Рекомендации для 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педагогов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3300"/>
                </a:solidFill>
              </a:rPr>
              <a:t>Если вы испытываете затруднения в работе по развитию речи, то планируйте этот вид деятельности не иногда, не часто, а очень часто. Через 5 лет станет легче.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3300"/>
                </a:solidFill>
              </a:rPr>
              <a:t>Никогда не отвечайте сами на свой же вопрос. Терпите, и вы дождетесь того, что на него станут отвечать ваши дети. Помогать можно только ещё одним вопросом, или двумя, или десятью… Но знайте: количество вопросов обратно пропорционально уровню мастерства.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3300"/>
                </a:solidFill>
              </a:rPr>
              <a:t>Никогда не задавайте вопрос, на который можно ответить «да», или «нет». Это не имеет смысла.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3300"/>
                </a:solidFill>
              </a:rPr>
              <a:t>После проведения занятия просмотрите конспект еще раз, вспомните все вопросы, которые вы задавали детям, и замените его одним более точным.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solidFill>
                  <a:srgbClr val="003300"/>
                </a:solidFill>
              </a:rPr>
              <a:t>Если рассказ не получился или получился с трудом – улыбнитесь, ведь это здорово, потому что успех впереди.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l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103663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Целевые ориентиры по развитию речи на этапе завершения дошкольного образования 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Ребенок достаточно хорошо владеет устной речью;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Может выражать свои мысли и желания , чувства;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Построение речевого высказывания в ситуации речевого общения,;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Может выделять звуки в словах;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 ребенка складывается предпосылки грамотности.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33400"/>
            <a:ext cx="8610600" cy="5867400"/>
          </a:xfrm>
        </p:spPr>
        <p:txBody>
          <a:bodyPr/>
          <a:lstStyle/>
          <a:p>
            <a:pPr algn="l"/>
            <a:r>
              <a:rPr lang="ru-RU" sz="54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Речь становится подлинным средством, как общения , так и познавательной деятельности, а также планирования и регуляции поведения.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Особенности речевого развития детей 6-7 лет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Правильно произносят все звуки родного языка;</a:t>
            </a:r>
          </a:p>
          <a:p>
            <a:pPr lvl="0"/>
            <a:r>
              <a:rPr lang="ru-RU" dirty="0" smtClean="0"/>
              <a:t>производят простейший звуковой анализ слов;</a:t>
            </a:r>
          </a:p>
          <a:p>
            <a:pPr lvl="0"/>
            <a:r>
              <a:rPr lang="ru-RU" dirty="0" smtClean="0"/>
              <a:t>обладают хорошим словарным запасом;</a:t>
            </a:r>
          </a:p>
          <a:p>
            <a:pPr lvl="0"/>
            <a:r>
              <a:rPr lang="ru-RU" dirty="0" smtClean="0"/>
              <a:t>грамматически правильно строят фразу;</a:t>
            </a:r>
          </a:p>
          <a:p>
            <a:pPr lvl="0"/>
            <a:r>
              <a:rPr lang="ru-RU" dirty="0" smtClean="0"/>
              <a:t>активно развивается монологическая речь. Умеют самостоятельно и последовательно  пересказать знакомую сказку и составить рассказ по картинкам;</a:t>
            </a:r>
          </a:p>
          <a:p>
            <a:pPr lvl="0"/>
            <a:r>
              <a:rPr lang="ru-RU" dirty="0" smtClean="0"/>
              <a:t>свободно общаются со взрослыми и сверстниками;</a:t>
            </a:r>
          </a:p>
          <a:p>
            <a:pPr lvl="0"/>
            <a:r>
              <a:rPr lang="ru-RU" dirty="0" smtClean="0"/>
              <a:t>речь богата интонационно, старший дошкольник активно использует различные экспрессивные средства: интонацию, мимику, жесты;</a:t>
            </a:r>
          </a:p>
          <a:p>
            <a:pPr lvl="0"/>
            <a:r>
              <a:rPr lang="ru-RU" dirty="0" smtClean="0"/>
              <a:t>способны использовать все союзы и приставки, обобщающие слова, придаточные предложения.</a:t>
            </a:r>
          </a:p>
          <a:p>
            <a:pPr lvl="0"/>
            <a:r>
              <a:rPr lang="ru-RU" dirty="0" smtClean="0"/>
              <a:t>к 7 годам появляется речь-рассуждение. 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словаря детей 6-7 лет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990600"/>
            <a:ext cx="8305800" cy="51355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Запас слов расширяется ( обогащается бытовой, природоведческий, обществоведческий словарь);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речи используют синонимы, антонимы, существительные с обобщающим значением;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Процесс поиска известного слова осуществляется  автоматизировано.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Особенности словаря детей 6-7 лет с ОНР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Расхождение в объеме пассивного и активного словаря. НО: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значительное расхождение в объеме пассивного и активного словарь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трудности актуализации словаря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процесс  поиска известного слова осуществляется очень медленно, развернуто, недостаточно автоматизировано. 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в незнании многих слов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неточности в употреблении слов</a:t>
            </a:r>
          </a:p>
          <a:p>
            <a:pPr>
              <a:buNone/>
            </a:pPr>
            <a:endParaRPr lang="ru-RU" sz="2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 </a:t>
            </a:r>
          </a:p>
          <a:p>
            <a:pPr>
              <a:buFont typeface="Wingdings" pitchFamily="2" charset="2"/>
              <a:buChar char="§"/>
            </a:pPr>
            <a:endParaRPr lang="ru-RU" sz="28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§"/>
            </a:pPr>
            <a:endParaRPr lang="ru-RU" sz="2800" dirty="0" smtClean="0"/>
          </a:p>
          <a:p>
            <a:pPr>
              <a:buFont typeface="Wingdings" pitchFamily="2" charset="2"/>
              <a:buChar char="§"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7086600" cy="914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19400"/>
            <a:ext cx="8229600" cy="33067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закрепляется умение согласовывать существительные  с числительным и    прилагательным;</a:t>
            </a:r>
          </a:p>
          <a:p>
            <a:pPr>
              <a:buFont typeface="Wingdings" pitchFamily="2" charset="2"/>
              <a:buChar char="q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наблюдаются ошибки в изменении слов по падежам;</a:t>
            </a:r>
          </a:p>
          <a:p>
            <a:pPr>
              <a:buFont typeface="Wingdings" pitchFamily="2" charset="2"/>
              <a:buChar char="q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используют в речи предлоги, приставки, согласовывают притяжательные местоимения;</a:t>
            </a:r>
          </a:p>
          <a:p>
            <a:pPr>
              <a:buFont typeface="Wingdings" pitchFamily="2" charset="2"/>
              <a:buChar char="q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в речи используют предложения разных видов.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 rot="10800000" flipV="1">
            <a:off x="228600" y="-255684"/>
            <a:ext cx="85344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D0D0D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D0D0D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Грамматический строй речи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школьному возрасту, ребенок овладевает в основном всей сложной системой практической грамматики. Этот уровень практического владения языком является очень высоким, что позволяет ребенку в школьном возрасте перейти к осознанию грамматических закономерностей при изучении русского языка.</a:t>
            </a:r>
            <a:endParaRPr kumimoji="0" lang="ru-RU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Фонематическое восприятие и звуковой анализ и синтез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Различают на слух и правильно произносят все звуки родного языка.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Имеют развитый	 фонематический слух;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Обладают интонационной выразительностью  речи и дикции;</a:t>
            </a:r>
          </a:p>
          <a:p>
            <a:pPr>
              <a:buFont typeface="Wingdings" pitchFamily="2" charset="2"/>
              <a:buChar char="q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Владеют навыками звукового анализа и синтеза слов.</a:t>
            </a:r>
          </a:p>
          <a:p>
            <a:pPr>
              <a:buFont typeface="Wingdings" pitchFamily="2" charset="2"/>
              <a:buChar char="q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" y="228601"/>
            <a:ext cx="8534400" cy="1066799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Особенности  фонематического восприятия  у детей с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1676400"/>
            <a:ext cx="8534400" cy="49530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наблюдаются все виды нарушений звукопроизношения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смешение звуков</a:t>
            </a:r>
          </a:p>
          <a:p>
            <a:pPr algn="l">
              <a:buFont typeface="Arial" pitchFamily="34" charset="0"/>
              <a:buChar char="•"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неполная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сформированность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звукослоговой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структуры</a:t>
            </a:r>
          </a:p>
          <a:p>
            <a:pPr algn="l">
              <a:buFont typeface="Arial" pitchFamily="34" charset="0"/>
              <a:buChar char="•"/>
            </a:pPr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Готовность к звуковому анализу и синтезу слов у детей с ОНР </a:t>
            </a:r>
          </a:p>
          <a:p>
            <a:pPr algn="ctr"/>
            <a:r>
              <a:rPr lang="ru-RU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 формируется самостоятельно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4114800" y="3276600"/>
            <a:ext cx="484632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891</TotalTime>
  <Words>734</Words>
  <Application>Microsoft Office PowerPoint</Application>
  <PresentationFormat>Экран (4:3)</PresentationFormat>
  <Paragraphs>95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Spring</vt:lpstr>
      <vt:lpstr>Развитие речи детей дошкольного возраста</vt:lpstr>
      <vt:lpstr>Целевые ориентиры по развитию речи на этапе завершения дошкольного образования </vt:lpstr>
      <vt:lpstr>Слайд 3</vt:lpstr>
      <vt:lpstr>Особенности речевого развития детей 6-7 лет </vt:lpstr>
      <vt:lpstr>Развитие словаря детей 6-7 лет </vt:lpstr>
      <vt:lpstr>Особенности словаря детей 6-7 лет с ОНР</vt:lpstr>
      <vt:lpstr> </vt:lpstr>
      <vt:lpstr>Фонематическое восприятие и звуковой анализ и синтез</vt:lpstr>
      <vt:lpstr>Особенности  фонематического восприятия  у детей с </vt:lpstr>
      <vt:lpstr>Связная речь</vt:lpstr>
      <vt:lpstr>Подготовка к обучению грамоте  </vt:lpstr>
      <vt:lpstr>Приобщение детей к художественной литературе </vt:lpstr>
      <vt:lpstr>Методы и приемы</vt:lpstr>
      <vt:lpstr>Форма речевого развития - ИГРА</vt:lpstr>
      <vt:lpstr>Рекомендации для  педагогов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речи детей 6-7 лет  (подготовительная группа)</dc:title>
  <dc:creator>Дет Сад</dc:creator>
  <cp:lastModifiedBy>дет сад</cp:lastModifiedBy>
  <cp:revision>93</cp:revision>
  <dcterms:created xsi:type="dcterms:W3CDTF">2016-01-12T16:29:14Z</dcterms:created>
  <dcterms:modified xsi:type="dcterms:W3CDTF">2023-06-19T05:04:48Z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159666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