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0" r:id="rId3"/>
    <p:sldId id="262" r:id="rId4"/>
    <p:sldId id="264" r:id="rId5"/>
    <p:sldId id="265" r:id="rId6"/>
    <p:sldId id="269" r:id="rId7"/>
    <p:sldId id="266" r:id="rId8"/>
    <p:sldId id="267" r:id="rId9"/>
    <p:sldId id="268" r:id="rId10"/>
    <p:sldId id="270" r:id="rId11"/>
    <p:sldId id="271" r:id="rId12"/>
    <p:sldId id="273" r:id="rId13"/>
    <p:sldId id="272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2136" autoAdjust="0"/>
  </p:normalViewPr>
  <p:slideViewPr>
    <p:cSldViewPr>
      <p:cViewPr varScale="1">
        <p:scale>
          <a:sx n="59" d="100"/>
          <a:sy n="59" d="100"/>
        </p:scale>
        <p:origin x="103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1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2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Внедрение бережливых технологий в МБДОУ «Детский сад № 26»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84D21B-7C7D-4B21-BF89-4ABF4E538506}"/>
              </a:ext>
            </a:extLst>
          </p:cNvPr>
          <p:cNvSpPr txBox="1"/>
          <p:nvPr/>
        </p:nvSpPr>
        <p:spPr>
          <a:xfrm>
            <a:off x="179512" y="260648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муниципальное бюджетное дошкольное образовательное учреждение «Детский сад № 26»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64F068-41AE-48F4-ABC0-0C6D9F0F07AE}"/>
              </a:ext>
            </a:extLst>
          </p:cNvPr>
          <p:cNvSpPr txBox="1"/>
          <p:nvPr/>
        </p:nvSpPr>
        <p:spPr>
          <a:xfrm>
            <a:off x="4572000" y="5733256"/>
            <a:ext cx="4298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>
                <a:solidFill>
                  <a:srgbClr val="C00000"/>
                </a:solidFill>
              </a:rPr>
              <a:t>Заведующий МБДОУ «Детский сад № 26»</a:t>
            </a:r>
          </a:p>
          <a:p>
            <a:pPr algn="r"/>
            <a:r>
              <a:rPr lang="ru-RU" dirty="0">
                <a:solidFill>
                  <a:srgbClr val="C00000"/>
                </a:solidFill>
              </a:rPr>
              <a:t>Жаркова Марина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48B0A9-5CC5-471D-9446-8722711D4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" y="0"/>
            <a:ext cx="6624736" cy="1048666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III </a:t>
            </a:r>
            <a:r>
              <a:rPr lang="ru-RU" sz="3200" dirty="0"/>
              <a:t>этап</a:t>
            </a:r>
            <a:br>
              <a:rPr lang="ru-RU" sz="3200" dirty="0"/>
            </a:br>
            <a:r>
              <a:rPr lang="ru-RU" sz="3200" dirty="0"/>
              <a:t>РЕАЛИЗАЦИЯ ПРОЕКТА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26FEB0-24F2-4C7A-A3DC-336809F35737}"/>
              </a:ext>
            </a:extLst>
          </p:cNvPr>
          <p:cNvSpPr txBox="1"/>
          <p:nvPr/>
        </p:nvSpPr>
        <p:spPr>
          <a:xfrm>
            <a:off x="395536" y="1038220"/>
            <a:ext cx="73448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b="1" dirty="0"/>
              <a:t>Kick off </a:t>
            </a:r>
            <a:r>
              <a:rPr lang="ru-RU" b="1" dirty="0"/>
              <a:t> встреча</a:t>
            </a:r>
          </a:p>
          <a:p>
            <a:pPr marL="342900" indent="-342900" algn="just">
              <a:buAutoNum type="arabicPeriod"/>
            </a:pPr>
            <a:endParaRPr lang="ru-RU" b="1" dirty="0"/>
          </a:p>
          <a:p>
            <a:pPr marL="342900" indent="-342900" algn="just">
              <a:buAutoNum type="arabicPeriod"/>
            </a:pPr>
            <a:r>
              <a:rPr lang="ru-RU" b="1" dirty="0"/>
              <a:t>Создание электронного каталога сюжетных картин по развитию речи в каждой группе ДОУ</a:t>
            </a:r>
          </a:p>
          <a:p>
            <a:pPr marL="342900" indent="-342900" algn="just">
              <a:buAutoNum type="arabicPeriod"/>
            </a:pPr>
            <a:endParaRPr lang="ru-RU" b="1" dirty="0"/>
          </a:p>
          <a:p>
            <a:pPr marL="342900" indent="-342900" algn="just">
              <a:buAutoNum type="arabicPeriod"/>
            </a:pPr>
            <a:r>
              <a:rPr lang="ru-RU" b="1" dirty="0"/>
              <a:t>Создание единого каталога для всех возрастных групп</a:t>
            </a:r>
          </a:p>
          <a:p>
            <a:pPr marL="342900" indent="-342900" algn="just">
              <a:buAutoNum type="arabicPeriod"/>
            </a:pPr>
            <a:endParaRPr lang="ru-RU" b="1" dirty="0"/>
          </a:p>
          <a:p>
            <a:pPr marL="342900" indent="-342900" algn="just">
              <a:buAutoNum type="arabicPeriod"/>
            </a:pPr>
            <a:r>
              <a:rPr lang="ru-RU" b="1" dirty="0"/>
              <a:t>Обучение воспитателей использованию электронных методических пособий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67C027-9EB8-491F-8DAB-733D04685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32" y="3717032"/>
            <a:ext cx="4232668" cy="19915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43E5FC-C857-4ADE-A39A-2C73D2A5F2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17032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235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26A6C37-1194-4A94-ABDC-8E2D7E43A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2816932"/>
            <a:ext cx="6552728" cy="122413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«Оптимизация системы хранения спортивного инвентаря в МБДОУ «Детский сад № 26»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8" name="Заголовок 2">
            <a:extLst>
              <a:ext uri="{FF2B5EF4-FFF2-40B4-BE49-F238E27FC236}">
                <a16:creationId xmlns:a16="http://schemas.microsoft.com/office/drawing/2014/main" id="{4E9BAADD-30F3-427B-A709-B7BE770063A5}"/>
              </a:ext>
            </a:extLst>
          </p:cNvPr>
          <p:cNvSpPr txBox="1">
            <a:spLocks/>
          </p:cNvSpPr>
          <p:nvPr/>
        </p:nvSpPr>
        <p:spPr>
          <a:xfrm>
            <a:off x="-1476672" y="-171400"/>
            <a:ext cx="655272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C00000"/>
                </a:solidFill>
              </a:rPr>
              <a:t>ПРОЕКТ № 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0CEEE99-DDD4-439D-A70F-EC422EEC4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52448"/>
            <a:ext cx="3631941" cy="290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03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9E871F2-8381-4E73-B689-EE0912407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6469"/>
            <a:ext cx="6624736" cy="1048666"/>
          </a:xfrm>
        </p:spPr>
        <p:txBody>
          <a:bodyPr/>
          <a:lstStyle/>
          <a:p>
            <a:r>
              <a:rPr lang="en-US" dirty="0"/>
              <a:t>I</a:t>
            </a:r>
            <a:r>
              <a:rPr lang="ru-RU" dirty="0"/>
              <a:t> этап - диагностический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2285E-109E-4183-B3DA-06C9520AF056}"/>
              </a:ext>
            </a:extLst>
          </p:cNvPr>
          <p:cNvSpPr txBox="1"/>
          <p:nvPr/>
        </p:nvSpPr>
        <p:spPr>
          <a:xfrm>
            <a:off x="539552" y="1490008"/>
            <a:ext cx="67327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Выявленные потери: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Лишние передвижения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Излишняя транспортировка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Избыточная обработка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69D9487-5F8A-4694-A6CA-42C143EC4171}"/>
              </a:ext>
            </a:extLst>
          </p:cNvPr>
          <p:cNvSpPr/>
          <p:nvPr/>
        </p:nvSpPr>
        <p:spPr>
          <a:xfrm>
            <a:off x="234280" y="751981"/>
            <a:ext cx="6156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Опрос педагогов с целью выявления потерь при организации ООД по физическому развитию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7891BAD-2F57-41B0-B272-502B97252CF8}"/>
              </a:ext>
            </a:extLst>
          </p:cNvPr>
          <p:cNvSpPr/>
          <p:nvPr/>
        </p:nvSpPr>
        <p:spPr>
          <a:xfrm>
            <a:off x="3031535" y="5044827"/>
            <a:ext cx="5724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Цель:</a:t>
            </a:r>
          </a:p>
          <a:p>
            <a:pPr algn="just"/>
            <a:r>
              <a:rPr lang="ru-RU" sz="2400" dirty="0"/>
              <a:t>Оптимизация процесса подготовки педагогов к ООД по физическому развитию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8EC5E0-A593-4A65-83BC-B90C730AED9F}"/>
              </a:ext>
            </a:extLst>
          </p:cNvPr>
          <p:cNvSpPr txBox="1"/>
          <p:nvPr/>
        </p:nvSpPr>
        <p:spPr>
          <a:xfrm>
            <a:off x="1217542" y="305966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Проблема</a:t>
            </a:r>
          </a:p>
          <a:p>
            <a:r>
              <a:rPr lang="ru-RU" sz="2400" dirty="0"/>
              <a:t>Длительное время подготовки к ООД по физическому развитию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732A6B-645F-454A-A743-4D41283317C9}"/>
              </a:ext>
            </a:extLst>
          </p:cNvPr>
          <p:cNvSpPr txBox="1"/>
          <p:nvPr/>
        </p:nvSpPr>
        <p:spPr>
          <a:xfrm>
            <a:off x="2033837" y="4259997"/>
            <a:ext cx="5076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Коренная причина</a:t>
            </a:r>
          </a:p>
          <a:p>
            <a:r>
              <a:rPr lang="ru-RU" sz="2400" dirty="0"/>
              <a:t>Неорганизованная система 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287360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A45A1AE-7070-4C8D-AAA4-34B579465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014"/>
            <a:ext cx="6624736" cy="792088"/>
          </a:xfrm>
        </p:spPr>
        <p:txBody>
          <a:bodyPr/>
          <a:lstStyle/>
          <a:p>
            <a:r>
              <a:rPr lang="en-US" dirty="0"/>
              <a:t>II</a:t>
            </a:r>
            <a:r>
              <a:rPr lang="ru-RU" dirty="0"/>
              <a:t> этап - организационный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D8E629-EF1B-4A99-9588-0D5EE0341D24}"/>
              </a:ext>
            </a:extLst>
          </p:cNvPr>
          <p:cNvSpPr txBox="1"/>
          <p:nvPr/>
        </p:nvSpPr>
        <p:spPr>
          <a:xfrm>
            <a:off x="308236" y="102470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/>
              <a:t>Формирование рабочей группы</a:t>
            </a:r>
            <a:endParaRPr lang="ru-RU" sz="20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37237D6-E7D6-4B24-9A5F-84157F123DE7}"/>
              </a:ext>
            </a:extLst>
          </p:cNvPr>
          <p:cNvSpPr/>
          <p:nvPr/>
        </p:nvSpPr>
        <p:spPr>
          <a:xfrm>
            <a:off x="5232014" y="2444115"/>
            <a:ext cx="390372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2. Издание приказа о внедрении бережливого проекта</a:t>
            </a:r>
          </a:p>
          <a:p>
            <a:pPr marL="342900" indent="-342900" algn="ctr">
              <a:buAutoNum type="arabicPeriod"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840D8E-8C72-4595-A76D-338FE2C6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776" y="3225102"/>
            <a:ext cx="2986201" cy="351770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3B51B2-8AD3-4BFC-8D7B-1EFD80AA66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05" y="1694609"/>
            <a:ext cx="4310780" cy="3289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249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915A9C9-7F3B-4C6F-BE8D-ACB358284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71400"/>
            <a:ext cx="6624736" cy="1048666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/>
              </a:rPr>
              <a:t>Создание карточки ПСР-проекта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09438D-CC91-46ED-95AA-3AE02E3B9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72" y="692696"/>
            <a:ext cx="7704856" cy="528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5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4BB366F-C3B1-4D0D-B7C6-3338D23F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696" y="11460"/>
            <a:ext cx="4968454" cy="1047750"/>
          </a:xfrm>
        </p:spPr>
        <p:txBody>
          <a:bodyPr>
            <a:normAutofit fontScale="90000"/>
          </a:bodyPr>
          <a:lstStyle/>
          <a:p>
            <a:br>
              <a:rPr lang="ru-RU" sz="2000" dirty="0"/>
            </a:br>
            <a:r>
              <a:rPr lang="ru-RU" sz="2700" b="1" dirty="0">
                <a:effectLst/>
              </a:rPr>
              <a:t>анализ и создание карты текущего состояния процесса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6" name="Заголовок 2">
            <a:extLst>
              <a:ext uri="{FF2B5EF4-FFF2-40B4-BE49-F238E27FC236}">
                <a16:creationId xmlns:a16="http://schemas.microsoft.com/office/drawing/2014/main" id="{0F1FB91B-D472-4CF8-9274-574A21A247A8}"/>
              </a:ext>
            </a:extLst>
          </p:cNvPr>
          <p:cNvSpPr txBox="1">
            <a:spLocks/>
          </p:cNvSpPr>
          <p:nvPr/>
        </p:nvSpPr>
        <p:spPr>
          <a:xfrm>
            <a:off x="-10786" y="-16752"/>
            <a:ext cx="201622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br>
              <a:rPr lang="ru-RU" sz="2000" dirty="0"/>
            </a:br>
            <a:r>
              <a:rPr lang="en-US" sz="7100" b="1" dirty="0">
                <a:effectLst/>
              </a:rPr>
              <a:t>II</a:t>
            </a:r>
            <a:r>
              <a:rPr lang="ru-RU" sz="7100" b="1" dirty="0">
                <a:effectLst/>
              </a:rPr>
              <a:t> этап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5BB263-78F7-4708-826C-507FC925EA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9210"/>
            <a:ext cx="2933327" cy="2199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91864B-86EB-4E20-B111-2D1808531D2F}"/>
              </a:ext>
            </a:extLst>
          </p:cNvPr>
          <p:cNvSpPr txBox="1"/>
          <p:nvPr/>
        </p:nvSpPr>
        <p:spPr>
          <a:xfrm>
            <a:off x="3349121" y="981158"/>
            <a:ext cx="309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ТЕКУЩЕЕ СОСТОЯНИЕ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BB85DB2D-6E55-486B-ACFC-1F832B85D1FF}"/>
              </a:ext>
            </a:extLst>
          </p:cNvPr>
          <p:cNvSpPr/>
          <p:nvPr/>
        </p:nvSpPr>
        <p:spPr>
          <a:xfrm rot="10800000">
            <a:off x="3488476" y="1452990"/>
            <a:ext cx="2577436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6644B-6565-468B-A586-093E4BB8DC2D}"/>
              </a:ext>
            </a:extLst>
          </p:cNvPr>
          <p:cNvSpPr txBox="1"/>
          <p:nvPr/>
        </p:nvSpPr>
        <p:spPr>
          <a:xfrm>
            <a:off x="4303279" y="2346403"/>
            <a:ext cx="3655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Карта текущего состояния проекта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9D8135E-D408-4A95-AF05-0F5D7566F4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794" y="2841202"/>
            <a:ext cx="4840721" cy="3630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854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B4780CE-FF45-49B0-9ED1-459FFD3539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63688" y="0"/>
            <a:ext cx="5326056" cy="1169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br>
              <a:rPr lang="ru-RU" sz="2000" dirty="0"/>
            </a:br>
            <a:r>
              <a:rPr lang="ru-RU" sz="3600" dirty="0"/>
              <a:t>Разработка карты целевого                      состояния процесса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Заголовок 2">
            <a:extLst>
              <a:ext uri="{FF2B5EF4-FFF2-40B4-BE49-F238E27FC236}">
                <a16:creationId xmlns:a16="http://schemas.microsoft.com/office/drawing/2014/main" id="{A5147250-9F9B-473A-AEB3-57CE579E4433}"/>
              </a:ext>
            </a:extLst>
          </p:cNvPr>
          <p:cNvSpPr txBox="1">
            <a:spLocks/>
          </p:cNvSpPr>
          <p:nvPr/>
        </p:nvSpPr>
        <p:spPr>
          <a:xfrm>
            <a:off x="-16938" y="-269268"/>
            <a:ext cx="1512168" cy="853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br>
              <a:rPr lang="ru-RU" sz="2000" dirty="0"/>
            </a:br>
            <a:r>
              <a:rPr lang="en-US" sz="3700" dirty="0"/>
              <a:t>II </a:t>
            </a:r>
            <a:r>
              <a:rPr lang="ru-RU" sz="3700" dirty="0"/>
              <a:t>этап</a:t>
            </a:r>
          </a:p>
        </p:txBody>
      </p:sp>
      <p:graphicFrame>
        <p:nvGraphicFramePr>
          <p:cNvPr id="5" name="Таблица 6">
            <a:extLst>
              <a:ext uri="{FF2B5EF4-FFF2-40B4-BE49-F238E27FC236}">
                <a16:creationId xmlns:a16="http://schemas.microsoft.com/office/drawing/2014/main" id="{882B824A-7436-4196-B9C8-5B9229513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542786"/>
              </p:ext>
            </p:extLst>
          </p:nvPr>
        </p:nvGraphicFramePr>
        <p:xfrm>
          <a:off x="2411760" y="4725972"/>
          <a:ext cx="6587717" cy="19253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71062">
                  <a:extLst>
                    <a:ext uri="{9D8B030D-6E8A-4147-A177-3AD203B41FA5}">
                      <a16:colId xmlns:a16="http://schemas.microsoft.com/office/drawing/2014/main" val="3386099606"/>
                    </a:ext>
                  </a:extLst>
                </a:gridCol>
                <a:gridCol w="6116655">
                  <a:extLst>
                    <a:ext uri="{9D8B030D-6E8A-4147-A177-3AD203B41FA5}">
                      <a16:colId xmlns:a16="http://schemas.microsoft.com/office/drawing/2014/main" val="3491468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Целевые показатели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56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Рациональное использование помещения для хранения спортивного инвентаря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130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Сокращение времени и физических усилий на подготовку к ООД по физическому развитию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5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Сокращение времени и физических усилий на уборку спортивного инвентаря после занятия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853449"/>
                  </a:ext>
                </a:extLst>
              </a:tr>
            </a:tbl>
          </a:graphicData>
        </a:graphic>
      </p:graphicFrame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D21DCED5-563B-4EB0-A763-2AC384CD2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514729"/>
              </p:ext>
            </p:extLst>
          </p:nvPr>
        </p:nvGraphicFramePr>
        <p:xfrm>
          <a:off x="235215" y="931597"/>
          <a:ext cx="547260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192">
                  <a:extLst>
                    <a:ext uri="{9D8B030D-6E8A-4147-A177-3AD203B41FA5}">
                      <a16:colId xmlns:a16="http://schemas.microsoft.com/office/drawing/2014/main" val="2146897909"/>
                    </a:ext>
                  </a:extLst>
                </a:gridCol>
                <a:gridCol w="4917416">
                  <a:extLst>
                    <a:ext uri="{9D8B030D-6E8A-4147-A177-3AD203B41FA5}">
                      <a16:colId xmlns:a16="http://schemas.microsoft.com/office/drawing/2014/main" val="4006491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Решение проблем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71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Установка стеллажей для хранения спортивного инвентаря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34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Размещение по системе 5С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1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Визуализация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69424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70C520-5758-41E5-AA0C-8C89C7E15A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810" y="1693358"/>
            <a:ext cx="4621704" cy="2801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494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7B9F4-5BA0-4866-A68F-1D4F48908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0"/>
            <a:ext cx="6624736" cy="1048666"/>
          </a:xfrm>
        </p:spPr>
        <p:txBody>
          <a:bodyPr>
            <a:noAutofit/>
          </a:bodyPr>
          <a:lstStyle/>
          <a:p>
            <a:r>
              <a:rPr lang="ru-RU" sz="3200" dirty="0"/>
              <a:t>Разработка плана реализации бережливого проекта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869702-2327-4F30-86EE-1CD6578AF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97" y="1196752"/>
            <a:ext cx="8619841" cy="543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>
            <a:extLst>
              <a:ext uri="{FF2B5EF4-FFF2-40B4-BE49-F238E27FC236}">
                <a16:creationId xmlns:a16="http://schemas.microsoft.com/office/drawing/2014/main" id="{F0410F3B-18EA-435B-9BD8-9D10A828A13B}"/>
              </a:ext>
            </a:extLst>
          </p:cNvPr>
          <p:cNvSpPr/>
          <p:nvPr/>
        </p:nvSpPr>
        <p:spPr>
          <a:xfrm flipH="1">
            <a:off x="2603034" y="4915019"/>
            <a:ext cx="6540966" cy="725113"/>
          </a:xfrm>
          <a:prstGeom prst="parallelogram">
            <a:avLst>
              <a:gd name="adj" fmla="val 8185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>
            <a:extLst>
              <a:ext uri="{FF2B5EF4-FFF2-40B4-BE49-F238E27FC236}">
                <a16:creationId xmlns:a16="http://schemas.microsoft.com/office/drawing/2014/main" id="{E62CBF27-C350-44F0-AC0F-9EA0C7F15710}"/>
              </a:ext>
            </a:extLst>
          </p:cNvPr>
          <p:cNvSpPr/>
          <p:nvPr/>
        </p:nvSpPr>
        <p:spPr>
          <a:xfrm flipH="1">
            <a:off x="1835696" y="3955822"/>
            <a:ext cx="6768752" cy="725113"/>
          </a:xfrm>
          <a:prstGeom prst="parallelogram">
            <a:avLst>
              <a:gd name="adj" fmla="val 8185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араллелограмм 7">
            <a:extLst>
              <a:ext uri="{FF2B5EF4-FFF2-40B4-BE49-F238E27FC236}">
                <a16:creationId xmlns:a16="http://schemas.microsoft.com/office/drawing/2014/main" id="{59C7AB09-5037-41C2-B481-217EFED73440}"/>
              </a:ext>
            </a:extLst>
          </p:cNvPr>
          <p:cNvSpPr/>
          <p:nvPr/>
        </p:nvSpPr>
        <p:spPr>
          <a:xfrm flipH="1">
            <a:off x="755576" y="2582486"/>
            <a:ext cx="7308304" cy="1164647"/>
          </a:xfrm>
          <a:prstGeom prst="parallelogram">
            <a:avLst>
              <a:gd name="adj" fmla="val 8185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00B851E5-D8B5-4F20-AD4A-9215001B988F}"/>
              </a:ext>
            </a:extLst>
          </p:cNvPr>
          <p:cNvSpPr/>
          <p:nvPr/>
        </p:nvSpPr>
        <p:spPr>
          <a:xfrm flipH="1">
            <a:off x="107504" y="1676840"/>
            <a:ext cx="6984776" cy="725113"/>
          </a:xfrm>
          <a:prstGeom prst="parallelogram">
            <a:avLst>
              <a:gd name="adj" fmla="val 8185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EF7C6-DE12-4412-8728-91E271327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III </a:t>
            </a:r>
            <a:r>
              <a:rPr lang="ru-RU" dirty="0"/>
              <a:t>этап</a:t>
            </a:r>
            <a:br>
              <a:rPr lang="ru-RU" dirty="0"/>
            </a:br>
            <a:r>
              <a:rPr lang="ru-RU" dirty="0"/>
              <a:t>РЕАЛИЗАЦИЯ ПРОЕКТА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66822F-89CF-43C9-BB31-7C9389FDC0AB}"/>
              </a:ext>
            </a:extLst>
          </p:cNvPr>
          <p:cNvSpPr txBox="1"/>
          <p:nvPr/>
        </p:nvSpPr>
        <p:spPr>
          <a:xfrm>
            <a:off x="552139" y="1707534"/>
            <a:ext cx="4367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1. Установка стеллажей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772F460-E119-4A6A-8F0A-A4D41642B243}"/>
              </a:ext>
            </a:extLst>
          </p:cNvPr>
          <p:cNvSpPr/>
          <p:nvPr/>
        </p:nvSpPr>
        <p:spPr>
          <a:xfrm>
            <a:off x="584187" y="2596525"/>
            <a:ext cx="7200800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2. Размещение спортивного инвентаря</a:t>
            </a:r>
          </a:p>
          <a:p>
            <a:r>
              <a:rPr lang="ru-RU" sz="2800" b="1" dirty="0">
                <a:ea typeface="Calibri" panose="020F0502020204030204" pitchFamily="34" charset="0"/>
              </a:rPr>
              <a:t>                         (технология 5С)</a:t>
            </a:r>
            <a:endParaRPr lang="ru-RU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97C05F-16F0-4397-8C41-9D385C01005E}"/>
              </a:ext>
            </a:extLst>
          </p:cNvPr>
          <p:cNvSpPr txBox="1"/>
          <p:nvPr/>
        </p:nvSpPr>
        <p:spPr>
          <a:xfrm>
            <a:off x="2571946" y="4025990"/>
            <a:ext cx="3084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3. визуализация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70B979-C8E0-46E9-B616-C62B5DC96278}"/>
              </a:ext>
            </a:extLst>
          </p:cNvPr>
          <p:cNvSpPr txBox="1"/>
          <p:nvPr/>
        </p:nvSpPr>
        <p:spPr>
          <a:xfrm>
            <a:off x="3542489" y="5015965"/>
            <a:ext cx="5229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4. Начало эксплуатации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72799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FC9A5D-2A9C-458E-BB89-F25F276356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2340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A716CF3-0E3C-4034-820D-7464D621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Мониторинг потерь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1AF3964-685B-4DF3-9159-47683ADB62B8}"/>
              </a:ext>
            </a:extLst>
          </p:cNvPr>
          <p:cNvSpPr/>
          <p:nvPr/>
        </p:nvSpPr>
        <p:spPr>
          <a:xfrm>
            <a:off x="683568" y="141277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Опрос педагогов с целью выявления потерь при организации образовательного процесса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A2F9FD-1A90-43D1-A1F6-466BE76B87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809" y="2234577"/>
            <a:ext cx="7434100" cy="405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3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2564904"/>
            <a:ext cx="6552728" cy="1224136"/>
          </a:xfrm>
        </p:spPr>
        <p:txBody>
          <a:bodyPr>
            <a:noAutofit/>
          </a:bodyPr>
          <a:lstStyle/>
          <a:p>
            <a:r>
              <a:rPr lang="ru-RU" sz="3200" dirty="0"/>
              <a:t>«Оптимизация процесса  подготовки воспитателя к проведению ООД по развитию речи с использованием методических пособий»</a:t>
            </a:r>
          </a:p>
        </p:txBody>
      </p:sp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3C5214F1-71C3-4661-9EB8-33FCCA1F6817}"/>
              </a:ext>
            </a:extLst>
          </p:cNvPr>
          <p:cNvSpPr txBox="1">
            <a:spLocks/>
          </p:cNvSpPr>
          <p:nvPr/>
        </p:nvSpPr>
        <p:spPr>
          <a:xfrm>
            <a:off x="-1044624" y="332656"/>
            <a:ext cx="655272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C00000"/>
                </a:solidFill>
              </a:rPr>
              <a:t>ПРОЕКТ № 1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68C0D5-244A-4BB3-9A00-9A4080A7C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15566"/>
            <a:ext cx="3419872" cy="243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64807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I</a:t>
            </a:r>
            <a:r>
              <a:rPr lang="ru-RU" dirty="0"/>
              <a:t> этап - диагностический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8C3E8C-DF0C-4EE1-B81B-745333EAFE96}"/>
              </a:ext>
            </a:extLst>
          </p:cNvPr>
          <p:cNvSpPr txBox="1"/>
          <p:nvPr/>
        </p:nvSpPr>
        <p:spPr>
          <a:xfrm>
            <a:off x="467544" y="1031490"/>
            <a:ext cx="477682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Выявленные потери:</a:t>
            </a:r>
          </a:p>
          <a:p>
            <a:pPr marL="342900" indent="-342900">
              <a:buAutoNum type="arabicPeriod"/>
            </a:pPr>
            <a:r>
              <a:rPr lang="ru-RU" sz="2800" dirty="0"/>
              <a:t>Лишние движения</a:t>
            </a:r>
          </a:p>
          <a:p>
            <a:pPr marL="342900" indent="-342900">
              <a:buAutoNum type="arabicPeriod"/>
            </a:pPr>
            <a:r>
              <a:rPr lang="ru-RU" sz="2800" dirty="0"/>
              <a:t>Ненужная транспортировка</a:t>
            </a:r>
          </a:p>
          <a:p>
            <a:pPr marL="342900" indent="-342900">
              <a:buAutoNum type="arabicPeriod"/>
            </a:pPr>
            <a:r>
              <a:rPr lang="ru-RU" sz="2800" dirty="0"/>
              <a:t>Излишняя обработка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EBCE66-DF56-476A-B839-48954942D2A1}"/>
              </a:ext>
            </a:extLst>
          </p:cNvPr>
          <p:cNvSpPr txBox="1"/>
          <p:nvPr/>
        </p:nvSpPr>
        <p:spPr>
          <a:xfrm>
            <a:off x="2699792" y="4778475"/>
            <a:ext cx="61206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Цель:</a:t>
            </a:r>
          </a:p>
          <a:p>
            <a:pPr algn="just"/>
            <a:r>
              <a:rPr lang="ru-RU" sz="2800" dirty="0"/>
              <a:t>Оптимизация процесса подготовки педагогов к ООД по развитию речи с применением методических пособий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46819B-ED34-4CB9-B529-1C4F5EE41826}"/>
              </a:ext>
            </a:extLst>
          </p:cNvPr>
          <p:cNvSpPr txBox="1"/>
          <p:nvPr/>
        </p:nvSpPr>
        <p:spPr>
          <a:xfrm>
            <a:off x="1348171" y="2962593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</a:rPr>
              <a:t>Проблема</a:t>
            </a:r>
          </a:p>
          <a:p>
            <a:pPr algn="just"/>
            <a:r>
              <a:rPr lang="ru-RU" sz="2800" dirty="0"/>
              <a:t>Длительная подготовка воспитателя к проведению ООД по развитию речи</a:t>
            </a:r>
          </a:p>
        </p:txBody>
      </p:sp>
    </p:spTree>
    <p:extLst>
      <p:ext uri="{BB962C8B-B14F-4D97-AF65-F5344CB8AC3E}">
        <p14:creationId xmlns:p14="http://schemas.microsoft.com/office/powerpoint/2010/main" val="32683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-171400"/>
            <a:ext cx="6624736" cy="1048666"/>
          </a:xfrm>
        </p:spPr>
        <p:txBody>
          <a:bodyPr/>
          <a:lstStyle/>
          <a:p>
            <a:r>
              <a:rPr lang="en-US" dirty="0"/>
              <a:t>II </a:t>
            </a:r>
            <a:r>
              <a:rPr lang="ru-RU" dirty="0"/>
              <a:t>этап - организационный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893CF2-F033-49A1-BB4D-DE729A8F023C}"/>
              </a:ext>
            </a:extLst>
          </p:cNvPr>
          <p:cNvSpPr txBox="1"/>
          <p:nvPr/>
        </p:nvSpPr>
        <p:spPr>
          <a:xfrm>
            <a:off x="971600" y="79577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/>
              <a:t>Формирование рабочей группы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5884C3-6038-44D5-ACD7-AB6E42F0C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63399"/>
            <a:ext cx="3902502" cy="4227896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9101BA3-F397-419F-8DDA-3C348F27BC8B}"/>
              </a:ext>
            </a:extLst>
          </p:cNvPr>
          <p:cNvSpPr/>
          <p:nvPr/>
        </p:nvSpPr>
        <p:spPr>
          <a:xfrm>
            <a:off x="5342662" y="1871401"/>
            <a:ext cx="3491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2. Издание приказа о внедрении бережливого проекта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F90DE1-FDA1-4504-9A03-F04749E8D5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14717"/>
            <a:ext cx="3171425" cy="422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3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A119F0C-30D1-4DE2-A6C9-041E25470F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467544" y="19031"/>
            <a:ext cx="662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/>
              </a:rPr>
              <a:t>Создание карточки ПСР-проекта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B7661E8-A00F-4B1F-83E4-1CCD0FB45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816" y="301534"/>
            <a:ext cx="7884368" cy="583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9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87824" y="161461"/>
            <a:ext cx="4241652" cy="720080"/>
          </a:xfrm>
        </p:spPr>
        <p:txBody>
          <a:bodyPr>
            <a:normAutofit fontScale="90000"/>
          </a:bodyPr>
          <a:lstStyle/>
          <a:p>
            <a:br>
              <a:rPr lang="ru-RU" sz="2000" dirty="0"/>
            </a:br>
            <a:r>
              <a:rPr lang="ru-RU" sz="2700" b="1" dirty="0">
                <a:effectLst/>
              </a:rPr>
              <a:t>анализ и создание карты текущего состояния процесса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61612C-E934-4145-B200-14C3FD8A4C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99" y="930843"/>
            <a:ext cx="2245159" cy="2993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83C83B-1E5D-4BE2-962F-50E4EC6EBFE7}"/>
              </a:ext>
            </a:extLst>
          </p:cNvPr>
          <p:cNvSpPr txBox="1"/>
          <p:nvPr/>
        </p:nvSpPr>
        <p:spPr>
          <a:xfrm>
            <a:off x="683568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Заголовок 2">
            <a:extLst>
              <a:ext uri="{FF2B5EF4-FFF2-40B4-BE49-F238E27FC236}">
                <a16:creationId xmlns:a16="http://schemas.microsoft.com/office/drawing/2014/main" id="{D3609C94-0129-4AAD-A251-86EA45A5A32B}"/>
              </a:ext>
            </a:extLst>
          </p:cNvPr>
          <p:cNvSpPr txBox="1">
            <a:spLocks/>
          </p:cNvSpPr>
          <p:nvPr/>
        </p:nvSpPr>
        <p:spPr>
          <a:xfrm>
            <a:off x="-10786" y="-16752"/>
            <a:ext cx="201622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br>
              <a:rPr lang="ru-RU" sz="2000" dirty="0"/>
            </a:br>
            <a:r>
              <a:rPr lang="en-US" sz="7100" b="1" dirty="0">
                <a:effectLst/>
              </a:rPr>
              <a:t>II</a:t>
            </a:r>
            <a:r>
              <a:rPr lang="ru-RU" sz="7100" b="1" dirty="0">
                <a:effectLst/>
              </a:rPr>
              <a:t> этап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DE0DC-89ED-4D70-A130-6CD82B286333}"/>
              </a:ext>
            </a:extLst>
          </p:cNvPr>
          <p:cNvSpPr txBox="1"/>
          <p:nvPr/>
        </p:nvSpPr>
        <p:spPr>
          <a:xfrm>
            <a:off x="3500691" y="1268438"/>
            <a:ext cx="246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 внедрения проекта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8B8E09-A142-49A9-8F40-2F266AA14114}"/>
              </a:ext>
            </a:extLst>
          </p:cNvPr>
          <p:cNvSpPr txBox="1"/>
          <p:nvPr/>
        </p:nvSpPr>
        <p:spPr>
          <a:xfrm>
            <a:off x="3275856" y="3264563"/>
            <a:ext cx="4973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Карта текущего состояния процесса</a:t>
            </a: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C60ACE12-D859-4D5E-B742-29ABC34B6001}"/>
              </a:ext>
            </a:extLst>
          </p:cNvPr>
          <p:cNvSpPr/>
          <p:nvPr/>
        </p:nvSpPr>
        <p:spPr>
          <a:xfrm rot="10800000">
            <a:off x="4082796" y="1768823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DD95E6-1D4E-412A-95AC-0B8AA9DB1D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157095"/>
            <a:ext cx="6532813" cy="2328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690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-16752"/>
            <a:ext cx="5328592" cy="1048666"/>
          </a:xfrm>
        </p:spPr>
        <p:txBody>
          <a:bodyPr>
            <a:normAutofit/>
          </a:bodyPr>
          <a:lstStyle/>
          <a:p>
            <a:r>
              <a:rPr lang="ru-RU" sz="2800" dirty="0"/>
              <a:t>Разработка карты целевого состояния процесса</a:t>
            </a:r>
          </a:p>
        </p:txBody>
      </p:sp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67FFA348-68BE-42CA-95B0-F56A05AD878C}"/>
              </a:ext>
            </a:extLst>
          </p:cNvPr>
          <p:cNvSpPr txBox="1">
            <a:spLocks/>
          </p:cNvSpPr>
          <p:nvPr/>
        </p:nvSpPr>
        <p:spPr>
          <a:xfrm>
            <a:off x="-10786" y="-16752"/>
            <a:ext cx="201622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br>
              <a:rPr lang="ru-RU" sz="2000" dirty="0"/>
            </a:br>
            <a:r>
              <a:rPr lang="en-US" sz="7100" b="1" dirty="0">
                <a:effectLst/>
              </a:rPr>
              <a:t>II</a:t>
            </a:r>
            <a:r>
              <a:rPr lang="ru-RU" sz="7100" b="1" dirty="0">
                <a:effectLst/>
              </a:rPr>
              <a:t> этап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FB6A5B-A237-40C6-936B-CCC54B6F9B9A}"/>
              </a:ext>
            </a:extLst>
          </p:cNvPr>
          <p:cNvSpPr txBox="1"/>
          <p:nvPr/>
        </p:nvSpPr>
        <p:spPr>
          <a:xfrm>
            <a:off x="1456931" y="934597"/>
            <a:ext cx="5761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Карта целевого состояния процесса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592117-AFF0-43C7-950E-FB45DEEF0C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92" y="1446864"/>
            <a:ext cx="7596336" cy="2681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Таблица 8">
            <a:extLst>
              <a:ext uri="{FF2B5EF4-FFF2-40B4-BE49-F238E27FC236}">
                <a16:creationId xmlns:a16="http://schemas.microsoft.com/office/drawing/2014/main" id="{6708F47C-0E06-4A8D-BF58-E3417AFFB7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103044"/>
              </p:ext>
            </p:extLst>
          </p:nvPr>
        </p:nvGraphicFramePr>
        <p:xfrm>
          <a:off x="1907704" y="4437112"/>
          <a:ext cx="6912768" cy="16459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98215">
                  <a:extLst>
                    <a:ext uri="{9D8B030D-6E8A-4147-A177-3AD203B41FA5}">
                      <a16:colId xmlns:a16="http://schemas.microsoft.com/office/drawing/2014/main" val="4081909496"/>
                    </a:ext>
                  </a:extLst>
                </a:gridCol>
                <a:gridCol w="6014553">
                  <a:extLst>
                    <a:ext uri="{9D8B030D-6E8A-4147-A177-3AD203B41FA5}">
                      <a16:colId xmlns:a16="http://schemas.microsoft.com/office/drawing/2014/main" val="57360367"/>
                    </a:ext>
                  </a:extLst>
                </a:gridCol>
              </a:tblGrid>
              <a:tr h="254278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Целевые показатели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650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Сокращение времени на подготовку к ООД по развитию речи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90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Хранение и использование методических пособий в электронном виде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172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89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17193"/>
            <a:ext cx="6624736" cy="1048666"/>
          </a:xfrm>
        </p:spPr>
        <p:txBody>
          <a:bodyPr>
            <a:normAutofit/>
          </a:bodyPr>
          <a:lstStyle/>
          <a:p>
            <a:r>
              <a:rPr lang="ru-RU" sz="2800" dirty="0"/>
              <a:t>Разработка плана реализации бережливого проекта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DFDF9D-DAD2-46D9-BAAD-19C5898FF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96910"/>
            <a:ext cx="8181975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3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3190</TotalTime>
  <Words>373</Words>
  <Application>Microsoft Office PowerPoint</Application>
  <PresentationFormat>Экран (4:3)</PresentationFormat>
  <Paragraphs>94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Внедрение бережливых технологий в МБДОУ «Детский сад № 26»</vt:lpstr>
      <vt:lpstr>Мониторинг потерь</vt:lpstr>
      <vt:lpstr>«Оптимизация процесса  подготовки воспитателя к проведению ООД по развитию речи с использованием методических пособий»</vt:lpstr>
      <vt:lpstr>I этап - диагностический</vt:lpstr>
      <vt:lpstr>II этап - организационный</vt:lpstr>
      <vt:lpstr>Создание карточки ПСР-проекта</vt:lpstr>
      <vt:lpstr> анализ и создание карты текущего состояния процесса </vt:lpstr>
      <vt:lpstr>Разработка карты целевого состояния процесса</vt:lpstr>
      <vt:lpstr>Разработка плана реализации бережливого проекта</vt:lpstr>
      <vt:lpstr>III этап РЕАЛИЗАЦИЯ ПРОЕКТА</vt:lpstr>
      <vt:lpstr>«Оптимизация системы хранения спортивного инвентаря в МБДОУ «Детский сад № 26» </vt:lpstr>
      <vt:lpstr>I этап - диагностический</vt:lpstr>
      <vt:lpstr>II этап - организационный</vt:lpstr>
      <vt:lpstr>Создание карточки ПСР-проекта</vt:lpstr>
      <vt:lpstr> анализ и создание карты текущего состояния процесса </vt:lpstr>
      <vt:lpstr> Разработка карты целевого                      состояния процесса </vt:lpstr>
      <vt:lpstr>Разработка плана реализации бережливого проекта</vt:lpstr>
      <vt:lpstr>III этап РЕАЛИЗАЦИЯ ПРОЕКТА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Admin</cp:lastModifiedBy>
  <cp:revision>898</cp:revision>
  <dcterms:created xsi:type="dcterms:W3CDTF">2018-02-25T09:09:03Z</dcterms:created>
  <dcterms:modified xsi:type="dcterms:W3CDTF">2019-09-25T12:38:15Z</dcterms:modified>
</cp:coreProperties>
</file>