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97" r:id="rId2"/>
    <p:sldId id="298" r:id="rId3"/>
    <p:sldId id="257" r:id="rId4"/>
    <p:sldId id="261" r:id="rId5"/>
    <p:sldId id="262" r:id="rId6"/>
    <p:sldId id="263" r:id="rId7"/>
    <p:sldId id="264" r:id="rId8"/>
    <p:sldId id="265" r:id="rId9"/>
    <p:sldId id="266" r:id="rId10"/>
    <p:sldId id="271" r:id="rId11"/>
    <p:sldId id="273" r:id="rId12"/>
    <p:sldId id="275" r:id="rId13"/>
    <p:sldId id="278" r:id="rId14"/>
    <p:sldId id="289" r:id="rId15"/>
    <p:sldId id="29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581" y="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13515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526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9035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6116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7888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4276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825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6938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75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91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329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96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039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757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85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9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D6ECFF"/>
                </a:solidFill>
              </a:rPr>
              <a:pPr/>
              <a:t>19.06.2023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451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65007">
            <a:off x="119935" y="644369"/>
            <a:ext cx="9755187" cy="2766528"/>
          </a:xfrm>
        </p:spPr>
        <p:txBody>
          <a:bodyPr/>
          <a:lstStyle/>
          <a:p>
            <a:pPr algn="l"/>
            <a:r>
              <a:rPr lang="ru-RU" dirty="0" smtClean="0"/>
              <a:t>Город в котором живем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1101934" y="3212602"/>
            <a:ext cx="9755187" cy="550333"/>
          </a:xfrm>
        </p:spPr>
        <p:txBody>
          <a:bodyPr/>
          <a:lstStyle/>
          <a:p>
            <a:r>
              <a:rPr lang="ru-RU" sz="2000" dirty="0" smtClean="0"/>
              <a:t>Воспитатель </a:t>
            </a:r>
            <a:r>
              <a:rPr lang="ru-RU" sz="2000" dirty="0" err="1" smtClean="0"/>
              <a:t>гпд</a:t>
            </a:r>
            <a:endParaRPr lang="ru-RU" sz="2000" dirty="0" smtClean="0"/>
          </a:p>
          <a:p>
            <a:r>
              <a:rPr lang="ru-RU" sz="2000" dirty="0" smtClean="0"/>
              <a:t>ГБОУ ОШ №220  </a:t>
            </a:r>
          </a:p>
          <a:p>
            <a:r>
              <a:rPr lang="ru-RU" sz="2000" dirty="0" smtClean="0"/>
              <a:t>Сахарова Полина романовна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50742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i09.fotocdn.net/s12/128/public_pin_l/95/2327993983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6" name="Рисунок 5" descr="C:\Users\Администратор\Desktop\75865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26386" y="502920"/>
            <a:ext cx="3946998" cy="2743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597570" y="602373"/>
            <a:ext cx="5976966" cy="3970318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Исаакиевский собор </a:t>
            </a:r>
            <a:r>
              <a:rPr lang="ru-RU" sz="2800" b="1" dirty="0">
                <a:latin typeface="Book Antiqua" panose="02040602050305030304" pitchFamily="18" charset="0"/>
              </a:rPr>
              <a:t>— крупнейший на сегодняшний день православный храма Санкт-Петербурга и одно из высочайших купольных сооружений в мире. В  1712 г. в этом соборе Петр </a:t>
            </a:r>
            <a:r>
              <a:rPr lang="en-US" sz="2800" b="1" dirty="0">
                <a:latin typeface="Book Antiqua" panose="02040602050305030304" pitchFamily="18" charset="0"/>
              </a:rPr>
              <a:t>I</a:t>
            </a:r>
            <a:r>
              <a:rPr lang="ru-RU" sz="2800" b="1" dirty="0">
                <a:latin typeface="Book Antiqua" panose="02040602050305030304" pitchFamily="18" charset="0"/>
              </a:rPr>
              <a:t> обвенчался с Екатериной Алексеевной, своей второй супругой.</a:t>
            </a:r>
          </a:p>
        </p:txBody>
      </p:sp>
    </p:spTree>
    <p:extLst>
      <p:ext uri="{BB962C8B-B14F-4D97-AF65-F5344CB8AC3E}">
        <p14:creationId xmlns:p14="http://schemas.microsoft.com/office/powerpoint/2010/main" val="234752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i09.fotocdn.net/s12/128/public_pin_l/95/2327993983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sp>
        <p:nvSpPr>
          <p:cNvPr id="3" name="AutoShape 2" descr="https://www.2do2go.ru/uploads/06dba1d6e5f7b8ee63568f54454f7e51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8" name="Рисунок 7" descr="C:\Users\Администратор\Desktop\0_11afb5_ba603c48_XXL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97496" y="996696"/>
            <a:ext cx="4157992" cy="32564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TextBox 6"/>
          <p:cNvSpPr/>
          <p:nvPr/>
        </p:nvSpPr>
        <p:spPr>
          <a:xfrm>
            <a:off x="2741276" y="312739"/>
            <a:ext cx="5572164" cy="5972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Храм </a:t>
            </a:r>
            <a:r>
              <a:rPr lang="ru-RU" sz="2800" b="1" cap="all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спаса на крови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6928" y="909975"/>
            <a:ext cx="5751576" cy="483209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  <a:effectLst>
            <a:softEdge rad="127000"/>
          </a:effectLst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orbel"/>
              </a:rPr>
              <a:t>Храм начал строиться в 1883 г. на том самом месте, где 1 марта 1881 был смертельно ранен император Александр II. На следующий день после этого трагического события была возведена деревянная часовня, но из разных губерний в больших количествах начали поступать пожертвования на памятник, и было решено возвести храм.</a:t>
            </a:r>
          </a:p>
        </p:txBody>
      </p:sp>
    </p:spTree>
    <p:extLst>
      <p:ext uri="{BB962C8B-B14F-4D97-AF65-F5344CB8AC3E}">
        <p14:creationId xmlns:p14="http://schemas.microsoft.com/office/powerpoint/2010/main" val="2358078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architan.ru/images/cms/data/slovara/admiralteistvo-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44" b="6907"/>
          <a:stretch/>
        </p:blipFill>
        <p:spPr bwMode="auto">
          <a:xfrm>
            <a:off x="214712" y="987552"/>
            <a:ext cx="5603193" cy="36227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943600" y="1385328"/>
            <a:ext cx="5544180" cy="3362451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endParaRPr lang="ru-RU" sz="205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r>
              <a:rPr lang="ru-RU" sz="2200" b="1" dirty="0">
                <a:solidFill>
                  <a:srgbClr val="002060"/>
                </a:solidFill>
                <a:latin typeface="Corbel"/>
              </a:rPr>
              <a:t>Строилось оно </a:t>
            </a:r>
            <a:r>
              <a:rPr lang="ru-RU" sz="2200" b="1" dirty="0">
                <a:solidFill>
                  <a:srgbClr val="002060"/>
                </a:solidFill>
                <a:latin typeface="Corbel"/>
              </a:rPr>
              <a:t>как верфь по чертежам, подписанным самим Петром I</a:t>
            </a:r>
            <a:r>
              <a:rPr lang="ru-RU" sz="2200" b="1" dirty="0">
                <a:solidFill>
                  <a:srgbClr val="002060"/>
                </a:solidFill>
                <a:latin typeface="Corbel"/>
              </a:rPr>
              <a:t>. Строительство парусных кораблей на Адмиралтейской верфи продолжалось до 1844 года. </a:t>
            </a:r>
          </a:p>
          <a:p>
            <a:pPr algn="ctr">
              <a:defRPr/>
            </a:pPr>
            <a:endParaRPr lang="ru-RU" sz="205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endParaRPr lang="ru-RU" sz="205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endParaRPr lang="ru-RU" sz="205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r>
              <a:rPr lang="ru-RU" sz="2050" b="1" dirty="0">
                <a:solidFill>
                  <a:srgbClr val="002060"/>
                </a:solidFill>
                <a:latin typeface="Corbel"/>
              </a:rPr>
              <a:t> </a:t>
            </a:r>
            <a:endParaRPr lang="ru-RU" sz="2050" b="1" dirty="0">
              <a:solidFill>
                <a:srgbClr val="002060"/>
              </a:solidFill>
              <a:latin typeface="Corbel"/>
            </a:endParaRPr>
          </a:p>
        </p:txBody>
      </p:sp>
      <p:sp>
        <p:nvSpPr>
          <p:cNvPr id="2" name="TextBox 6"/>
          <p:cNvSpPr/>
          <p:nvPr/>
        </p:nvSpPr>
        <p:spPr>
          <a:xfrm>
            <a:off x="910180" y="277158"/>
            <a:ext cx="4212258" cy="5972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Адмиралтейство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146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/>
          <p:nvPr/>
        </p:nvSpPr>
        <p:spPr>
          <a:xfrm>
            <a:off x="2881290" y="142852"/>
            <a:ext cx="6429420" cy="5972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Ростральные колонны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462202" y="857233"/>
            <a:ext cx="5327718" cy="5032139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endParaRPr lang="ru-RU" sz="205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Corbel"/>
              </a:rPr>
              <a:t>Сегодня невозможно представить себе ансамбль Стрелки Васильевского острова без этих колонн. Раньше колонны служили маяками для кораблей идущих в находящийся когда-то здесь торговый порт. Сейчас маяки зажигают только по особым случаям.</a:t>
            </a:r>
          </a:p>
          <a:p>
            <a:pPr algn="ctr">
              <a:defRPr/>
            </a:pPr>
            <a:r>
              <a:rPr lang="ru-RU" sz="2050" b="1" dirty="0">
                <a:solidFill>
                  <a:srgbClr val="002060"/>
                </a:solidFill>
                <a:latin typeface="Corbel"/>
              </a:rPr>
              <a:t> </a:t>
            </a:r>
            <a:endParaRPr lang="ru-RU" sz="2050" b="1" dirty="0">
              <a:solidFill>
                <a:srgbClr val="002060"/>
              </a:solidFill>
              <a:latin typeface="Corbel"/>
            </a:endParaRPr>
          </a:p>
        </p:txBody>
      </p:sp>
      <p:pic>
        <p:nvPicPr>
          <p:cNvPr id="6147" name="Picture 3" descr="C:\Users\Администратор\Desktop\1351173186_rostralnye-kolonny-nochju.jpg"/>
          <p:cNvPicPr>
            <a:picLocks noChangeAspect="1" noChangeArrowheads="1"/>
          </p:cNvPicPr>
          <p:nvPr/>
        </p:nvPicPr>
        <p:blipFill>
          <a:blip r:embed="rId3"/>
          <a:srcRect r="1605" b="16023"/>
          <a:stretch>
            <a:fillRect/>
          </a:stretch>
        </p:blipFill>
        <p:spPr bwMode="auto">
          <a:xfrm>
            <a:off x="338327" y="1237302"/>
            <a:ext cx="4851377" cy="27586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383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i09.fotocdn.net/s12/128/public_pin_l/95/2327993983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sp>
        <p:nvSpPr>
          <p:cNvPr id="3" name="AutoShape 2" descr="https://www.2do2go.ru/uploads/06dba1d6e5f7b8ee63568f54454f7e51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10242" name="Picture 2" descr="C:\Users\Администратор\Desktop\Вид_на_дворцово-парковый_ансамбль_Петергоф_с_высо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372" y="465140"/>
            <a:ext cx="4305108" cy="2868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6"/>
          <p:cNvSpPr/>
          <p:nvPr/>
        </p:nvSpPr>
        <p:spPr>
          <a:xfrm>
            <a:off x="3024166" y="0"/>
            <a:ext cx="6500858" cy="5972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петергоф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157216" y="994359"/>
            <a:ext cx="5673120" cy="4392683"/>
          </a:xfrm>
          <a:prstGeom prst="roundRect">
            <a:avLst/>
          </a:prstGeom>
          <a:noFill/>
          <a:effectLst>
            <a:softEdge rad="63500"/>
          </a:effectLst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r>
              <a:rPr lang="ru-RU" sz="2800" b="1" dirty="0" err="1">
                <a:solidFill>
                  <a:srgbClr val="002060"/>
                </a:solidFill>
                <a:latin typeface="Corbel"/>
              </a:rPr>
              <a:t>Петерго́ф</a:t>
            </a:r>
            <a:r>
              <a:rPr lang="ru-RU" sz="2800" b="1" dirty="0">
                <a:solidFill>
                  <a:srgbClr val="002060"/>
                </a:solidFill>
                <a:latin typeface="Corbel"/>
              </a:rPr>
              <a:t> — «двор</a:t>
            </a:r>
            <a:r>
              <a:rPr lang="ru-RU" sz="2800" b="1" dirty="0">
                <a:solidFill>
                  <a:srgbClr val="00ADDC">
                    <a:lumMod val="75000"/>
                  </a:srgbClr>
                </a:solidFill>
                <a:latin typeface="Corbel"/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Corbel"/>
              </a:rPr>
              <a:t>Петра»,- муниципальное образование в составе Санкт-Петербурга. Расположен на южном берегу Финского залива.   Петергоф основан в 1710 году как императорская  загородная резиденция</a:t>
            </a:r>
          </a:p>
        </p:txBody>
      </p:sp>
    </p:spTree>
    <p:extLst>
      <p:ext uri="{BB962C8B-B14F-4D97-AF65-F5344CB8AC3E}">
        <p14:creationId xmlns:p14="http://schemas.microsoft.com/office/powerpoint/2010/main" val="265887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i09.fotocdn.net/s12/128/public_pin_l/95/2327993983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sp>
        <p:nvSpPr>
          <p:cNvPr id="3" name="AutoShape 2" descr="https://www.2do2go.ru/uploads/06dba1d6e5f7b8ee63568f54454f7e51.jpg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sp>
        <p:nvSpPr>
          <p:cNvPr id="6" name="TextBox 6"/>
          <p:cNvSpPr/>
          <p:nvPr/>
        </p:nvSpPr>
        <p:spPr>
          <a:xfrm>
            <a:off x="2594398" y="0"/>
            <a:ext cx="6500858" cy="59723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Город - герой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4338" name="Picture 2" descr="C:\Users\Администратор\Desktop\320px-Стелла_городу_герою_Ленинграду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5370" y="7937"/>
            <a:ext cx="1408005" cy="54736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2336086" y="697783"/>
            <a:ext cx="9130490" cy="4869409"/>
          </a:xfrm>
          <a:prstGeom prst="roundRect">
            <a:avLst/>
          </a:prstGeom>
          <a:noFill/>
          <a:effectLst>
            <a:softEdge rad="63500"/>
          </a:effectLst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002060"/>
                </a:solidFill>
                <a:latin typeface="Corbel"/>
              </a:rPr>
              <a:t>Город пережил военную блокаду, которая длилась почти 900 дней. К началу блокады в городе не имелось достаточных по объёму запасов продовольствия и топлива. Единственным путём сообщения с Ленинградом оставалось Ладожское озеро. Погибло свыше 640 тыс. жителей. </a:t>
            </a:r>
            <a:br>
              <a:rPr lang="ru-RU" sz="2800" b="1" dirty="0">
                <a:solidFill>
                  <a:srgbClr val="002060"/>
                </a:solidFill>
                <a:latin typeface="Corbel"/>
              </a:rPr>
            </a:br>
            <a:r>
              <a:rPr lang="ru-RU" sz="2800" b="1" dirty="0">
                <a:solidFill>
                  <a:srgbClr val="002060"/>
                </a:solidFill>
                <a:latin typeface="Corbel"/>
              </a:rPr>
              <a:t>За массовый героизм и мужество в защите Родины в Великой Отечественной войне 1941—1945,  город получил высшую степень отличия — звание города-героя </a:t>
            </a:r>
          </a:p>
        </p:txBody>
      </p:sp>
    </p:spTree>
    <p:extLst>
      <p:ext uri="{BB962C8B-B14F-4D97-AF65-F5344CB8AC3E}">
        <p14:creationId xmlns:p14="http://schemas.microsoft.com/office/powerpoint/2010/main" val="266418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Разгадай ребус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85801" y="2083116"/>
            <a:ext cx="9674483" cy="2699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83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614928" y="1073849"/>
            <a:ext cx="8229600" cy="1114425"/>
          </a:xfrm>
        </p:spPr>
        <p:txBody>
          <a:bodyPr>
            <a:normAutofit/>
          </a:bodyPr>
          <a:lstStyle/>
          <a:p>
            <a:pPr algn="ctr"/>
            <a:r>
              <a:rPr lang="ru-RU" sz="7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</a:t>
            </a:r>
            <a:endParaRPr lang="ru-RU" sz="7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3286125"/>
            <a:ext cx="8001000" cy="1714500"/>
          </a:xfrm>
          <a:solidFill>
            <a:schemeClr val="accent4">
              <a:lumMod val="40000"/>
              <a:lumOff val="60000"/>
              <a:alpha val="35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31750"/>
          </a:effectLst>
        </p:spPr>
        <p:txBody>
          <a:bodyPr>
            <a:noAutofit/>
          </a:bodyPr>
          <a:lstStyle/>
          <a:p>
            <a:pPr algn="ctr"/>
            <a:r>
              <a:rPr lang="ru-RU" sz="5500" b="1" cap="all" dirty="0">
                <a:ln w="6350"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СЕВЕРНАЯ  СТОЛИЦА России</a:t>
            </a:r>
          </a:p>
        </p:txBody>
      </p:sp>
    </p:spTree>
    <p:extLst>
      <p:ext uri="{BB962C8B-B14F-4D97-AF65-F5344CB8AC3E}">
        <p14:creationId xmlns:p14="http://schemas.microsoft.com/office/powerpoint/2010/main" val="269571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72105" y="107141"/>
            <a:ext cx="8229600" cy="785813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Основатель Петербурга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4" name="Picture 4" descr="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673" y="789796"/>
            <a:ext cx="3396949" cy="44405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Прямоугольник 4"/>
          <p:cNvSpPr/>
          <p:nvPr/>
        </p:nvSpPr>
        <p:spPr>
          <a:xfrm>
            <a:off x="5738810" y="1571613"/>
            <a:ext cx="4464496" cy="2115081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spcAft>
                <a:spcPts val="1293"/>
              </a:spcAft>
              <a:defRPr/>
            </a:pPr>
            <a:r>
              <a:rPr lang="ru-RU" sz="6600" b="1" kern="0" dirty="0">
                <a:ln>
                  <a:solidFill>
                    <a:srgbClr val="D6ECFF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MS Gothic"/>
                <a:cs typeface="Times New Roman" pitchFamily="18" charset="0"/>
              </a:rPr>
              <a:t>Пётр Первый</a:t>
            </a:r>
            <a:r>
              <a:rPr lang="ru-RU" sz="6600" b="1" kern="0" dirty="0">
                <a:ln>
                  <a:solidFill>
                    <a:srgbClr val="D6ECFF">
                      <a:lumMod val="50000"/>
                    </a:srgbClr>
                  </a:solidFill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MS Gothic"/>
                <a:cs typeface="Times New Roman" pitchFamily="18" charset="0"/>
              </a:rPr>
              <a:t>.</a:t>
            </a:r>
            <a:endParaRPr lang="ru-RU" sz="6600" b="1" kern="0" dirty="0">
              <a:ln>
                <a:solidFill>
                  <a:srgbClr val="D6ECFF">
                    <a:lumMod val="50000"/>
                  </a:srgbClr>
                </a:solidFill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MS Gothic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4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98753" y="945304"/>
            <a:ext cx="8984687" cy="3600978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r>
              <a:rPr lang="ru-RU" sz="4000" b="1" dirty="0">
                <a:ln>
                  <a:solidFill>
                    <a:prstClr val="black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16 (27) 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мая 1703 </a:t>
            </a:r>
            <a:r>
              <a:rPr lang="ru-RU" sz="4000" b="1" dirty="0">
                <a:ln>
                  <a:solidFill>
                    <a:prstClr val="black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года</a:t>
            </a:r>
          </a:p>
          <a:p>
            <a:pPr>
              <a:defRPr/>
            </a:pPr>
            <a:r>
              <a:rPr lang="ru-RU" sz="40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Более 300 лет </a:t>
            </a:r>
          </a:p>
          <a:p>
            <a:pPr>
              <a:defRPr/>
            </a:pPr>
            <a:r>
              <a:rPr lang="ru-RU" sz="40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40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назад </a:t>
            </a: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в </a:t>
            </a: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устье реки </a:t>
            </a:r>
            <a:endParaRPr lang="ru-RU" sz="3600" b="1" dirty="0">
              <a:ln>
                <a:solidFill>
                  <a:srgbClr val="D6ECFF">
                    <a:lumMod val="50000"/>
                  </a:srgb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 algn="ctr">
              <a:defRPr/>
            </a:pP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Невы был </a:t>
            </a: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заложен </a:t>
            </a:r>
            <a:endParaRPr lang="ru-RU" sz="3600" b="1" dirty="0">
              <a:ln>
                <a:solidFill>
                  <a:srgbClr val="D6ECFF">
                    <a:lumMod val="50000"/>
                  </a:srgbClr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  <a:p>
            <a:pPr>
              <a:defRPr/>
            </a:pP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</a:t>
            </a: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                    град </a:t>
            </a: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Петров</a:t>
            </a:r>
            <a:r>
              <a:rPr lang="ru-RU" sz="3600" b="1" dirty="0">
                <a:ln>
                  <a:solidFill>
                    <a:srgbClr val="D6ECFF">
                      <a:lumMod val="50000"/>
                    </a:srgb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.</a:t>
            </a:r>
          </a:p>
          <a:p>
            <a:pPr>
              <a:defRPr/>
            </a:pPr>
            <a:endParaRPr lang="ru-RU" sz="3600" b="1" dirty="0">
              <a:ln>
                <a:solidFill>
                  <a:srgbClr val="D6ECFF">
                    <a:lumMod val="50000"/>
                  </a:srgbClr>
                </a:solidFill>
              </a:ln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4098" name="Picture 2" descr="http://zhaba.ru/storage-10667/images-8461/45285a80c5ebc063f2ef491da7d9a308_6846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0" r="22708"/>
          <a:stretch/>
        </p:blipFill>
        <p:spPr bwMode="auto">
          <a:xfrm>
            <a:off x="255813" y="292608"/>
            <a:ext cx="4595771" cy="4416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2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/>
          <p:nvPr/>
        </p:nvSpPr>
        <p:spPr>
          <a:xfrm>
            <a:off x="-467657" y="877824"/>
            <a:ext cx="4294462" cy="66956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32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Герб </a:t>
            </a:r>
            <a:r>
              <a:rPr lang="ru-RU" sz="3200" b="1" cap="all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города</a:t>
            </a:r>
            <a:endParaRPr lang="ru-RU" sz="32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33303" y="1139580"/>
            <a:ext cx="5013417" cy="3284632"/>
          </a:xfrm>
          <a:prstGeom prst="rect">
            <a:avLst/>
          </a:prstGeom>
        </p:spPr>
        <p:txBody>
          <a:bodyPr wrap="square" lIns="82945" tIns="41473" rIns="82945" bIns="41473">
            <a:spAutoFit/>
          </a:bodyPr>
          <a:lstStyle/>
          <a:p>
            <a:pPr algn="ctr">
              <a:spcAft>
                <a:spcPts val="1293"/>
              </a:spcAft>
              <a:defRPr/>
            </a:pPr>
            <a:r>
              <a:rPr lang="ru-RU" sz="2600" b="1" dirty="0">
                <a:latin typeface="Book Antiqua" panose="02040602050305030304" pitchFamily="18" charset="0"/>
              </a:rPr>
              <a:t>На гербе и флаге Санкт-Петербурга изображены: скипетр как символ столицы и императорской власти, морской якорь как символ морского порта и речной якорь как символ речного порта.</a:t>
            </a:r>
          </a:p>
        </p:txBody>
      </p:sp>
      <p:sp>
        <p:nvSpPr>
          <p:cNvPr id="2" name="AutoShape 2" descr="https://ds03.infourok.ru/uploads/ex/0920/00061017-f11a0b7e/img2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6" name="Picture 4" descr="6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96" y="2066544"/>
            <a:ext cx="2672557" cy="28129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 descr="7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8808" y="2240280"/>
            <a:ext cx="2614932" cy="1830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6"/>
          <p:cNvSpPr/>
          <p:nvPr/>
        </p:nvSpPr>
        <p:spPr>
          <a:xfrm>
            <a:off x="7729043" y="1212605"/>
            <a:ext cx="4294462" cy="66956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3200" b="1" cap="all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Флаг города</a:t>
            </a:r>
            <a:endParaRPr lang="ru-RU" sz="32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941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/>
          <p:nvPr/>
        </p:nvSpPr>
        <p:spPr>
          <a:xfrm>
            <a:off x="2524100" y="428605"/>
            <a:ext cx="7099722" cy="124882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32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Достопримечательности города на </a:t>
            </a:r>
            <a:r>
              <a:rPr lang="ru-RU" sz="3200" b="1" cap="all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Неве</a:t>
            </a:r>
            <a:endParaRPr lang="ru-RU" sz="32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Рисунок 5" descr="C:\Users\Администратор\Desktop\morskoy_kanal_i_kaskad_01.jpg"/>
          <p:cNvPicPr/>
          <p:nvPr/>
        </p:nvPicPr>
        <p:blipFill>
          <a:blip r:embed="rId3" cstate="print"/>
          <a:srcRect b="5502"/>
          <a:stretch>
            <a:fillRect/>
          </a:stretch>
        </p:blipFill>
        <p:spPr bwMode="auto">
          <a:xfrm>
            <a:off x="118872" y="353738"/>
            <a:ext cx="2287164" cy="14110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C:\Users\Администратор\Desktop\75865.jpg"/>
          <p:cNvPicPr/>
          <p:nvPr/>
        </p:nvPicPr>
        <p:blipFill>
          <a:blip r:embed="rId4" cstate="print"/>
          <a:srcRect r="1189" b="3655"/>
          <a:stretch>
            <a:fillRect/>
          </a:stretch>
        </p:blipFill>
        <p:spPr bwMode="auto">
          <a:xfrm>
            <a:off x="8338140" y="3976104"/>
            <a:ext cx="2571364" cy="1603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Администратор\Desktop\0_11afb5_ba603c48_XXL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431" y="3410712"/>
            <a:ext cx="2219905" cy="17021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TextBox 1"/>
          <p:cNvSpPr txBox="1"/>
          <p:nvPr/>
        </p:nvSpPr>
        <p:spPr>
          <a:xfrm>
            <a:off x="2178617" y="1764792"/>
            <a:ext cx="77906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Corbel"/>
              </a:rPr>
              <a:t>Санкт-Петербург – это самый северный среди крупнейших городов мира, город мостов и островов, музеев и дворцов, соборов и парков. Это город величественных зданий, мощных инженерных сооружений, величавых набережных.</a:t>
            </a:r>
            <a:endParaRPr lang="ru-RU" sz="2800" b="1" dirty="0">
              <a:solidFill>
                <a:srgbClr val="002060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546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s://static.tonkosti.ru/images/9/9f/%D0%9F%D0%B5%D1%82%D1%80%D0%BE%D0%BF%D0%B0%D0%B2%D0%BB%D0%BE%D0%B2%D1%81%D0%BA%D0%B0%D1%8F_%D0%BA%D1%80%D0%B5%D0%BF%D0%BE%D1%81%D1%82%D1%8C%2C_%D0%A1%D0%B0%D0%BD%D0%BA%D1%82-%D0%9F%D0%B5%D1%82%D0%B5%D1%80%D0%B1%D1%83%D1%80%D0%B3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9218" name="Picture 2" descr="http://cs317826.userapi.com/v317826858/7925/7-HpqbLXbh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92" y="68961"/>
            <a:ext cx="5060354" cy="33600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6"/>
          <p:cNvSpPr/>
          <p:nvPr/>
        </p:nvSpPr>
        <p:spPr>
          <a:xfrm>
            <a:off x="5881686" y="785794"/>
            <a:ext cx="4429156" cy="110359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Петропавловская </a:t>
            </a:r>
            <a:r>
              <a:rPr lang="ru-RU" sz="2800" b="1" cap="all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крепость 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52059" y="2182509"/>
            <a:ext cx="4264025" cy="2492982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Corbel"/>
              </a:rPr>
              <a:t>Строительство Петербурга началось с </a:t>
            </a:r>
            <a:r>
              <a:rPr lang="ru-RU" sz="2600" b="1" dirty="0">
                <a:solidFill>
                  <a:srgbClr val="002060"/>
                </a:solidFill>
                <a:latin typeface="Corbel"/>
              </a:rPr>
              <a:t>сооружения крепости </a:t>
            </a:r>
            <a:r>
              <a:rPr lang="ru-RU" sz="2600" b="1" dirty="0">
                <a:solidFill>
                  <a:srgbClr val="002060"/>
                </a:solidFill>
                <a:latin typeface="Corbel"/>
              </a:rPr>
              <a:t>на Заячьем </a:t>
            </a:r>
            <a:r>
              <a:rPr lang="ru-RU" sz="2600" b="1" dirty="0">
                <a:solidFill>
                  <a:srgbClr val="002060"/>
                </a:solidFill>
                <a:latin typeface="Corbel"/>
              </a:rPr>
              <a:t>острове. Она была сооружена для защиты города от врагов.</a:t>
            </a:r>
            <a:endParaRPr lang="ru-RU" sz="2600" b="1" dirty="0">
              <a:solidFill>
                <a:srgbClr val="002060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3687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7000"/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https://i09.fotocdn.net/s12/128/public_pin_l/95/2327993983.jp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white"/>
              </a:solidFill>
              <a:latin typeface="Corbel"/>
            </a:endParaRPr>
          </a:p>
        </p:txBody>
      </p:sp>
      <p:pic>
        <p:nvPicPr>
          <p:cNvPr id="14338" name="Picture 2" descr="http://opeterburge.ru/images/article/zimniy-dvoret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20" y="160338"/>
            <a:ext cx="5436602" cy="36244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6"/>
          <p:cNvSpPr/>
          <p:nvPr/>
        </p:nvSpPr>
        <p:spPr>
          <a:xfrm>
            <a:off x="6819504" y="333737"/>
            <a:ext cx="3962857" cy="59774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compatLnSpc="0">
            <a:spAutoFit/>
          </a:bodyPr>
          <a:lstStyle/>
          <a:p>
            <a:pPr algn="ctr">
              <a:defRPr sz="1800"/>
            </a:pPr>
            <a:r>
              <a:rPr lang="ru-RU" sz="2800" b="1" cap="all" dirty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Зимний </a:t>
            </a:r>
            <a:r>
              <a:rPr lang="ru-RU" sz="2800" b="1" cap="all" dirty="0" smtClean="0">
                <a:ln w="6350"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дворец </a:t>
            </a:r>
            <a:endParaRPr lang="ru-RU" sz="2800" b="1" cap="all" dirty="0">
              <a:ln w="6350"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19504" y="1394481"/>
            <a:ext cx="4199016" cy="3693311"/>
          </a:xfrm>
          <a:prstGeom prst="rect">
            <a:avLst/>
          </a:prstGeom>
        </p:spPr>
        <p:txBody>
          <a:bodyPr wrap="square" lIns="91430" tIns="45716" rIns="91430" bIns="45716">
            <a:spAutoFit/>
          </a:bodyPr>
          <a:lstStyle/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Corbel"/>
              </a:rPr>
              <a:t>Санкт - Петербург </a:t>
            </a:r>
            <a:endParaRPr lang="ru-RU" sz="260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Corbel"/>
              </a:rPr>
              <a:t>более </a:t>
            </a:r>
            <a:r>
              <a:rPr lang="ru-RU" sz="2600" b="1" dirty="0">
                <a:solidFill>
                  <a:srgbClr val="002060"/>
                </a:solidFill>
                <a:latin typeface="Corbel"/>
              </a:rPr>
              <a:t>200 лет был столицей России. </a:t>
            </a:r>
            <a:endParaRPr lang="ru-RU" sz="260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Corbel"/>
              </a:rPr>
              <a:t>В </a:t>
            </a:r>
            <a:r>
              <a:rPr lang="ru-RU" sz="2600" b="1" dirty="0">
                <a:solidFill>
                  <a:srgbClr val="002060"/>
                </a:solidFill>
                <a:latin typeface="Corbel"/>
              </a:rPr>
              <a:t>середине 18 века на набережной Невы был построен </a:t>
            </a:r>
            <a:endParaRPr lang="ru-RU" sz="2600" b="1" dirty="0">
              <a:solidFill>
                <a:srgbClr val="002060"/>
              </a:solidFill>
              <a:latin typeface="Corbel"/>
            </a:endParaRPr>
          </a:p>
          <a:p>
            <a:pPr algn="ctr">
              <a:defRPr/>
            </a:pPr>
            <a:r>
              <a:rPr lang="ru-RU" sz="2600" b="1" dirty="0">
                <a:solidFill>
                  <a:srgbClr val="002060"/>
                </a:solidFill>
                <a:latin typeface="Corbel"/>
              </a:rPr>
              <a:t>Зимний </a:t>
            </a:r>
            <a:r>
              <a:rPr lang="ru-RU" sz="2600" b="1" dirty="0">
                <a:solidFill>
                  <a:srgbClr val="002060"/>
                </a:solidFill>
                <a:latin typeface="Corbel"/>
              </a:rPr>
              <a:t>дворец – резиденция русских царей.</a:t>
            </a:r>
          </a:p>
        </p:txBody>
      </p:sp>
    </p:spTree>
    <p:extLst>
      <p:ext uri="{BB962C8B-B14F-4D97-AF65-F5344CB8AC3E}">
        <p14:creationId xmlns:p14="http://schemas.microsoft.com/office/powerpoint/2010/main" val="9157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20</TotalTime>
  <Words>290</Words>
  <Application>Microsoft Office PowerPoint</Application>
  <PresentationFormat>Широкоэкранный</PresentationFormat>
  <Paragraphs>44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MS Gothic</vt:lpstr>
      <vt:lpstr>Arial</vt:lpstr>
      <vt:lpstr>Arial Black</vt:lpstr>
      <vt:lpstr>Book Antiqua</vt:lpstr>
      <vt:lpstr>Comic Sans MS</vt:lpstr>
      <vt:lpstr>Corbel</vt:lpstr>
      <vt:lpstr>Impact</vt:lpstr>
      <vt:lpstr>Times New Roman</vt:lpstr>
      <vt:lpstr>Главное мероприятие</vt:lpstr>
      <vt:lpstr>Город в котором живем</vt:lpstr>
      <vt:lpstr>Разгадай ребус</vt:lpstr>
      <vt:lpstr>Санкт-Петербург</vt:lpstr>
      <vt:lpstr>Основатель Петербурга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 в котором живем</dc:title>
  <dc:creator>Master</dc:creator>
  <cp:lastModifiedBy>Master</cp:lastModifiedBy>
  <cp:revision>3</cp:revision>
  <dcterms:created xsi:type="dcterms:W3CDTF">2023-06-19T11:16:02Z</dcterms:created>
  <dcterms:modified xsi:type="dcterms:W3CDTF">2023-06-19T11:36:55Z</dcterms:modified>
</cp:coreProperties>
</file>