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3" r:id="rId1"/>
  </p:sldMasterIdLst>
  <p:sldIdLst>
    <p:sldId id="256" r:id="rId2"/>
    <p:sldId id="281" r:id="rId3"/>
    <p:sldId id="282" r:id="rId4"/>
    <p:sldId id="283" r:id="rId5"/>
    <p:sldId id="284" r:id="rId6"/>
    <p:sldId id="260" r:id="rId7"/>
    <p:sldId id="261" r:id="rId8"/>
    <p:sldId id="262" r:id="rId9"/>
    <p:sldId id="263" r:id="rId10"/>
    <p:sldId id="264" r:id="rId11"/>
    <p:sldId id="285" r:id="rId12"/>
    <p:sldId id="265" r:id="rId13"/>
    <p:sldId id="268" r:id="rId14"/>
    <p:sldId id="270" r:id="rId15"/>
    <p:sldId id="269" r:id="rId16"/>
    <p:sldId id="258" r:id="rId17"/>
    <p:sldId id="287" r:id="rId18"/>
    <p:sldId id="266" r:id="rId19"/>
    <p:sldId id="259" r:id="rId20"/>
    <p:sldId id="272" r:id="rId21"/>
    <p:sldId id="288" r:id="rId22"/>
    <p:sldId id="271" r:id="rId23"/>
    <p:sldId id="273" r:id="rId24"/>
    <p:sldId id="274" r:id="rId25"/>
    <p:sldId id="290" r:id="rId26"/>
    <p:sldId id="289" r:id="rId27"/>
    <p:sldId id="291" r:id="rId28"/>
    <p:sldId id="292" r:id="rId29"/>
    <p:sldId id="293" r:id="rId30"/>
    <p:sldId id="276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15" autoAdjust="0"/>
    <p:restoredTop sz="94660"/>
  </p:normalViewPr>
  <p:slideViewPr>
    <p:cSldViewPr snapToGrid="0">
      <p:cViewPr varScale="1">
        <p:scale>
          <a:sx n="83" d="100"/>
          <a:sy n="83" d="100"/>
        </p:scale>
        <p:origin x="-379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87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0304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82766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0595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86732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4343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8263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43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018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997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7247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117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0577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492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98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310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4816E-1F7C-4FC3-A0D6-9B0361CFABEE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8DAA35C-A729-43D3-9926-C58FCC765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713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  <p:sldLayoutId id="2147484235" r:id="rId12"/>
    <p:sldLayoutId id="2147484236" r:id="rId13"/>
    <p:sldLayoutId id="2147484237" r:id="rId14"/>
    <p:sldLayoutId id="2147484238" r:id="rId15"/>
    <p:sldLayoutId id="21474842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pics.livejournal.com/anzee/pic/0008qk6t/g31" TargetMode="External"/><Relationship Id="rId3" Type="http://schemas.openxmlformats.org/officeDocument/2006/relationships/image" Target="../media/image7.jpeg"/><Relationship Id="rId7" Type="http://schemas.openxmlformats.org/officeDocument/2006/relationships/image" Target="http://pics.livejournal.com/anzee/pic/0008wcpy/t9678z" TargetMode="External"/><Relationship Id="rId2" Type="http://schemas.openxmlformats.org/officeDocument/2006/relationships/hyperlink" Target="http://pics.livejournal.com/anzee/pic/0008x4gt/g3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pics.livejournal.com/anzee/pic/0008wcpy/g31" TargetMode="External"/><Relationship Id="rId10" Type="http://schemas.openxmlformats.org/officeDocument/2006/relationships/image" Target="http://pics.livejournal.com/anzee/pic/0008qk6t/t9678z" TargetMode="External"/><Relationship Id="rId4" Type="http://schemas.openxmlformats.org/officeDocument/2006/relationships/image" Target="http://pics.livejournal.com/anzee/pic/0008x4gt/t9678z" TargetMode="External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vokrugsveta.ru/img/cmn/2007/11/02/015.jpg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http://pics.livejournal.com/anzee/pic/0008brk3/t9678z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pics.livejournal.com/anzee/pic/0008brk3/g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3257" y="2209800"/>
            <a:ext cx="8915399" cy="2262781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День космонавтики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Учитель физики Назарова Г.Ю.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5290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988">
        <p14:reveal/>
      </p:transition>
    </mc:Choice>
    <mc:Fallback>
      <p:transition spd="slow" advTm="29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Rot="1" noChangeArrowheads="1"/>
          </p:cNvSpPr>
          <p:nvPr/>
        </p:nvSpPr>
        <p:spPr>
          <a:xfrm>
            <a:off x="7264400" y="1244600"/>
            <a:ext cx="4038600" cy="3733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ru-RU" sz="5400" dirty="0" smtClean="0">
                <a:solidFill>
                  <a:schemeClr val="hlink"/>
                </a:solidFill>
                <a:latin typeface="Monotype Corsiva" panose="03010101010201010101" pitchFamily="66" charset="0"/>
              </a:rPr>
              <a:t>Собака Лайка первое живое существо, побывавшее в космосе</a:t>
            </a:r>
            <a:endParaRPr lang="ru-RU" sz="5400" dirty="0">
              <a:solidFill>
                <a:schemeClr val="hlink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5450" y="1244600"/>
            <a:ext cx="66675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6450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28680" y="0"/>
            <a:ext cx="656332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7901" y="279400"/>
            <a:ext cx="41935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anose="03010101010201010101" pitchFamily="66" charset="0"/>
              </a:rPr>
              <a:t>К сожалению Лайка не вернулась домой, она погибла на орбите Земли через несколько часов после старта</a:t>
            </a:r>
            <a:endParaRPr lang="ru-RU" sz="4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298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Новый рисунок (4)"/>
          <p:cNvPicPr>
            <a:picLocks noChangeAspect="1" noChangeArrowheads="1"/>
          </p:cNvPicPr>
          <p:nvPr/>
        </p:nvPicPr>
        <p:blipFill>
          <a:blip r:embed="rId2" cstate="print">
            <a:lum bright="-12000" contrast="18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62100" y="304800"/>
            <a:ext cx="8623299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889000" y="3543300"/>
            <a:ext cx="9499600" cy="331470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Белка и Стрелка стали первыми </a:t>
            </a:r>
            <a:r>
              <a:rPr lang="ru-RU" sz="4800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биокосмонавтами</a:t>
            </a:r>
            <a:r>
              <a:rPr lang="ru-RU" sz="4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, благополучно вернувшимися на Землю</a:t>
            </a:r>
            <a:endParaRPr lang="ru-RU" sz="4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0940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2936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788" y="5384800"/>
            <a:ext cx="12434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19 августа 1960 года они совершили свой полет в космос</a:t>
            </a:r>
            <a:endParaRPr lang="ru-RU" sz="4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036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Звездочка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9100" y="304800"/>
            <a:ext cx="32893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38600" y="2690812"/>
            <a:ext cx="3124200" cy="233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памятник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1100" y="2890837"/>
            <a:ext cx="4381500" cy="290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85800" y="5334000"/>
            <a:ext cx="27655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Звездочка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569023" y="6172199"/>
            <a:ext cx="71545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Памятник Звездочке в </a:t>
            </a:r>
            <a:r>
              <a:rPr lang="ru-RU" sz="2800" dirty="0" smtClean="0">
                <a:solidFill>
                  <a:srgbClr val="C00000"/>
                </a:solidFill>
              </a:rPr>
              <a:t>городе Ижевске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716816"/>
            <a:ext cx="6538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Последняя собака в космосе</a:t>
            </a:r>
            <a:endParaRPr lang="ru-RU" sz="4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5278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571625" y="292100"/>
            <a:ext cx="8461375" cy="274320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dirty="0" smtClean="0">
                <a:solidFill>
                  <a:srgbClr val="FF0066"/>
                </a:solidFill>
              </a:rPr>
              <a:t>До старта человека в космос оставалось</a:t>
            </a:r>
            <a:br>
              <a:rPr lang="ru-RU" sz="5400" dirty="0" smtClean="0">
                <a:solidFill>
                  <a:srgbClr val="FF0066"/>
                </a:solidFill>
              </a:rPr>
            </a:br>
            <a:r>
              <a:rPr lang="ru-RU" sz="5400" dirty="0" smtClean="0">
                <a:solidFill>
                  <a:srgbClr val="FF0066"/>
                </a:solidFill>
              </a:rPr>
              <a:t> 18 дней</a:t>
            </a:r>
            <a:endParaRPr lang="ru-RU" sz="5400" dirty="0">
              <a:solidFill>
                <a:srgbClr val="FF0066"/>
              </a:solidFill>
            </a:endParaRP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1691569" y="4457700"/>
            <a:ext cx="8540750" cy="22129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ru-RU" sz="5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Больше собакам в космос подняться было не суждено</a:t>
            </a:r>
            <a:endParaRPr lang="ru-RU" sz="54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0064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гагарин\Yuri_Gagarin_official_portrai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6743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21960" y="363915"/>
            <a:ext cx="593344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После удачного полета животных дорога к звездам стала открытой для человека.</a:t>
            </a:r>
          </a:p>
          <a:p>
            <a:pPr algn="ctr"/>
            <a:endParaRPr lang="ru-RU" sz="3200" dirty="0">
              <a:latin typeface="Monotype Corsiva" panose="03010101010201010101" pitchFamily="66" charset="0"/>
            </a:endParaRPr>
          </a:p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Советский космонавт</a:t>
            </a:r>
          </a:p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Юрий Алексеевич Гагарин </a:t>
            </a:r>
            <a:r>
              <a:rPr lang="ru-RU" sz="3200" dirty="0" smtClean="0">
                <a:latin typeface="Monotype Corsiva" panose="03010101010201010101" pitchFamily="66" charset="0"/>
              </a:rPr>
              <a:t>стал первым человеком на Земле, который полетел в космос, и собственными глазами увидел, что Земля  действительно круглая, показал, что в условиях космоса можно жить и работать</a:t>
            </a:r>
          </a:p>
          <a:p>
            <a:endParaRPr lang="ru-RU" sz="32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53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5030" y="145796"/>
            <a:ext cx="59139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12 </a:t>
            </a:r>
            <a:r>
              <a:rPr lang="ru-RU" sz="3200" dirty="0">
                <a:latin typeface="Monotype Corsiva" panose="03010101010201010101" pitchFamily="66" charset="0"/>
              </a:rPr>
              <a:t>апреля 1961 года в </a:t>
            </a:r>
            <a:r>
              <a:rPr lang="ru-RU" sz="3200" dirty="0" smtClean="0">
                <a:latin typeface="Monotype Corsiva" panose="03010101010201010101" pitchFamily="66" charset="0"/>
              </a:rPr>
              <a:t>09:07 </a:t>
            </a:r>
            <a:r>
              <a:rPr lang="ru-RU" sz="3200" dirty="0">
                <a:latin typeface="Monotype Corsiva" panose="03010101010201010101" pitchFamily="66" charset="0"/>
              </a:rPr>
              <a:t>утра с космодрома Байконур стартовала ракета «Восток </a:t>
            </a:r>
            <a:r>
              <a:rPr lang="ru-RU" sz="3200" dirty="0" smtClean="0">
                <a:latin typeface="Monotype Corsiva" panose="03010101010201010101" pitchFamily="66" charset="0"/>
              </a:rPr>
              <a:t>– 1».</a:t>
            </a:r>
          </a:p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Юрий Гагарин один раз облетел вокруг земли.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5960533" cy="4470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29528" y="2549272"/>
            <a:ext cx="5744971" cy="43087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001" y="4826000"/>
            <a:ext cx="5118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anose="03010101010201010101" pitchFamily="66" charset="0"/>
              </a:rPr>
              <a:t>Ю. Гагарин находился в космосе 89 минут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8328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2)\gagarin_compressed_Image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8200" y="1130300"/>
            <a:ext cx="10553700" cy="572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949450" y="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Записка </a:t>
            </a:r>
            <a:r>
              <a:rPr lang="ru-RU" sz="4000" dirty="0" err="1" smtClean="0">
                <a:solidFill>
                  <a:srgbClr val="FF0000"/>
                </a:solidFill>
              </a:rPr>
              <a:t>Ю.А.Гагарина</a:t>
            </a:r>
            <a:r>
              <a:rPr lang="en-US" sz="4000" dirty="0" smtClean="0">
                <a:solidFill>
                  <a:srgbClr val="FF0000"/>
                </a:solidFill>
              </a:rPr>
              <a:t>,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написанная во время полёта.</a:t>
            </a:r>
          </a:p>
        </p:txBody>
      </p:sp>
    </p:spTree>
    <p:extLst>
      <p:ext uri="{BB962C8B-B14F-4D97-AF65-F5344CB8AC3E}">
        <p14:creationId xmlns:p14="http://schemas.microsoft.com/office/powerpoint/2010/main" xmlns="" val="3638086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rrowheads="1"/>
          </p:cNvSpPr>
          <p:nvPr/>
        </p:nvSpPr>
        <p:spPr bwMode="auto">
          <a:xfrm>
            <a:off x="50403" y="2538226"/>
            <a:ext cx="708739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r>
              <a:rPr lang="ru-RU" dirty="0">
                <a:solidFill>
                  <a:srgbClr val="FF0000"/>
                </a:solidFill>
                <a:latin typeface="Monotype Corsiva" panose="03010101010201010101" pitchFamily="66" charset="0"/>
              </a:rPr>
              <a:t>Сергей Павлович Королев</a:t>
            </a:r>
          </a:p>
        </p:txBody>
      </p:sp>
      <p:pic>
        <p:nvPicPr>
          <p:cNvPr id="3" name="Picture 5" descr="Гагарин и Королёв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37797" y="-47252"/>
            <a:ext cx="5448300" cy="6905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>
            <a:spLocks noGrp="1" noRot="1" noChangeArrowheads="1"/>
          </p:cNvSpPr>
          <p:nvPr/>
        </p:nvSpPr>
        <p:spPr bwMode="auto">
          <a:xfrm>
            <a:off x="673100" y="3825502"/>
            <a:ext cx="5842000" cy="216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dirty="0">
                <a:effectLst/>
                <a:latin typeface="Monotype Corsiva" panose="03010101010201010101" pitchFamily="66" charset="0"/>
              </a:rPr>
              <a:t>Конструктор ракетных </a:t>
            </a:r>
            <a:r>
              <a:rPr lang="ru-RU" sz="3600" dirty="0" smtClean="0">
                <a:effectLst/>
                <a:latin typeface="Monotype Corsiva" panose="03010101010201010101" pitchFamily="66" charset="0"/>
              </a:rPr>
              <a:t>систем</a:t>
            </a:r>
            <a:endParaRPr lang="ru-RU" sz="3600" dirty="0">
              <a:effectLst/>
              <a:latin typeface="Monotype Corsiva" panose="03010101010201010101" pitchFamily="66" charset="0"/>
            </a:endParaRPr>
          </a:p>
          <a:p>
            <a:pPr algn="ctr"/>
            <a:r>
              <a:rPr lang="ru-RU" sz="3600" dirty="0">
                <a:effectLst/>
                <a:latin typeface="Monotype Corsiva" panose="03010101010201010101" pitchFamily="66" charset="0"/>
              </a:rPr>
              <a:t>Генеральный Конструктор</a:t>
            </a:r>
          </a:p>
          <a:p>
            <a:pPr algn="ctr"/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300" y="476836"/>
            <a:ext cx="594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anose="03010101010201010101" pitchFamily="66" charset="0"/>
              </a:rPr>
              <a:t>Но этот полет был бы невозможен без одного человека. Его зовут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251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3600" y="2530584"/>
            <a:ext cx="82501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Наша земля и все что ее окружает называется Вселенной или космосом.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Космос очень велик . Кроме </a:t>
            </a: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З</a:t>
            </a:r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емли существуют и другие планеты, а также звезды.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880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4600" y="2151726"/>
            <a:ext cx="6934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Подвиг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 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Юрия Гагарина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, который </a:t>
            </a:r>
            <a:endParaRPr lang="ru-RU" sz="4000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полвека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 назад открыл </a:t>
            </a:r>
            <a:endParaRPr lang="ru-RU" sz="4000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человечеству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 дорогу в безвоздушное пространство, - должны отмечать во всем мире.</a:t>
            </a:r>
          </a:p>
        </p:txBody>
      </p:sp>
    </p:spTree>
    <p:extLst>
      <p:ext uri="{BB962C8B-B14F-4D97-AF65-F5344CB8AC3E}">
        <p14:creationId xmlns:p14="http://schemas.microsoft.com/office/powerpoint/2010/main" xmlns="" val="2011638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0" y="1371600"/>
            <a:ext cx="741642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Monotype Corsiva" panose="03010101010201010101" pitchFamily="66" charset="0"/>
              </a:rPr>
              <a:t>В нашей стране есть и другие известные космонавты!</a:t>
            </a:r>
            <a:endParaRPr lang="ru-RU" sz="6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633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2)\yjm6mu_german_titov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2950" y="0"/>
            <a:ext cx="46105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80124" y="117693"/>
            <a:ext cx="64895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anose="03010101010201010101" pitchFamily="66" charset="0"/>
              </a:rPr>
              <a:t>Космонавт №2 </a:t>
            </a:r>
            <a:r>
              <a:rPr lang="ru-RU" sz="3600" b="1" dirty="0">
                <a:latin typeface="Monotype Corsiva" panose="03010101010201010101" pitchFamily="66" charset="0"/>
              </a:rPr>
              <a:t>ТИТОВ Герман Степанович </a:t>
            </a:r>
            <a:r>
              <a:rPr lang="ru-RU" sz="3600" dirty="0">
                <a:latin typeface="Monotype Corsiva" panose="03010101010201010101" pitchFamily="66" charset="0"/>
              </a:rPr>
              <a:t>(11 сентября 1935, село Верхнее Жилино </a:t>
            </a:r>
            <a:r>
              <a:rPr lang="ru-RU" sz="3600" dirty="0" err="1">
                <a:latin typeface="Monotype Corsiva" panose="03010101010201010101" pitchFamily="66" charset="0"/>
              </a:rPr>
              <a:t>Косихинского</a:t>
            </a:r>
            <a:r>
              <a:rPr lang="ru-RU" sz="3600" dirty="0">
                <a:latin typeface="Monotype Corsiva" panose="03010101010201010101" pitchFamily="66" charset="0"/>
              </a:rPr>
              <a:t> района Алтайского края — 20 сентября 2000, Москва), российский </a:t>
            </a:r>
            <a:r>
              <a:rPr lang="ru-RU" sz="3600" dirty="0" smtClean="0">
                <a:latin typeface="Monotype Corsiva" panose="03010101010201010101" pitchFamily="66" charset="0"/>
              </a:rPr>
              <a:t>космонавт.</a:t>
            </a:r>
          </a:p>
          <a:p>
            <a:pPr algn="ctr"/>
            <a:r>
              <a:rPr lang="ru-RU" sz="3600" dirty="0">
                <a:latin typeface="Monotype Corsiva" panose="03010101010201010101" pitchFamily="66" charset="0"/>
              </a:rPr>
              <a:t>В первом отряде космонавтов СССР Герман Титов был одним из лучших и был назначен дублером Ю. А. Гагарина, на время подготовки к первому в истории космическому полету 12 апреля 1961 года.</a:t>
            </a:r>
          </a:p>
        </p:txBody>
      </p:sp>
    </p:spTree>
    <p:extLst>
      <p:ext uri="{BB962C8B-B14F-4D97-AF65-F5344CB8AC3E}">
        <p14:creationId xmlns:p14="http://schemas.microsoft.com/office/powerpoint/2010/main" xmlns="" val="3470558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27044" y="314018"/>
            <a:ext cx="4086256" cy="144016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Валентина Владимировна Терешкова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420000">
            <a:off x="5588216" y="680547"/>
            <a:ext cx="5985637" cy="5096681"/>
          </a:xfrm>
          <a:prstGeom prst="rect">
            <a:avLst/>
          </a:prstGeom>
        </p:spPr>
      </p:pic>
      <p:sp>
        <p:nvSpPr>
          <p:cNvPr id="4" name="Текст 2"/>
          <p:cNvSpPr txBox="1">
            <a:spLocks/>
          </p:cNvSpPr>
          <p:nvPr/>
        </p:nvSpPr>
        <p:spPr>
          <a:xfrm>
            <a:off x="609600" y="2071678"/>
            <a:ext cx="2895600" cy="400052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/>
              <a:t> </a:t>
            </a:r>
            <a:r>
              <a:rPr lang="ru-RU" sz="4000" b="1" dirty="0" smtClean="0">
                <a:latin typeface="Monotype Corsiva" panose="03010101010201010101" pitchFamily="66" charset="0"/>
              </a:rPr>
              <a:t>Родилась 6 марта 1937, советский космонавт, первая в мире женщина-космонавт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5368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6401" y="939800"/>
            <a:ext cx="5178399" cy="55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98800" y="845998"/>
            <a:ext cx="55740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БЕЛЯЕВ Павел Иванович </a:t>
            </a:r>
            <a:endParaRPr lang="ru-RU" sz="3600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3600" b="1" dirty="0" smtClean="0">
                <a:latin typeface="Monotype Corsiva" panose="03010101010201010101" pitchFamily="66" charset="0"/>
              </a:rPr>
              <a:t>(</a:t>
            </a:r>
            <a:r>
              <a:rPr lang="ru-RU" sz="3600" b="1" dirty="0">
                <a:latin typeface="Monotype Corsiva" panose="03010101010201010101" pitchFamily="66" charset="0"/>
              </a:rPr>
              <a:t>26 июня 1925, с. </a:t>
            </a:r>
            <a:r>
              <a:rPr lang="ru-RU" sz="3600" b="1" dirty="0" err="1">
                <a:latin typeface="Monotype Corsiva" panose="03010101010201010101" pitchFamily="66" charset="0"/>
              </a:rPr>
              <a:t>Челищево</a:t>
            </a:r>
            <a:r>
              <a:rPr lang="ru-RU" sz="3600" b="1" dirty="0">
                <a:latin typeface="Monotype Corsiva" panose="03010101010201010101" pitchFamily="66" charset="0"/>
              </a:rPr>
              <a:t> Вологодской области — 10 января 1970, Москва), советский космонавт, командир космического корабля «Восход-2», во время полета которого был осуществлен первый выход человека в открытый </a:t>
            </a:r>
            <a:r>
              <a:rPr lang="ru-RU" sz="3600" b="1" dirty="0" smtClean="0">
                <a:latin typeface="Monotype Corsiva" panose="03010101010201010101" pitchFamily="66" charset="0"/>
              </a:rPr>
              <a:t>космос</a:t>
            </a:r>
            <a:r>
              <a:rPr lang="ru-RU" sz="3600" b="1" dirty="0">
                <a:latin typeface="Monotype Corsiva" panose="03010101010201010101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002840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8700" y="-88900"/>
            <a:ext cx="110109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Космонавтика не стояла на месте!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20 июля 1969 года </a:t>
            </a:r>
            <a:r>
              <a:rPr lang="ru-RU" sz="2800" dirty="0">
                <a:latin typeface="Monotype Corsiva" panose="03010101010201010101" pitchFamily="66" charset="0"/>
              </a:rPr>
              <a:t>жители Земли впервые в истории совершили посадку </a:t>
            </a:r>
            <a:r>
              <a:rPr lang="ru-RU" sz="2800" dirty="0" smtClean="0">
                <a:latin typeface="Monotype Corsiva" panose="03010101010201010101" pitchFamily="66" charset="0"/>
              </a:rPr>
              <a:t>на поверхность </a:t>
            </a:r>
            <a:r>
              <a:rPr lang="ru-RU" sz="2800" dirty="0">
                <a:latin typeface="Monotype Corsiva" panose="03010101010201010101" pitchFamily="66" charset="0"/>
              </a:rPr>
              <a:t>другого небесного тела — </a:t>
            </a:r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Луны.</a:t>
            </a:r>
            <a:endParaRPr lang="ru-RU" sz="4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76500" y="1508105"/>
            <a:ext cx="7416799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6367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57574" y="2210698"/>
            <a:ext cx="5988429" cy="45016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3019" y="0"/>
            <a:ext cx="110289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Этот подвиг совершили американские астронавты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670" y="3497758"/>
            <a:ext cx="3300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rgbClr val="000000"/>
                </a:solidFill>
                <a:latin typeface="Monotype Corsiva" panose="03010101010201010101" pitchFamily="66" charset="0"/>
              </a:rPr>
              <a:t>Нил </a:t>
            </a:r>
            <a:r>
              <a:rPr lang="ru-RU" sz="4000" b="1" i="1" dirty="0" err="1">
                <a:solidFill>
                  <a:srgbClr val="000000"/>
                </a:solidFill>
                <a:latin typeface="Monotype Corsiva" panose="03010101010201010101" pitchFamily="66" charset="0"/>
              </a:rPr>
              <a:t>Армстронг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70315" y="1043671"/>
            <a:ext cx="32672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rgbClr val="000000"/>
                </a:solidFill>
                <a:latin typeface="Monotype Corsiva" panose="03010101010201010101" pitchFamily="66" charset="0"/>
              </a:rPr>
              <a:t>Майкл Коллинз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46003" y="3543925"/>
            <a:ext cx="26052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err="1">
                <a:solidFill>
                  <a:srgbClr val="000000"/>
                </a:solidFill>
                <a:latin typeface="Monotype Corsiva" panose="03010101010201010101" pitchFamily="66" charset="0"/>
              </a:rPr>
              <a:t>Базз</a:t>
            </a:r>
            <a:r>
              <a:rPr lang="ru-RU" sz="4000" b="1" i="1" dirty="0">
                <a:solidFill>
                  <a:srgbClr val="0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 i="1" dirty="0" err="1">
                <a:solidFill>
                  <a:srgbClr val="000000"/>
                </a:solidFill>
                <a:latin typeface="Monotype Corsiva" panose="03010101010201010101" pitchFamily="66" charset="0"/>
              </a:rPr>
              <a:t>Олдрин</a:t>
            </a:r>
            <a:endParaRPr lang="ru-RU" sz="4000" dirty="0">
              <a:latin typeface="Monotype Corsiva" panose="03010101010201010101" pitchFamily="66" charset="0"/>
            </a:endParaRPr>
          </a:p>
          <a:p>
            <a:endParaRPr lang="ru-RU" sz="4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9608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27201" y="444500"/>
            <a:ext cx="9169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 Вы хотите стать космонавтами?</a:t>
            </a:r>
          </a:p>
          <a:p>
            <a:pPr algn="ctr"/>
            <a:endParaRPr lang="ru-RU" sz="6600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6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Это очень тяжелая работа и не каждый может ею заниматься!</a:t>
            </a:r>
            <a:endParaRPr lang="ru-RU" sz="6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110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0075" y="762000"/>
            <a:ext cx="908614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Кто может стать космонавтом?</a:t>
            </a:r>
          </a:p>
          <a:p>
            <a:endParaRPr lang="ru-RU" sz="5400" dirty="0" smtClean="0">
              <a:latin typeface="Monotype Corsiva" panose="03010101010201010101" pitchFamily="66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Monotype Corsiva" panose="03010101010201010101" pitchFamily="66" charset="0"/>
              </a:rPr>
              <a:t>Летчики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Monotype Corsiva" panose="03010101010201010101" pitchFamily="66" charset="0"/>
              </a:rPr>
              <a:t>Конструкторы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 smtClean="0">
                <a:latin typeface="Monotype Corsiva" panose="03010101010201010101" pitchFamily="66" charset="0"/>
              </a:rPr>
              <a:t>Врачи-исследователи</a:t>
            </a:r>
            <a:endParaRPr lang="ru-RU" sz="5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3279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1" y="130204"/>
            <a:ext cx="88264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anose="03010101010201010101" pitchFamily="66" charset="0"/>
              </a:rPr>
              <a:t>              Надо быть:</a:t>
            </a:r>
          </a:p>
          <a:p>
            <a:r>
              <a:rPr lang="ru-RU" sz="4800" dirty="0" smtClean="0">
                <a:latin typeface="Monotype Corsiva" panose="03010101010201010101" pitchFamily="66" charset="0"/>
              </a:rPr>
              <a:t>           Умным  </a:t>
            </a:r>
          </a:p>
          <a:p>
            <a:endParaRPr lang="ru-RU" sz="4800" dirty="0" smtClean="0">
              <a:latin typeface="Monotype Corsiva" panose="03010101010201010101" pitchFamily="66" charset="0"/>
            </a:endParaRPr>
          </a:p>
          <a:p>
            <a:endParaRPr lang="ru-RU" sz="4800" dirty="0" smtClean="0">
              <a:latin typeface="Monotype Corsiva" panose="03010101010201010101" pitchFamily="66" charset="0"/>
            </a:endParaRPr>
          </a:p>
          <a:p>
            <a:endParaRPr lang="ru-RU" sz="4800" dirty="0" smtClean="0">
              <a:latin typeface="Monotype Corsiva" panose="03010101010201010101" pitchFamily="66" charset="0"/>
            </a:endParaRPr>
          </a:p>
          <a:p>
            <a:endParaRPr lang="ru-RU" sz="4800" dirty="0" smtClean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36550" y="1681163"/>
            <a:ext cx="3816350" cy="2618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788400" y="850165"/>
            <a:ext cx="2502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Monotype Corsiva" panose="03010101010201010101" pitchFamily="66" charset="0"/>
              </a:rPr>
              <a:t>Здоровым</a:t>
            </a:r>
            <a:endParaRPr lang="ru-RU" sz="48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53300" y="1681162"/>
            <a:ext cx="4584700" cy="26180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28758" y="3848100"/>
            <a:ext cx="2848683" cy="3009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96053" y="2266895"/>
            <a:ext cx="29693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>
                <a:latin typeface="Monotype Corsiva" panose="03010101010201010101" pitchFamily="66" charset="0"/>
              </a:rPr>
              <a:t>Дисциплини-рованным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662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37383" y="203200"/>
            <a:ext cx="475131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С давних времен люди задумывались над вопросами: 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«Как выглядит наша планета? Что такое звезды? Есть жизнь на других планетах, кроме планеты Земля?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5683" y="0"/>
            <a:ext cx="5283200" cy="42810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32500" y="2916297"/>
            <a:ext cx="5854700" cy="38147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3540" y="4180344"/>
            <a:ext cx="5496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Люди изучали небесные тела с помощью телескопов.</a:t>
            </a: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Затем ученые стали строить обсерватории, внутри которых находятся огромные телескопы. Они позволяют приблизить небесное тело во много раз больше и наблюдать за ними.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9458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2)\Valentin43rrrr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7900" y="0"/>
            <a:ext cx="1003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53714" y="5359400"/>
            <a:ext cx="98571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sz="66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70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7975" y="254000"/>
            <a:ext cx="4667250" cy="6248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75225" y="3378200"/>
            <a:ext cx="72167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anose="03010101010201010101" pitchFamily="66" charset="0"/>
              </a:rPr>
              <a:t>Обосновал возможность космических полетов</a:t>
            </a:r>
          </a:p>
          <a:p>
            <a:pPr algn="ctr"/>
            <a:r>
              <a:rPr lang="ru-RU" sz="3600" dirty="0">
                <a:latin typeface="Monotype Corsiva" panose="03010101010201010101" pitchFamily="66" charset="0"/>
              </a:rPr>
              <a:t>и</a:t>
            </a:r>
            <a:r>
              <a:rPr lang="ru-RU" sz="3600" dirty="0" smtClean="0">
                <a:latin typeface="Monotype Corsiva" panose="03010101010201010101" pitchFamily="66" charset="0"/>
              </a:rPr>
              <a:t> спроектировал ракетный двигатель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5425" y="254000"/>
            <a:ext cx="67341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Циолковский Константин Эдуардович</a:t>
            </a:r>
            <a:endParaRPr lang="ru-RU" sz="54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694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42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2499" y="2266900"/>
            <a:ext cx="100144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«Планета есть колыбель разума, но нельзя вечно жить в колыбели».</a:t>
            </a:r>
          </a:p>
          <a:p>
            <a:pPr algn="ctr"/>
            <a:endParaRPr lang="ru-RU" sz="4800" b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К. Э. Циолковский</a:t>
            </a:r>
            <a:endParaRPr lang="ru-RU" sz="48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5690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 спутник пр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79400"/>
            <a:ext cx="121920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881187" y="1595785"/>
            <a:ext cx="842962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ru-RU" sz="3200" dirty="0">
                <a:solidFill>
                  <a:srgbClr val="FF0000"/>
                </a:solidFill>
                <a:latin typeface="Monotype Corsiva" panose="03010101010201010101" pitchFamily="66" charset="0"/>
              </a:rPr>
              <a:t>4 октября 1957 года наша страна запустила на орбиту первый искусственный спутник Земли (Спутник-1). Он находился на орбите 92 дня с 4 октября 1957 года по 4 января 1958 года, за этот период совершил 1400 оборотов вокруг Земли. На каждый виток вокруг Земли уходило около 100 минут. Затем спутник сгорел в атмосфере Земли.</a:t>
            </a:r>
          </a:p>
        </p:txBody>
      </p:sp>
    </p:spTree>
    <p:extLst>
      <p:ext uri="{BB962C8B-B14F-4D97-AF65-F5344CB8AC3E}">
        <p14:creationId xmlns:p14="http://schemas.microsoft.com/office/powerpoint/2010/main" xmlns="" val="326825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749425" y="1803400"/>
            <a:ext cx="8540750" cy="44227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ru-RU" sz="7200" dirty="0" smtClean="0">
                <a:latin typeface="Comic Sans MS" panose="030F0702030302020204" pitchFamily="66" charset="0"/>
              </a:rPr>
              <a:t>ПЕРВЫЕ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sz="7200" dirty="0" smtClean="0">
                <a:latin typeface="Comic Sans MS" panose="030F0702030302020204" pitchFamily="66" charset="0"/>
              </a:rPr>
              <a:t>«КОСМОНАВТЫ»</a:t>
            </a:r>
            <a:endParaRPr lang="ru-RU" sz="7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4296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4000">
        <p:split orient="vert"/>
      </p:transition>
    </mc:Choice>
    <mc:Fallback>
      <p:transition spd="slow" advClick="0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812925" y="177800"/>
            <a:ext cx="8510588" cy="76200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66"/>
                </a:solidFill>
              </a:rPr>
              <a:t>Первый отряд космонавтов</a:t>
            </a:r>
            <a:endParaRPr lang="ru-RU" dirty="0">
              <a:solidFill>
                <a:srgbClr val="FF0066"/>
              </a:solidFill>
            </a:endParaRPr>
          </a:p>
        </p:txBody>
      </p:sp>
      <p:pic>
        <p:nvPicPr>
          <p:cNvPr id="3" name="Picture 4" descr="http://pics.livejournal.com/anzee/pic/0008x4gt/t9678z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>
            <a:lum bright="-18000" contrast="24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89560" y="1083290"/>
            <a:ext cx="3505200" cy="28019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5" descr="http://pics.livejournal.com/anzee/pic/0008wcpy/t9678z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print">
            <a:lum bright="-18000" contrast="12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26120" y="1146175"/>
            <a:ext cx="3429000" cy="2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ttp://pics.livejournal.com/anzee/pic/0008qk6t/t9678z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>
            <a:lum bright="-12000" contrast="12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14800" y="4124325"/>
            <a:ext cx="34290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94760" y="1289665"/>
            <a:ext cx="4531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anose="03010101010201010101" pitchFamily="66" charset="0"/>
              </a:rPr>
              <a:t>Поскольку люди еще мало знали о космосе, то</a:t>
            </a:r>
          </a:p>
          <a:p>
            <a:pPr algn="ctr"/>
            <a:r>
              <a:rPr lang="ru-RU" sz="3600" dirty="0">
                <a:latin typeface="Monotype Corsiva" panose="03010101010201010101" pitchFamily="66" charset="0"/>
              </a:rPr>
              <a:t>с</a:t>
            </a:r>
            <a:r>
              <a:rPr lang="ru-RU" sz="3600" dirty="0" smtClean="0">
                <a:latin typeface="Monotype Corsiva" panose="03010101010201010101" pitchFamily="66" charset="0"/>
              </a:rPr>
              <a:t>начала туда были отправлены не люди, а животные.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0569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773104" y="70703"/>
            <a:ext cx="59314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Комбинезон для полетов</a:t>
            </a:r>
          </a:p>
        </p:txBody>
      </p:sp>
      <p:pic>
        <p:nvPicPr>
          <p:cNvPr id="3" name="Picture 8" descr="http://www.vokrugsveta.ru/img/cmn/2007/11/02/015.jp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155" y="1155700"/>
            <a:ext cx="4046538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://pics.livejournal.com/anzee/pic/0008brk3/t9678z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 cstate="print">
            <a:lum bright="-18000" contrast="12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704536" y="1203325"/>
            <a:ext cx="3733800" cy="29876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31693" y="3998912"/>
            <a:ext cx="4343400" cy="283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47118" y="4813300"/>
            <a:ext cx="358457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Monotype Corsiva" panose="03010101010201010101" pitchFamily="66" charset="0"/>
              </a:rPr>
              <a:t>Скафандры для собак-космонавтов</a:t>
            </a:r>
          </a:p>
        </p:txBody>
      </p:sp>
    </p:spTree>
    <p:extLst>
      <p:ext uri="{BB962C8B-B14F-4D97-AF65-F5344CB8AC3E}">
        <p14:creationId xmlns:p14="http://schemas.microsoft.com/office/powerpoint/2010/main" xmlns="" val="1773968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3000">
        <p:split orient="vert"/>
      </p:transition>
    </mc:Choice>
    <mc:Fallback>
      <p:transition spd="slow" advClick="0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xit" presetSubtype="4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480</TotalTime>
  <Words>582</Words>
  <Application>Microsoft Office PowerPoint</Application>
  <PresentationFormat>Произвольный</PresentationFormat>
  <Paragraphs>75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Легкий дым</vt:lpstr>
      <vt:lpstr>День космонавтики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космонавтики</dc:title>
  <dc:creator>Musa</dc:creator>
  <cp:lastModifiedBy>Школа №3</cp:lastModifiedBy>
  <cp:revision>50</cp:revision>
  <dcterms:created xsi:type="dcterms:W3CDTF">2014-04-07T15:23:43Z</dcterms:created>
  <dcterms:modified xsi:type="dcterms:W3CDTF">2023-06-19T09:27:24Z</dcterms:modified>
</cp:coreProperties>
</file>