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7" d="100"/>
          <a:sy n="77" d="100"/>
        </p:scale>
        <p:origin x="806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BFE607-BDF0-4B9C-8C63-D42767C1CE53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0E9BB-90CF-42F5-A407-799E508F98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1886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A0E9BB-90CF-42F5-A407-799E508F98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987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DDE6BC-8B2C-893C-442B-872C7BA273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059F2B3-72DD-2E56-164E-EB59F8162C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C69C0C4-321F-C25E-2B02-97E28B178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147FACE-B716-8B28-36E3-5BE9C1BB4F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F27570F-182D-E2DB-FA56-54F622DC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54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436AFF-9999-9B7C-73E8-2C80A3B7E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6042026-0E49-8C17-5D6D-C60DFAD1F6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5E58BF-25FC-349E-0AC7-35BFB6EED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A7E0BD-5882-E5C7-0C39-A1B958483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8C5901-7A27-9A46-C988-AB6BD3BFE8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098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A6B363B-AE92-4333-0385-8CB214E1D0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C885454-49AC-21EA-FC6B-347BE84E97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93A2B4-E02B-6BF0-7634-25836EDED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19CBAB-61FC-D9B0-7B32-A7F0159C4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5B7E44-751B-8C16-2C3A-1D6A7DCD32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952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342BBF-472B-CCF5-005D-EB997C7C8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9DF02A-B801-063F-EBBC-5612409561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1C64E0D-21C4-FC16-06D2-50C336B8D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70D3521-4BB1-B992-10DA-C71764339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3BFB83B-D57F-2B78-751A-03572AB5E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6080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06A381-2238-2F39-261B-9D797793A7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823D968-178A-F2D2-1DDD-E559590391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DF4C351-ED2B-AA77-D2FD-53EAB83A2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F40FB26-0D61-49D1-C82B-5D25D5021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50B20C2-2780-CFCC-6D20-7FA862707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17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ECCF525-70A2-8F89-63E7-B11EE3715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E422B5-9A20-BF81-0D89-D357A11B0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6584151-ADFF-EA3E-8B9E-EF129FCE09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0AA84A6-7B97-BAF4-F470-773CE414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EBFEB76-8867-7CDB-0206-AC95A7A639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FCD5338-39A5-DD68-34BF-FFF29B334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817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807F05-097C-74AF-8A81-E19E4F9C3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3FE7ABC-0D9B-74D8-D4B8-0C63361489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3BEFB66-686F-56AB-D82C-4BBC9D7A5F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77DB5CC5-1B60-7A6F-CEA1-B0DB198D20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807CB3B-3EAA-F04D-B173-AF645BC23C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0F6ADA8-7EFF-E8F5-0257-785D910F07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B35C2FB4-5707-25E6-4FA7-61D2AE3D6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43CD98D-B2C8-6500-06B5-661A7769F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277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6653D9-ED56-F6FF-837C-B92796170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B7CD139-4173-D9B3-7B3A-6DB2E5C90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CC4A1FD-6673-6BB6-53E9-35669BDE28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8F95AAF-B37B-2A43-8153-ED43885F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8218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261EEDE6-3095-C94E-468C-ABF6F17F6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0CEB475F-FE7C-5042-C23C-0515C31A4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34A1948-6415-C02B-3BF7-38886A6C19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49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AE369E-3BC1-7282-498F-10A34CF5C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93EFD6-A70B-82E5-B4E9-E81F128D2E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AED7088-6592-D9F8-359A-87E62FED13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73C4AFF-1391-ACD7-0C7D-74B5AFEC5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849D9B4-CA6A-EDD8-597C-AEBE6BC8C0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17613A-7214-9426-C9B8-0775DE24D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8154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FFFFBC-3CBE-E871-35CA-F654D21F15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8FF5EC0-3A72-A7FD-D8D4-80BD59AA434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5857196-80EA-8519-B9EB-6A738EFE83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EF1162A-BC50-F270-A93E-784699D37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191D0CB-E5FE-8764-3E6B-53C231700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16BD6E1-3742-86F6-8F56-BBC879975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708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DF3A4E-DB56-5C25-34F1-90052D9005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CCA501C-0BE1-9AA9-EFB5-AB6FA2AB2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9704AC-26E1-2B56-D3A1-249E87815C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BBF7DE-6392-47E4-AFDA-1F8DCFF37C85}" type="datetimeFigureOut">
              <a:rPr lang="ru-RU" smtClean="0"/>
              <a:t>19.06.2023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6C106E-22CC-DDCE-0F7F-5FC0FC781B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09E1348-4B2B-8E8B-8A1D-3641F19DE0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4495D-8E45-4CD5-B43E-0AE1138CC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5891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D12826-1627-2E2C-BF15-035606CE5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31" y="78504"/>
            <a:ext cx="10210800" cy="101379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 err="1"/>
              <a:t>Календарный</a:t>
            </a:r>
            <a:r>
              <a:rPr lang="en-US" sz="5400" dirty="0"/>
              <a:t> </a:t>
            </a:r>
            <a:r>
              <a:rPr lang="en-US" sz="5400" dirty="0" err="1"/>
              <a:t>фольклор</a:t>
            </a:r>
            <a:endParaRPr lang="en-US" sz="5400" dirty="0"/>
          </a:p>
        </p:txBody>
      </p:sp>
      <p:sp>
        <p:nvSpPr>
          <p:cNvPr id="1054" name="Rectangle 1048">
            <a:extLst>
              <a:ext uri="{FF2B5EF4-FFF2-40B4-BE49-F238E27FC236}">
                <a16:creationId xmlns:a16="http://schemas.microsoft.com/office/drawing/2014/main" id="{70BDD0CE-06A4-404B-8A13-580229C1C9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41750"/>
            <a:ext cx="12192000" cy="4716250"/>
          </a:xfrm>
          <a:prstGeom prst="rect">
            <a:avLst/>
          </a:prstGeom>
          <a:solidFill>
            <a:srgbClr val="5C3D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5" name="Rounded Rectangle 26">
            <a:extLst>
              <a:ext uri="{FF2B5EF4-FFF2-40B4-BE49-F238E27FC236}">
                <a16:creationId xmlns:a16="http://schemas.microsoft.com/office/drawing/2014/main" id="{EE9899FA-8881-472C-AA59-D08A89CA8A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1564" y="2423160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31976ACC-F435-77D6-0A8E-E3E384777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4712" y="2742397"/>
            <a:ext cx="4823208" cy="3291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53" name="Rounded Rectangle 16">
            <a:extLst>
              <a:ext uri="{FF2B5EF4-FFF2-40B4-BE49-F238E27FC236}">
                <a16:creationId xmlns:a16="http://schemas.microsoft.com/office/drawing/2014/main" id="{080B7D90-3DF1-4514-B26D-616BE35553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54749" y="2423160"/>
            <a:ext cx="5613569" cy="3930315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22613CB-2883-9741-3E8E-C5D9C6D2B1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578516" y="2991619"/>
            <a:ext cx="4974336" cy="2798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3E575CB-2C8D-838C-06C9-72EBFCF40B46}"/>
              </a:ext>
            </a:extLst>
          </p:cNvPr>
          <p:cNvSpPr txBox="1"/>
          <p:nvPr/>
        </p:nvSpPr>
        <p:spPr>
          <a:xfrm>
            <a:off x="8527774" y="1092296"/>
            <a:ext cx="334054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Презентацию подготовила: </a:t>
            </a:r>
          </a:p>
          <a:p>
            <a:r>
              <a:rPr lang="ru-RU" dirty="0"/>
              <a:t>Учитель  музыки </a:t>
            </a:r>
          </a:p>
          <a:p>
            <a:r>
              <a:rPr lang="ru-RU" dirty="0"/>
              <a:t>Добрынина Мария Юрьевна</a:t>
            </a:r>
          </a:p>
        </p:txBody>
      </p:sp>
    </p:spTree>
    <p:extLst>
      <p:ext uri="{BB962C8B-B14F-4D97-AF65-F5344CB8AC3E}">
        <p14:creationId xmlns:p14="http://schemas.microsoft.com/office/powerpoint/2010/main" val="24182330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>
            <a:extLst>
              <a:ext uri="{FF2B5EF4-FFF2-40B4-BE49-F238E27FC236}">
                <a16:creationId xmlns:a16="http://schemas.microsoft.com/office/drawing/2014/main" id="{FEFAD914-BAD9-EFC4-ECD8-056A9FB809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28"/>
          <a:stretch/>
        </p:blipFill>
        <p:spPr bwMode="auto">
          <a:xfrm>
            <a:off x="-1" y="10"/>
            <a:ext cx="12192000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53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A0A027-A15C-3942-A8F7-B918F5818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>
                <a:solidFill>
                  <a:schemeClr val="accent2">
                    <a:lumMod val="50000"/>
                  </a:schemeClr>
                </a:solidFill>
              </a:rPr>
              <a:t>Воскресенье – проводы (прощёное)</a:t>
            </a:r>
          </a:p>
        </p:txBody>
      </p:sp>
      <p:cxnSp>
        <p:nvCxnSpPr>
          <p:cNvPr id="10254" name="Straight Connector 10250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>
            <a:extLst>
              <a:ext uri="{FF2B5EF4-FFF2-40B4-BE49-F238E27FC236}">
                <a16:creationId xmlns:a16="http://schemas.microsoft.com/office/drawing/2014/main" id="{7DFCD139-AD2A-CCE1-456B-B764F9ADD3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516" y="3417573"/>
            <a:ext cx="4593021" cy="2619839"/>
          </a:xfrm>
        </p:spPr>
        <p:txBody>
          <a:bodyPr anchor="ctr"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Сжигалось чучело масленицы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В этот день было принято просить у всех окружающих прощения </a:t>
            </a:r>
          </a:p>
        </p:txBody>
      </p:sp>
    </p:spTree>
    <p:extLst>
      <p:ext uri="{BB962C8B-B14F-4D97-AF65-F5344CB8AC3E}">
        <p14:creationId xmlns:p14="http://schemas.microsoft.com/office/powerpoint/2010/main" val="41634554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0" name="Rectangle 205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D98B815-364C-78F5-187F-A2412A63F8A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47" b="20359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5146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1" name="Rectangle 307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93F1EA6-52D7-3119-5E51-BAA04F2A645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32" b="4398"/>
          <a:stretch/>
        </p:blipFill>
        <p:spPr bwMode="auto">
          <a:xfrm>
            <a:off x="20" y="1282"/>
            <a:ext cx="12191980" cy="6856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810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107" name="Rectangle 4102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209FD08D-1C92-0AAF-021F-2FBD9F5341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16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8" name="Rectangle 4104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2BEF9-EEBE-9D69-58D6-628ED18CCF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Дни масленицы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3AFFA8-AF8A-08B2-277C-1CA6906F5E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Понедельник - встреча</a:t>
            </a:r>
          </a:p>
          <a:p>
            <a:pPr marL="0" indent="0" algn="ctr"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Начинают печь блины и готовить чучело!</a:t>
            </a:r>
          </a:p>
          <a:p>
            <a:pPr marL="0" indent="0" algn="ctr">
              <a:buNone/>
            </a:pP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5316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34" name="Rectangle 5133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92F3CDD-A15F-BA57-9F98-0D2323ECB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092349"/>
          </a:xfrm>
        </p:spPr>
        <p:txBody>
          <a:bodyPr anchor="b">
            <a:normAutofit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Вторник - </a:t>
            </a:r>
            <a:r>
              <a:rPr lang="ru-RU" sz="4000" dirty="0" err="1">
                <a:solidFill>
                  <a:schemeClr val="accent2">
                    <a:lumMod val="50000"/>
                  </a:schemeClr>
                </a:solidFill>
              </a:rPr>
              <a:t>заигрыш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136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FB44A28-66BE-951A-A1C0-7500013A2A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В этот день не было шумных гуляний. Устраивались пышные смотрины для невест, женихи сватались, зазывая на богато накрытый стол!</a:t>
            </a:r>
          </a:p>
        </p:txBody>
      </p:sp>
      <p:pic>
        <p:nvPicPr>
          <p:cNvPr id="5124" name="Picture 4">
            <a:extLst>
              <a:ext uri="{FF2B5EF4-FFF2-40B4-BE49-F238E27FC236}">
                <a16:creationId xmlns:a16="http://schemas.microsoft.com/office/drawing/2014/main" id="{3F1E34DE-F4BA-6524-5F82-F29100D30E7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5" r="8982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1993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151" name="Rectangle 6150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93B7A8AB-5D92-A024-B10F-75E4C9C9DBD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" r="1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53" name="Rectangle 6152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D0CCD8-59D0-194C-5437-1F8E2D3AE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accent2">
                    <a:lumMod val="50000"/>
                  </a:schemeClr>
                </a:solidFill>
              </a:rPr>
              <a:t>Среда - лакомка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52D026-6494-4C81-B29A-0FD44ACED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Зять отправлялся к матери своей жены отведать угощений. Хозяйка старалась выставить на стол максимальное количество угощений демонстрируя кулинарное мастерство!</a:t>
            </a:r>
          </a:p>
        </p:txBody>
      </p:sp>
    </p:spTree>
    <p:extLst>
      <p:ext uri="{BB962C8B-B14F-4D97-AF65-F5344CB8AC3E}">
        <p14:creationId xmlns:p14="http://schemas.microsoft.com/office/powerpoint/2010/main" val="1834423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75" name="Rectangle 7174">
            <a:extLst>
              <a:ext uri="{FF2B5EF4-FFF2-40B4-BE49-F238E27FC236}">
                <a16:creationId xmlns:a16="http://schemas.microsoft.com/office/drawing/2014/main" id="{4F7EBAE4-9945-4473-9E34-B2C66EA0F0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ED75F3-17E2-E08B-9BD5-AD2D0673D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45247"/>
            <a:ext cx="5393361" cy="132556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Четверг – широкий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3E200C4-8D66-39D1-C83F-42592D1F53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45504"/>
            <a:ext cx="5393361" cy="4351338"/>
          </a:xfrm>
        </p:spPr>
        <p:txBody>
          <a:bodyPr>
            <a:normAutofit/>
          </a:bodyPr>
          <a:lstStyle/>
          <a:p>
            <a:endParaRPr lang="ru-RU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Проводились масштабные гуляния с песнями и плясками.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Происходил «штурм» снежного городка. </a:t>
            </a:r>
          </a:p>
          <a:p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Люди прыгали через костры (считалось, что это очищает человека)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21410354-185D-5F9A-3D7B-6784141969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83" r="11067"/>
          <a:stretch/>
        </p:blipFill>
        <p:spPr bwMode="auto">
          <a:xfrm>
            <a:off x="6374920" y="758514"/>
            <a:ext cx="5122238" cy="5122238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7" name="!!Arc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1189197" flipV="1">
            <a:off x="6261882" y="687822"/>
            <a:ext cx="5471147" cy="5471147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79" name="!!Oval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48561" y="921125"/>
            <a:ext cx="791021" cy="7695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4478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>
            <a:extLst>
              <a:ext uri="{FF2B5EF4-FFF2-40B4-BE49-F238E27FC236}">
                <a16:creationId xmlns:a16="http://schemas.microsoft.com/office/drawing/2014/main" id="{BAB94ABE-FD37-42A8-CFD6-B68E1E8C5BF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06" r="13760" b="4"/>
          <a:stretch/>
        </p:blipFill>
        <p:spPr bwMode="auto">
          <a:xfrm>
            <a:off x="5101771" y="10"/>
            <a:ext cx="7094361" cy="6857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201" name="Rectangle 8200">
            <a:extLst>
              <a:ext uri="{FF2B5EF4-FFF2-40B4-BE49-F238E27FC236}">
                <a16:creationId xmlns:a16="http://schemas.microsoft.com/office/drawing/2014/main" id="{A34066D6-1B59-4642-A86D-39464CEE97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527208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03" name="Arc 8202">
            <a:extLst>
              <a:ext uri="{FF2B5EF4-FFF2-40B4-BE49-F238E27FC236}">
                <a16:creationId xmlns:a16="http://schemas.microsoft.com/office/drawing/2014/main" id="{18E928D9-3091-4385-B979-265D55AD02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03011">
            <a:off x="1718653" y="700861"/>
            <a:ext cx="2987899" cy="2987899"/>
          </a:xfrm>
          <a:prstGeom prst="arc">
            <a:avLst>
              <a:gd name="adj1" fmla="val 14612914"/>
              <a:gd name="adj2" fmla="val 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2993AD-68C5-45AC-C6AF-F0F7A63AD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7" y="795509"/>
            <a:ext cx="4092525" cy="143585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4000" dirty="0" err="1">
                <a:solidFill>
                  <a:srgbClr val="FFFFFF"/>
                </a:solidFill>
              </a:rPr>
              <a:t>Пятница</a:t>
            </a:r>
            <a:r>
              <a:rPr lang="en-US" sz="4000" dirty="0">
                <a:solidFill>
                  <a:srgbClr val="FFFFFF"/>
                </a:solidFill>
              </a:rPr>
              <a:t> – </a:t>
            </a:r>
            <a:r>
              <a:rPr lang="en-US" sz="4000" dirty="0" err="1">
                <a:solidFill>
                  <a:srgbClr val="FFFFFF"/>
                </a:solidFill>
              </a:rPr>
              <a:t>тёщины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  <a:r>
              <a:rPr lang="en-US" sz="4000" dirty="0" err="1">
                <a:solidFill>
                  <a:srgbClr val="FFFFFF"/>
                </a:solidFill>
              </a:rPr>
              <a:t>вечёрки</a:t>
            </a:r>
            <a:r>
              <a:rPr lang="en-US" sz="4000" dirty="0">
                <a:solidFill>
                  <a:srgbClr val="FFFFFF"/>
                </a:solidFill>
              </a:rPr>
              <a:t> </a:t>
            </a:r>
          </a:p>
        </p:txBody>
      </p:sp>
      <p:sp>
        <p:nvSpPr>
          <p:cNvPr id="8205" name="Oval 8204">
            <a:extLst>
              <a:ext uri="{FF2B5EF4-FFF2-40B4-BE49-F238E27FC236}">
                <a16:creationId xmlns:a16="http://schemas.microsoft.com/office/drawing/2014/main" id="{7D602432-D774-4CF5-94E8-7D52D010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01186" y="4626633"/>
            <a:ext cx="491961" cy="49196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07" name="Rectangle 8206">
            <a:extLst>
              <a:ext uri="{FF2B5EF4-FFF2-40B4-BE49-F238E27FC236}">
                <a16:creationId xmlns:a16="http://schemas.microsoft.com/office/drawing/2014/main" id="{CBF9EBB4-5078-47B2-AAA0-DF4A88D818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27932" y="5011563"/>
            <a:ext cx="731558" cy="731558"/>
          </a:xfrm>
          <a:prstGeom prst="rect">
            <a:avLst/>
          </a:prstGeom>
          <a:noFill/>
          <a:ln w="127000">
            <a:solidFill>
              <a:schemeClr val="accent4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F7EE87-6B4A-93B4-0045-A56CE717F2BF}"/>
              </a:ext>
            </a:extLst>
          </p:cNvPr>
          <p:cNvSpPr txBox="1"/>
          <p:nvPr/>
        </p:nvSpPr>
        <p:spPr>
          <a:xfrm>
            <a:off x="357809" y="2621855"/>
            <a:ext cx="435656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chemeClr val="bg1"/>
                </a:solidFill>
              </a:rPr>
              <a:t>Теща отправлялась в гости к своему зятю и дочери. Считалось, что чем богаче мужчина организует стол, тем больше он уважает мать своей жены!</a:t>
            </a:r>
          </a:p>
        </p:txBody>
      </p:sp>
    </p:spTree>
    <p:extLst>
      <p:ext uri="{BB962C8B-B14F-4D97-AF65-F5344CB8AC3E}">
        <p14:creationId xmlns:p14="http://schemas.microsoft.com/office/powerpoint/2010/main" val="880923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6" name="Rectangle 9226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37F24AE4-486B-6DB3-A603-D8B6746ADC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20" b="1"/>
          <a:stretch/>
        </p:blipFill>
        <p:spPr bwMode="auto">
          <a:xfrm>
            <a:off x="1" y="10"/>
            <a:ext cx="9669642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37" name="Rectangle 9228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B32AB10-C760-DB61-EA2E-73F00210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15430"/>
            <a:ext cx="3822189" cy="1899912"/>
          </a:xfrm>
        </p:spPr>
        <p:txBody>
          <a:bodyPr>
            <a:normAutofit/>
          </a:bodyPr>
          <a:lstStyle/>
          <a:p>
            <a:r>
              <a:rPr lang="ru-RU" sz="4000">
                <a:solidFill>
                  <a:schemeClr val="accent2">
                    <a:lumMod val="50000"/>
                  </a:schemeClr>
                </a:solidFill>
              </a:rPr>
              <a:t>Суббота – заловкины посиделки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9E7277A-1A3D-0FE1-BC7C-06F901A4CF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Самый скромный день за всю неделю. Традиционно в этот день молодая невестка приглашала в гости сестер своего супруга. </a:t>
            </a:r>
          </a:p>
          <a:p>
            <a:pPr marL="0" indent="0">
              <a:buNone/>
            </a:pPr>
            <a:r>
              <a:rPr lang="ru-RU" sz="2400" dirty="0">
                <a:solidFill>
                  <a:schemeClr val="accent2">
                    <a:lumMod val="50000"/>
                  </a:schemeClr>
                </a:solidFill>
              </a:rPr>
              <a:t>В этот день было принято гадать на грядущий год </a:t>
            </a:r>
          </a:p>
        </p:txBody>
      </p:sp>
    </p:spTree>
    <p:extLst>
      <p:ext uri="{BB962C8B-B14F-4D97-AF65-F5344CB8AC3E}">
        <p14:creationId xmlns:p14="http://schemas.microsoft.com/office/powerpoint/2010/main" val="32715200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186</Words>
  <Application>Microsoft Office PowerPoint</Application>
  <PresentationFormat>Широкоэкранный</PresentationFormat>
  <Paragraphs>25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Календарный фольклор</vt:lpstr>
      <vt:lpstr>Презентация PowerPoint</vt:lpstr>
      <vt:lpstr>Презентация PowerPoint</vt:lpstr>
      <vt:lpstr>Дни масленицы </vt:lpstr>
      <vt:lpstr>Вторник - заигрыш</vt:lpstr>
      <vt:lpstr>Среда - лакомка</vt:lpstr>
      <vt:lpstr>Четверг – широкий </vt:lpstr>
      <vt:lpstr>Пятница – тёщины вечёрки </vt:lpstr>
      <vt:lpstr>Суббота – заловкины посиделки </vt:lpstr>
      <vt:lpstr>Воскресенье – проводы (прощёное)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Календарный фольклор</dc:title>
  <dc:creator>boichenko.mariya01@outlook.com</dc:creator>
  <cp:lastModifiedBy>boichenko.mariya01@outlook.com</cp:lastModifiedBy>
  <cp:revision>4</cp:revision>
  <dcterms:created xsi:type="dcterms:W3CDTF">2022-09-28T15:37:06Z</dcterms:created>
  <dcterms:modified xsi:type="dcterms:W3CDTF">2023-06-19T18:13:16Z</dcterms:modified>
</cp:coreProperties>
</file>