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66" r:id="rId3"/>
    <p:sldId id="267" r:id="rId4"/>
    <p:sldId id="259" r:id="rId5"/>
    <p:sldId id="268" r:id="rId6"/>
    <p:sldId id="269" r:id="rId7"/>
    <p:sldId id="260" r:id="rId8"/>
    <p:sldId id="262" r:id="rId9"/>
    <p:sldId id="271" r:id="rId10"/>
    <p:sldId id="261" r:id="rId11"/>
    <p:sldId id="257" r:id="rId12"/>
    <p:sldId id="263" r:id="rId13"/>
    <p:sldId id="264" r:id="rId14"/>
    <p:sldId id="265" r:id="rId15"/>
    <p:sldId id="270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CC"/>
    <a:srgbClr val="FF7575"/>
    <a:srgbClr val="00FF99"/>
    <a:srgbClr val="71FFC6"/>
    <a:srgbClr val="FF8181"/>
    <a:srgbClr val="FFA7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68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133A93-9FDB-4E5D-B33C-760B61360EEA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08290F-40EF-432A-A94A-B1796A615C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67371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08290F-40EF-432A-A94A-B1796A615C9E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7263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wallpaper_19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Скругленная прямоугольная выноска 8"/>
          <p:cNvSpPr/>
          <p:nvPr userDrawn="1"/>
        </p:nvSpPr>
        <p:spPr>
          <a:xfrm>
            <a:off x="1214414" y="3929066"/>
            <a:ext cx="4857784" cy="1857388"/>
          </a:xfrm>
          <a:prstGeom prst="wedgeRoundRectCallout">
            <a:avLst>
              <a:gd name="adj1" fmla="val 59428"/>
              <a:gd name="adj2" fmla="val 11902"/>
              <a:gd name="adj3" fmla="val 16667"/>
            </a:avLst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Выноска-облако 7"/>
          <p:cNvSpPr/>
          <p:nvPr userDrawn="1"/>
        </p:nvSpPr>
        <p:spPr>
          <a:xfrm>
            <a:off x="928662" y="857232"/>
            <a:ext cx="7215238" cy="2357454"/>
          </a:xfrm>
          <a:prstGeom prst="cloudCallout">
            <a:avLst>
              <a:gd name="adj1" fmla="val 28779"/>
              <a:gd name="adj2" fmla="val 67110"/>
            </a:avLst>
          </a:prstGeom>
          <a:solidFill>
            <a:srgbClr val="FFCCCC"/>
          </a:solidFill>
          <a:ln>
            <a:solidFill>
              <a:srgbClr val="FF7575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500174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ED727-27CD-4E07-8BCC-54F7ACA67BF1}" type="datetimeFigureOut">
              <a:rPr lang="ru-RU" smtClean="0"/>
              <a:pPr/>
              <a:t>19.06.2023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D7C6-DFB1-429C-A9F0-1B3ACF66FE2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71438" y="71438"/>
            <a:ext cx="9001156" cy="6715148"/>
          </a:xfrm>
          <a:prstGeom prst="rect">
            <a:avLst/>
          </a:prstGeom>
          <a:noFill/>
          <a:ln w="57150">
            <a:solidFill>
              <a:srgbClr val="00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ED727-27CD-4E07-8BCC-54F7ACA67BF1}" type="datetimeFigureOut">
              <a:rPr lang="ru-RU" smtClean="0"/>
              <a:pPr/>
              <a:t>19.06.2023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D7C6-DFB1-429C-A9F0-1B3ACF66FE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ED727-27CD-4E07-8BCC-54F7ACA67BF1}" type="datetimeFigureOut">
              <a:rPr lang="ru-RU" smtClean="0"/>
              <a:pPr/>
              <a:t>19.06.2023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D7C6-DFB1-429C-A9F0-1B3ACF66FE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ED727-27CD-4E07-8BCC-54F7ACA67BF1}" type="datetimeFigureOut">
              <a:rPr lang="ru-RU" smtClean="0"/>
              <a:pPr/>
              <a:t>19.06.2023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D7C6-DFB1-429C-A9F0-1B3ACF66FE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ED727-27CD-4E07-8BCC-54F7ACA67BF1}" type="datetimeFigureOut">
              <a:rPr lang="ru-RU" smtClean="0"/>
              <a:pPr/>
              <a:t>19.06.2023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D7C6-DFB1-429C-A9F0-1B3ACF66FE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ED727-27CD-4E07-8BCC-54F7ACA67BF1}" type="datetimeFigureOut">
              <a:rPr lang="ru-RU" smtClean="0"/>
              <a:pPr/>
              <a:t>19.06.2023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D7C6-DFB1-429C-A9F0-1B3ACF66FE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ED727-27CD-4E07-8BCC-54F7ACA67BF1}" type="datetimeFigureOut">
              <a:rPr lang="ru-RU" smtClean="0"/>
              <a:pPr/>
              <a:t>19.06.2023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D7C6-DFB1-429C-A9F0-1B3ACF66FE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ED727-27CD-4E07-8BCC-54F7ACA67BF1}" type="datetimeFigureOut">
              <a:rPr lang="ru-RU" smtClean="0"/>
              <a:pPr/>
              <a:t>19.06.2023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D7C6-DFB1-429C-A9F0-1B3ACF66FE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ED727-27CD-4E07-8BCC-54F7ACA67BF1}" type="datetimeFigureOut">
              <a:rPr lang="ru-RU" smtClean="0"/>
              <a:pPr/>
              <a:t>19.06.2023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D7C6-DFB1-429C-A9F0-1B3ACF66FE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ED727-27CD-4E07-8BCC-54F7ACA67BF1}" type="datetimeFigureOut">
              <a:rPr lang="ru-RU" smtClean="0"/>
              <a:pPr/>
              <a:t>19.06.2023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D7C6-DFB1-429C-A9F0-1B3ACF66FE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6ED727-27CD-4E07-8BCC-54F7ACA67BF1}" type="datetimeFigureOut">
              <a:rPr lang="ru-RU" smtClean="0"/>
              <a:pPr/>
              <a:t>19.06.2023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D7C6-DFB1-429C-A9F0-1B3ACF66FE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alphaModFix amt="68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 userDrawn="1"/>
        </p:nvSpPr>
        <p:spPr>
          <a:xfrm>
            <a:off x="428596" y="357166"/>
            <a:ext cx="8286808" cy="1143008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6ED727-27CD-4E07-8BCC-54F7ACA67BF1}" type="datetimeFigureOut">
              <a:rPr lang="ru-RU" smtClean="0"/>
              <a:pPr/>
              <a:t>19.06.2023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02D7C6-DFB1-429C-A9F0-1B3ACF66FE2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214282" y="214290"/>
            <a:ext cx="8715436" cy="6500858"/>
          </a:xfrm>
          <a:prstGeom prst="rect">
            <a:avLst/>
          </a:prstGeom>
          <a:noFill/>
          <a:ln w="76200">
            <a:solidFill>
              <a:srgbClr val="FF8181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836712"/>
            <a:ext cx="7200800" cy="1989471"/>
          </a:xfrm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ru-RU" sz="2800" b="1" i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 интеллектуально- познавательных способностей детей дошкольного возраста  в  исследовательской деятельности</a:t>
            </a:r>
            <a:endParaRPr lang="ru-RU" sz="2800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031818"/>
            <a:ext cx="4424536" cy="1701438"/>
          </a:xfrm>
        </p:spPr>
        <p:txBody>
          <a:bodyPr>
            <a:normAutofit fontScale="47500" lnSpcReduction="20000"/>
          </a:bodyPr>
          <a:lstStyle/>
          <a:p>
            <a:r>
              <a:rPr lang="ru-RU" b="1" i="1" dirty="0">
                <a:solidFill>
                  <a:schemeClr val="tx2">
                    <a:lumMod val="50000"/>
                  </a:schemeClr>
                </a:solidFill>
              </a:rPr>
              <a:t>«Умейте открыть перед ребенком в окружающем мире что-то одно, но открыть так, чтобы кусочек жизни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b="1" i="1" dirty="0">
                <a:solidFill>
                  <a:schemeClr val="tx2">
                    <a:lumMod val="50000"/>
                  </a:schemeClr>
                </a:solidFill>
              </a:rPr>
              <a:t>заиграл перед детьми всеми красками радуги.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b="1" i="1" dirty="0">
                <a:solidFill>
                  <a:schemeClr val="tx2">
                    <a:lumMod val="50000"/>
                  </a:schemeClr>
                </a:solidFill>
              </a:rPr>
              <a:t>Оставляйте всегда, что-то недосказанное, чтобы ребенку захотелось еще раз возвратиться к тому, что он узнал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(В. А. </a:t>
            </a:r>
            <a:r>
              <a:rPr lang="ru-RU">
                <a:solidFill>
                  <a:schemeClr val="tx2">
                    <a:lumMod val="50000"/>
                  </a:schemeClr>
                </a:solidFill>
              </a:rPr>
              <a:t>Сухомлинский)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3DFAE99D-1A72-431B-80A3-0AB52BD5318B}"/>
              </a:ext>
            </a:extLst>
          </p:cNvPr>
          <p:cNvSpPr/>
          <p:nvPr/>
        </p:nvSpPr>
        <p:spPr>
          <a:xfrm>
            <a:off x="1380906" y="5877272"/>
            <a:ext cx="7772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                        «Лицей №9» структурное подразделение-детский сад</a:t>
            </a:r>
          </a:p>
          <a:p>
            <a:pPr algn="ctr"/>
            <a:r>
              <a:rPr lang="ru-RU" dirty="0"/>
              <a:t>                                                                               Воспитатели: Карасева Н.А</a:t>
            </a:r>
          </a:p>
          <a:p>
            <a:pPr algn="ctr"/>
            <a:r>
              <a:rPr lang="ru-RU" dirty="0"/>
              <a:t>                                                                                                         </a:t>
            </a:r>
            <a:r>
              <a:rPr lang="ru-RU" dirty="0" err="1"/>
              <a:t>Щигрёва</a:t>
            </a:r>
            <a:r>
              <a:rPr lang="ru-RU" dirty="0"/>
              <a:t> Н. Н.                                                                                      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FA99224-63AC-4E6A-BBC1-00FCAE950D40}"/>
              </a:ext>
            </a:extLst>
          </p:cNvPr>
          <p:cNvSpPr>
            <a:spLocks noGrp="1"/>
          </p:cNvSpPr>
          <p:nvPr>
            <p:ph type="title"/>
          </p:nvPr>
        </p:nvSpPr>
        <p:spPr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ru-RU" sz="3200" b="1" i="1" dirty="0">
                <a:solidFill>
                  <a:schemeClr val="accent2">
                    <a:lumMod val="75000"/>
                  </a:schemeClr>
                </a:solidFill>
              </a:rPr>
              <a:t>Исследовательский проект « Тайны воды» (лето-зима)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16E2668D-EE8C-4C1E-9C36-1B79699CC2B5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2127898"/>
            <a:ext cx="4824536" cy="37493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886129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ru-RU" sz="3600" b="1" i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«Дерево нашего участка»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C8584FAD-C7A0-4E7C-96FB-652E550620C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7" y="1600201"/>
            <a:ext cx="3024336" cy="2836912"/>
          </a:xfrm>
          <a:prstGeom prst="rect">
            <a:avLst/>
          </a:prstGeom>
          <a:ln w="57150">
            <a:solidFill>
              <a:srgbClr val="FFCCCC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C7728E8-F018-44FF-AC1F-CDB73B4F7A2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7944" y="2060848"/>
            <a:ext cx="3941510" cy="3960440"/>
          </a:xfrm>
          <a:prstGeom prst="rect">
            <a:avLst/>
          </a:prstGeom>
          <a:ln w="57150">
            <a:solidFill>
              <a:srgbClr val="FFCCCC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F7FCFCE-E3E3-484C-BE33-433AACE7F98C}"/>
              </a:ext>
            </a:extLst>
          </p:cNvPr>
          <p:cNvSpPr>
            <a:spLocks noGrp="1"/>
          </p:cNvSpPr>
          <p:nvPr>
            <p:ph type="title"/>
          </p:nvPr>
        </p:nvSpPr>
        <p:spPr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ru-RU" sz="3200" b="1" i="1" dirty="0">
                <a:solidFill>
                  <a:schemeClr val="accent2">
                    <a:lumMod val="75000"/>
                  </a:schemeClr>
                </a:solidFill>
              </a:rPr>
              <a:t>Насекомые на участке</a:t>
            </a:r>
          </a:p>
        </p:txBody>
      </p:sp>
      <p:pic>
        <p:nvPicPr>
          <p:cNvPr id="4" name="Picture 2" descr="C:\Users\User\Desktop\осень\IMG_20220928_103300.jpg">
            <a:extLst>
              <a:ext uri="{FF2B5EF4-FFF2-40B4-BE49-F238E27FC236}">
                <a16:creationId xmlns:a16="http://schemas.microsoft.com/office/drawing/2014/main" id="{1C4C0BB9-9566-41D7-8904-A2F2CE245B1B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0708" y="1540768"/>
            <a:ext cx="3624349" cy="3200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76200">
            <a:solidFill>
              <a:srgbClr val="92D05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  <a:extLst/>
        </p:spPr>
      </p:pic>
      <p:pic>
        <p:nvPicPr>
          <p:cNvPr id="5" name="Picture 2" descr="C:\Users\User\Desktop\осень\IMG_20220829_100234.jpg">
            <a:extLst>
              <a:ext uri="{FF2B5EF4-FFF2-40B4-BE49-F238E27FC236}">
                <a16:creationId xmlns:a16="http://schemas.microsoft.com/office/drawing/2014/main" id="{0E373ACC-901F-40BC-98E9-6CD5FA5548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140968"/>
            <a:ext cx="3935985" cy="29520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76200">
            <a:solidFill>
              <a:srgbClr val="92D050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27016543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8B5167B-FA4C-4FA5-9E9C-41BA57443F2C}"/>
              </a:ext>
            </a:extLst>
          </p:cNvPr>
          <p:cNvSpPr>
            <a:spLocks noGrp="1"/>
          </p:cNvSpPr>
          <p:nvPr>
            <p:ph type="title"/>
          </p:nvPr>
        </p:nvSpPr>
        <p:spPr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ru-RU" sz="3200" b="1" i="1" dirty="0">
                <a:solidFill>
                  <a:schemeClr val="accent2">
                    <a:lumMod val="75000"/>
                  </a:schemeClr>
                </a:solidFill>
              </a:rPr>
              <a:t>Круг </a:t>
            </a:r>
            <a:r>
              <a:rPr lang="ru-RU" sz="3200" b="1" i="1" dirty="0" err="1">
                <a:solidFill>
                  <a:schemeClr val="accent2">
                    <a:lumMod val="75000"/>
                  </a:schemeClr>
                </a:solidFill>
              </a:rPr>
              <a:t>Луллия</a:t>
            </a:r>
            <a:r>
              <a:rPr lang="ru-RU" sz="3200" b="1" i="1" dirty="0">
                <a:solidFill>
                  <a:schemeClr val="accent2">
                    <a:lumMod val="75000"/>
                  </a:schemeClr>
                </a:solidFill>
              </a:rPr>
              <a:t> «Продукты питания и блюда»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2755064B-77ED-4FFC-A234-28AE027A4AB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1680" y="1600200"/>
            <a:ext cx="5112568" cy="4525963"/>
          </a:xfrm>
          <a:ln w="57150">
            <a:solidFill>
              <a:srgbClr val="FFCCCC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10850534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2076119-2542-431B-8085-998E89D2CA72}"/>
              </a:ext>
            </a:extLst>
          </p:cNvPr>
          <p:cNvSpPr>
            <a:spLocks noGrp="1"/>
          </p:cNvSpPr>
          <p:nvPr>
            <p:ph type="title"/>
          </p:nvPr>
        </p:nvSpPr>
        <p:spPr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r>
              <a:rPr lang="ru-RU" b="1" i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Средства познания окружающего мира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0F9B3EF7-EDD4-4F8B-B04A-54A7538AC57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7630" y="1686199"/>
            <a:ext cx="2736304" cy="2088233"/>
          </a:xfrm>
          <a:prstGeom prst="rect">
            <a:avLst/>
          </a:prstGeo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593D8BE-37A8-4A68-B136-B4068D8ABDC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9871" y="1686198"/>
            <a:ext cx="2304258" cy="2088233"/>
          </a:xfrm>
          <a:prstGeom prst="rect">
            <a:avLst/>
          </a:prstGeo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71D4641A-E996-4D3A-92FF-AC933BA46A7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3911661"/>
            <a:ext cx="3203848" cy="2520280"/>
          </a:xfrm>
          <a:prstGeom prst="rect">
            <a:avLst/>
          </a:prstGeo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6F9E3ACD-0753-470F-BD45-DB29B8C70F3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3382" y="1662352"/>
            <a:ext cx="2736304" cy="2112079"/>
          </a:xfrm>
          <a:prstGeom prst="rect">
            <a:avLst/>
          </a:prstGeo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2EB537E0-0872-4CD6-8A19-CCEA1198A910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3993706"/>
            <a:ext cx="3423100" cy="2325651"/>
          </a:xfrm>
          <a:prstGeom prst="rect">
            <a:avLst/>
          </a:prstGeo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9732411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41EF5C3-088E-4F93-8A3A-314ED8B518B4}"/>
              </a:ext>
            </a:extLst>
          </p:cNvPr>
          <p:cNvSpPr>
            <a:spLocks noGrp="1"/>
          </p:cNvSpPr>
          <p:nvPr>
            <p:ph type="title"/>
          </p:nvPr>
        </p:nvSpPr>
        <p:spPr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ru-RU" b="1" i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Логическая игра – кластер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573D9A32-36D4-4957-B57A-21B593579B5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672" y="1600200"/>
            <a:ext cx="5688632" cy="4525963"/>
          </a:xfrm>
          <a:prstGeom prst="rect">
            <a:avLst/>
          </a:prstGeom>
          <a:ln w="57150">
            <a:solidFill>
              <a:srgbClr val="FFCCCC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89726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C56BBF2-5932-4C1C-8D20-DBCBD5EF09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08920"/>
            <a:ext cx="8229600" cy="1143000"/>
          </a:xfr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ru-RU" sz="6000" b="1" i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20245457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55981A9-4B25-472D-AB4E-09626507B6C0}"/>
              </a:ext>
            </a:extLst>
          </p:cNvPr>
          <p:cNvSpPr>
            <a:spLocks noGrp="1"/>
          </p:cNvSpPr>
          <p:nvPr>
            <p:ph type="title"/>
          </p:nvPr>
        </p:nvSpPr>
        <p:spPr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ru-RU" sz="3200" b="1" i="1" dirty="0">
                <a:solidFill>
                  <a:schemeClr val="accent2">
                    <a:lumMod val="75000"/>
                  </a:schemeClr>
                </a:solidFill>
              </a:rPr>
              <a:t>Актуальность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167EADF-4B61-421A-8434-121EDABF39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1700808"/>
            <a:ext cx="8517632" cy="4597971"/>
          </a:xfrm>
        </p:spPr>
        <p:txBody>
          <a:bodyPr>
            <a:normAutofit fontScale="77500" lnSpcReduction="20000"/>
          </a:bodyPr>
          <a:lstStyle/>
          <a:p>
            <a:r>
              <a:rPr lang="ru-RU" i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В образовательном процессе  дошкольного учреждения исследовательская деятельность, экспериментирование  является тем методом обучения, который позволяет ребенку моделировать в своем сознании картину мира, основанную на собственных наблюдениях ,опытах, установлении взаимозависимостей, закономерностей.					</a:t>
            </a:r>
          </a:p>
          <a:p>
            <a:r>
              <a:rPr lang="ru-RU" i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Экспериментальная работа вызывает у ребенка интерес к исследованию природы, развивает мыслительные операции (анализ, синтез, классификацию, обобщение) стимулирует познавательную активность и любознательность ,активизирует восприятие учебного материала.	    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69370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AAF3C22-0358-4DAB-BEA4-D5B041F342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i="1" dirty="0">
                <a:solidFill>
                  <a:schemeClr val="accent2">
                    <a:lumMod val="75000"/>
                  </a:schemeClr>
                </a:solidFill>
              </a:rPr>
              <a:t>Задачи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0F5E124-1D8D-4A2D-95E6-9A39849768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sz="2500" i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познавательный интерес у старших дошкольников с помощью экспериментирования.</a:t>
            </a:r>
          </a:p>
          <a:p>
            <a:pPr lvl="0"/>
            <a:r>
              <a:rPr lang="ru-RU" sz="2500" i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любовь к миру природы посредством опытно-экспериментальной деятельности.</a:t>
            </a:r>
          </a:p>
          <a:p>
            <a:pPr lvl="0"/>
            <a:r>
              <a:rPr lang="ru-RU" sz="2500" i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у детей экологические знания, экологическую культуру, любовь к экспериментированию.</a:t>
            </a:r>
          </a:p>
          <a:p>
            <a:pPr lvl="0"/>
            <a:r>
              <a:rPr lang="ru-RU" sz="2500" i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Создать условия для самостоятельного применения полученных знаний.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819520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6E6887D-5016-4919-A8B7-DDE157A810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080120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ru-RU" sz="3200" b="1" i="1" dirty="0">
                <a:solidFill>
                  <a:schemeClr val="accent2">
                    <a:lumMod val="75000"/>
                  </a:schemeClr>
                </a:solidFill>
              </a:rPr>
              <a:t>Продукт исследовательской деятельности «От семечка до плодов»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1B39CE16-5AA6-44E5-8891-1B6B8E7D68B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700808"/>
            <a:ext cx="3888432" cy="23992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92D05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66233F4-D508-40B6-B719-47EA10B7852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7984" y="1700808"/>
            <a:ext cx="4032448" cy="25095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92D05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9FE7C6B-9987-4558-9342-B182E381008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228361" y="3350130"/>
            <a:ext cx="2399246" cy="36631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8100">
            <a:solidFill>
              <a:srgbClr val="92D05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3421248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85247E4-92C1-4092-8969-E99A1BFCE8A6}"/>
              </a:ext>
            </a:extLst>
          </p:cNvPr>
          <p:cNvSpPr>
            <a:spLocks noGrp="1"/>
          </p:cNvSpPr>
          <p:nvPr>
            <p:ph type="title"/>
          </p:nvPr>
        </p:nvSpPr>
        <p:spPr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ru-RU" sz="3200" b="1" i="1" dirty="0">
                <a:solidFill>
                  <a:schemeClr val="accent6">
                    <a:lumMod val="50000"/>
                  </a:schemeClr>
                </a:solidFill>
              </a:rPr>
              <a:t>Исследовательский проект </a:t>
            </a:r>
            <a:br>
              <a:rPr lang="ru-RU" sz="3200" b="1" i="1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3200" b="1" i="1" dirty="0">
                <a:solidFill>
                  <a:schemeClr val="accent6">
                    <a:lumMod val="50000"/>
                  </a:schemeClr>
                </a:solidFill>
              </a:rPr>
              <a:t>«От семечка до плода» 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D0696B7E-0EE2-4191-9D25-82E0E29765B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2539" y="1608410"/>
            <a:ext cx="3521364" cy="240486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794A0B06-9D18-43FF-8CA0-A90D77E4CCB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1637681"/>
            <a:ext cx="3384376" cy="240486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388D5C6F-2E31-4EF1-8D22-E11A790D8DA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9792" y="3789040"/>
            <a:ext cx="3521364" cy="247246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6193824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2E54A41F-D03B-4496-8060-CB69DC20681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744286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D96DAE3-7783-476D-AE55-AD348229C5A8}"/>
              </a:ext>
            </a:extLst>
          </p:cNvPr>
          <p:cNvSpPr>
            <a:spLocks noGrp="1"/>
          </p:cNvSpPr>
          <p:nvPr>
            <p:ph type="title"/>
          </p:nvPr>
        </p:nvSpPr>
        <p:spPr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ru-RU" sz="3200" b="1" i="1" dirty="0">
                <a:solidFill>
                  <a:schemeClr val="accent2">
                    <a:lumMod val="75000"/>
                  </a:schemeClr>
                </a:solidFill>
              </a:rPr>
              <a:t>Огород на подоконнике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E2FEFC2-130B-4A20-A154-812854C66EAA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1763688" y="1844824"/>
            <a:ext cx="5806725" cy="4608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76200">
            <a:solidFill>
              <a:srgbClr val="92D050"/>
            </a:solidFill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19167372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0C3CFFC-23AE-4D93-8154-6D5F3CD532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>
                <a:solidFill>
                  <a:schemeClr val="accent6">
                    <a:lumMod val="50000"/>
                  </a:schemeClr>
                </a:solidFill>
              </a:rPr>
              <a:t>Исследовательская деятельность</a:t>
            </a:r>
            <a:br>
              <a:rPr lang="ru-RU" sz="3200" b="1" i="1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3200" b="1" i="1" dirty="0">
                <a:solidFill>
                  <a:schemeClr val="accent6">
                    <a:lumMod val="50000"/>
                  </a:schemeClr>
                </a:solidFill>
              </a:rPr>
              <a:t>«Вода - Лёд»</a:t>
            </a:r>
          </a:p>
        </p:txBody>
      </p:sp>
      <p:pic>
        <p:nvPicPr>
          <p:cNvPr id="4" name="Picture 2" descr="C:\Users\User\Desktop\лед.опыт\1676539336931.jpg">
            <a:extLst>
              <a:ext uri="{FF2B5EF4-FFF2-40B4-BE49-F238E27FC236}">
                <a16:creationId xmlns:a16="http://schemas.microsoft.com/office/drawing/2014/main" id="{9A5F77E3-8035-4993-84D0-07F791FAB463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1586541"/>
            <a:ext cx="2286000" cy="2438846"/>
          </a:xfrm>
          <a:prstGeom prst="rect">
            <a:avLst/>
          </a:prstGeom>
          <a:ln>
            <a:noFill/>
          </a:ln>
          <a:effectLst>
            <a:glow rad="101600">
              <a:schemeClr val="accent1">
                <a:satMod val="175000"/>
                <a:alpha val="40000"/>
              </a:schemeClr>
            </a:glow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User\Desktop\лед.опыт\IMG_20230227_110814.jpg">
            <a:extLst>
              <a:ext uri="{FF2B5EF4-FFF2-40B4-BE49-F238E27FC236}">
                <a16:creationId xmlns:a16="http://schemas.microsoft.com/office/drawing/2014/main" id="{17542582-5D6B-40EC-8BB3-68233B18E4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3203848" y="1586541"/>
            <a:ext cx="2124236" cy="2070234"/>
          </a:xfrm>
          <a:prstGeom prst="rect">
            <a:avLst/>
          </a:prstGeom>
          <a:ln>
            <a:noFill/>
          </a:ln>
          <a:effectLst>
            <a:glow rad="101600">
              <a:schemeClr val="accent1">
                <a:satMod val="175000"/>
                <a:alpha val="40000"/>
              </a:schemeClr>
            </a:glow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>
            <a:extLst>
              <a:ext uri="{FF2B5EF4-FFF2-40B4-BE49-F238E27FC236}">
                <a16:creationId xmlns:a16="http://schemas.microsoft.com/office/drawing/2014/main" id="{58064F59-7A7F-4E81-9371-85A674EDFE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1670993"/>
            <a:ext cx="2664296" cy="2070234"/>
          </a:xfrm>
          <a:prstGeom prst="rect">
            <a:avLst/>
          </a:prstGeom>
          <a:ln w="9525">
            <a:solidFill>
              <a:schemeClr val="accent4">
                <a:lumMod val="75000"/>
              </a:schemeClr>
            </a:solidFill>
            <a:miter lim="800000"/>
            <a:headEnd/>
            <a:tailEnd/>
          </a:ln>
          <a:effectLst>
            <a:glow rad="101600">
              <a:schemeClr val="accent1">
                <a:satMod val="175000"/>
                <a:alpha val="40000"/>
              </a:schemeClr>
            </a:glow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8" name="Picture 2">
            <a:extLst>
              <a:ext uri="{FF2B5EF4-FFF2-40B4-BE49-F238E27FC236}">
                <a16:creationId xmlns:a16="http://schemas.microsoft.com/office/drawing/2014/main" id="{47C51818-1532-40FB-9D4B-0864FBDD1B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3825678"/>
            <a:ext cx="3183572" cy="2555650"/>
          </a:xfrm>
          <a:prstGeom prst="rect">
            <a:avLst/>
          </a:prstGeom>
          <a:ln>
            <a:noFill/>
          </a:ln>
          <a:effectLst>
            <a:glow rad="101600">
              <a:schemeClr val="accent1">
                <a:satMod val="175000"/>
                <a:alpha val="40000"/>
              </a:schemeClr>
            </a:glow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 descr="C:\Users\User\Desktop\лед.опыт\IMG_20230208_110332.jpg">
            <a:extLst>
              <a:ext uri="{FF2B5EF4-FFF2-40B4-BE49-F238E27FC236}">
                <a16:creationId xmlns:a16="http://schemas.microsoft.com/office/drawing/2014/main" id="{80BFC9E1-7640-4384-A3D2-47D474495E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44814" y="3825678"/>
            <a:ext cx="3342806" cy="2324007"/>
          </a:xfrm>
          <a:prstGeom prst="rect">
            <a:avLst/>
          </a:prstGeom>
          <a:ln>
            <a:noFill/>
          </a:ln>
          <a:effectLst>
            <a:glow rad="101600">
              <a:schemeClr val="accent1">
                <a:satMod val="175000"/>
                <a:alpha val="40000"/>
              </a:schemeClr>
            </a:glow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71466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00765CF-7B78-40F4-9A37-471823531B6A}"/>
              </a:ext>
            </a:extLst>
          </p:cNvPr>
          <p:cNvSpPr>
            <a:spLocks noGrp="1"/>
          </p:cNvSpPr>
          <p:nvPr>
            <p:ph type="title"/>
          </p:nvPr>
        </p:nvSpPr>
        <p:spPr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ru-RU" b="1" i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«Ледяной дворец»</a:t>
            </a:r>
          </a:p>
        </p:txBody>
      </p:sp>
      <p:pic>
        <p:nvPicPr>
          <p:cNvPr id="4" name="Picture 2" descr="C:\Users\User\Desktop\лед.опыт\DSCN4295.JPG">
            <a:extLst>
              <a:ext uri="{FF2B5EF4-FFF2-40B4-BE49-F238E27FC236}">
                <a16:creationId xmlns:a16="http://schemas.microsoft.com/office/drawing/2014/main" id="{9A5D4B0A-D3D3-41EC-9F6B-D460C65E4D6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1844824"/>
            <a:ext cx="6912768" cy="4248472"/>
          </a:xfrm>
          <a:prstGeom prst="rect">
            <a:avLst/>
          </a:prstGeom>
          <a:ln>
            <a:noFill/>
          </a:ln>
          <a:effectLst>
            <a:glow rad="101600">
              <a:schemeClr val="accent6">
                <a:satMod val="175000"/>
                <a:alpha val="40000"/>
              </a:schemeClr>
            </a:glow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008852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</TotalTime>
  <Words>219</Words>
  <Application>Microsoft Office PowerPoint</Application>
  <PresentationFormat>Экран (4:3)</PresentationFormat>
  <Paragraphs>29</Paragraphs>
  <Slides>16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Arial</vt:lpstr>
      <vt:lpstr>Calibri</vt:lpstr>
      <vt:lpstr>Times New Roman</vt:lpstr>
      <vt:lpstr>Тема Office</vt:lpstr>
      <vt:lpstr>Развитие  интеллектуально- познавательных способностей детей дошкольного возраста  в  исследовательской деятельности</vt:lpstr>
      <vt:lpstr>Актуальность</vt:lpstr>
      <vt:lpstr>Задачи</vt:lpstr>
      <vt:lpstr>Продукт исследовательской деятельности «От семечка до плодов»</vt:lpstr>
      <vt:lpstr>Исследовательский проект  «От семечка до плода» </vt:lpstr>
      <vt:lpstr>Презентация PowerPoint</vt:lpstr>
      <vt:lpstr>Огород на подоконнике</vt:lpstr>
      <vt:lpstr>Исследовательская деятельность «Вода - Лёд»</vt:lpstr>
      <vt:lpstr>«Ледяной дворец»</vt:lpstr>
      <vt:lpstr>Исследовательский проект « Тайны воды» (лето-зима)</vt:lpstr>
      <vt:lpstr>«Дерево нашего участка»</vt:lpstr>
      <vt:lpstr>Насекомые на участке</vt:lpstr>
      <vt:lpstr>Круг Луллия «Продукты питания и блюда»</vt:lpstr>
      <vt:lpstr>Средства познания окружающего мира</vt:lpstr>
      <vt:lpstr>Логическая игра – кластер</vt:lpstr>
      <vt:lpstr>Спасибо за внимание!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Corowina</dc:creator>
  <cp:lastModifiedBy>MSI</cp:lastModifiedBy>
  <cp:revision>46</cp:revision>
  <dcterms:created xsi:type="dcterms:W3CDTF">2013-02-09T17:45:17Z</dcterms:created>
  <dcterms:modified xsi:type="dcterms:W3CDTF">2023-06-19T05:46:52Z</dcterms:modified>
</cp:coreProperties>
</file>