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1" r:id="rId6"/>
    <p:sldId id="263" r:id="rId7"/>
    <p:sldId id="264" r:id="rId8"/>
    <p:sldId id="260" r:id="rId9"/>
    <p:sldId id="262" r:id="rId10"/>
    <p:sldId id="265" r:id="rId11"/>
    <p:sldId id="266" r:id="rId12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96FB"/>
    <a:srgbClr val="40741C"/>
    <a:srgbClr val="FF0000"/>
    <a:srgbClr val="9C1802"/>
    <a:srgbClr val="CC3300"/>
    <a:srgbClr val="FF99CC"/>
    <a:srgbClr val="CC00CC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324" autoAdjust="0"/>
    <p:restoredTop sz="94660"/>
  </p:normalViewPr>
  <p:slideViewPr>
    <p:cSldViewPr snapToGrid="0">
      <p:cViewPr varScale="1">
        <p:scale>
          <a:sx n="68" d="100"/>
          <a:sy n="68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0329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702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411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2941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30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563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829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525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482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384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664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147B3-5677-4733-B782-1488BE4C9472}" type="datetimeFigureOut">
              <a:rPr lang="ru-RU" smtClean="0"/>
              <a:pPr/>
              <a:t>19.06.2023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BBC3B-7425-4FB1-A622-FAAD8A1C46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990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89691"/>
            <a:ext cx="7650050" cy="203419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60652" y="4621278"/>
            <a:ext cx="8189140" cy="1674015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Воспитатели: Карасева Н.А                                                                                                                                                                                                             Васютина О.А.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Воронеж - 2021</a:t>
            </a:r>
          </a:p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23087" y="689691"/>
            <a:ext cx="8051575" cy="3477875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dirty="0"/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МБОУ  «Лицей №9» структурное подразделение-детский сад                                                                                                          </a:t>
            </a:r>
          </a:p>
          <a:p>
            <a:pPr algn="ctr"/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>
                <a:solidFill>
                  <a:srgbClr val="9C1802"/>
                </a:solidFill>
                <a:latin typeface="Times New Roman" pitchFamily="18" charset="0"/>
                <a:cs typeface="Times New Roman" pitchFamily="18" charset="0"/>
              </a:rPr>
              <a:t>Создание единого образовательного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пространства</a:t>
            </a:r>
            <a:r>
              <a:rPr lang="ru-RU" sz="3600" dirty="0">
                <a:solidFill>
                  <a:srgbClr val="9C1802"/>
                </a:solidFill>
                <a:latin typeface="Times New Roman" pitchFamily="18" charset="0"/>
                <a:cs typeface="Times New Roman" pitchFamily="18" charset="0"/>
              </a:rPr>
              <a:t> при условии общего подхода к решению проблем воспитания».</a:t>
            </a:r>
          </a:p>
        </p:txBody>
      </p:sp>
    </p:spTree>
    <p:extLst>
      <p:ext uri="{BB962C8B-B14F-4D97-AF65-F5344CB8AC3E}">
        <p14:creationId xmlns:p14="http://schemas.microsoft.com/office/powerpoint/2010/main" val="1272427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0A13308-203B-48A5-8F63-3B8B25450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207841"/>
            <a:ext cx="78867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>
                <a:solidFill>
                  <a:schemeClr val="bg2">
                    <a:lumMod val="10000"/>
                  </a:schemeClr>
                </a:solidFill>
              </a:rPr>
              <a:t>Ребёнок очень рад минутам, подаренным ему родителями в игре. Общение в игре не бывает бесплодно для малыша. Чем больше выпадает дорогих минут в обществе близких ему людей, тем больше взаимоотношения, общих интересов, любви между ними в дальнейшем.</a:t>
            </a:r>
          </a:p>
          <a:p>
            <a:pPr marL="0" indent="0">
              <a:buNone/>
            </a:pPr>
            <a:r>
              <a:rPr lang="ru-RU" i="1" dirty="0">
                <a:solidFill>
                  <a:schemeClr val="bg2">
                    <a:lumMod val="10000"/>
                  </a:schemeClr>
                </a:solidFill>
              </a:rPr>
              <a:t>Очень важно, чтобы игра стала актуальной для каждой семьи.  Тогда игровые традиции естественным образом будут переходить от старших к младшим. Решать эту крайне важную проблему надо вместе с семьёй, ведь многие родители обладают уникальным игровым опытом, сформированным на основе традиции той среды, в которой они выросли.</a:t>
            </a:r>
          </a:p>
        </p:txBody>
      </p:sp>
    </p:spTree>
    <p:extLst>
      <p:ext uri="{BB962C8B-B14F-4D97-AF65-F5344CB8AC3E}">
        <p14:creationId xmlns:p14="http://schemas.microsoft.com/office/powerpoint/2010/main" val="36412150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47" y="785521"/>
            <a:ext cx="8504416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33147" y="1470632"/>
            <a:ext cx="6851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24401"/>
            <a:ext cx="53316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>
                <a:solidFill>
                  <a:srgbClr val="3B96FB"/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816639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56" y="200745"/>
            <a:ext cx="8472099" cy="1318565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«Воспитывает всё: люди, вещи, явления, но прежде всего и дольше всего – люди. Из них на первом месте –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родители и педагоги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.»</a:t>
            </a:r>
          </a:p>
          <a:p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Макаренко А. С.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42711" y="1757902"/>
            <a:ext cx="8606971" cy="4372683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21013" y="2344933"/>
            <a:ext cx="7400495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Изменения, происходящие сегодня в сфере дошкольного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 Они направлены, прежде всего, на улучшение его качества. Оно, в свою очередь, во многом зависит от согласованности действий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семьи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 дошкольных учреждений. Не менее важным признаком и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условием создания единого образовательного пространства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становится выработка общего подхода к решению проблем воспитания, выделение, обобщение и согласование педагогических методов и приемов на основе изучения воспитательного опыта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семьи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и передачи родителям информации о технологиях </a:t>
            </a:r>
            <a:r>
              <a:rPr lang="ru-RU" sz="2000" b="1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образовательного процесса</a:t>
            </a:r>
            <a:r>
              <a:rPr lang="ru-RU" sz="2000" i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258299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161BF56-898A-4939-9E7E-5859C9149450}"/>
              </a:ext>
            </a:extLst>
          </p:cNvPr>
          <p:cNvSpPr/>
          <p:nvPr/>
        </p:nvSpPr>
        <p:spPr>
          <a:xfrm>
            <a:off x="548639" y="4193866"/>
            <a:ext cx="6977575" cy="241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Известно, что в дошкольные годы игра является основным видом деятельности детей. Опытные воспитатели, понимая значение руководства детскими играми, умеют управлять ими, подсказать их сюжет, принять в них участие.</a:t>
            </a:r>
            <a:endParaRPr lang="ru-RU" sz="24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В организации и руководстве игровой деятельностью очень важна  роль родителей, хотя они зачастую недооценивают значение игры в нравственном воспитании детей. </a:t>
            </a:r>
            <a:endParaRPr lang="ru-RU" i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655E99-B463-4923-BB33-70299DF12361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5426" y="253218"/>
            <a:ext cx="4248441" cy="355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8F9ACEE-A4E3-41E6-94F4-49D3BCF16F51}"/>
              </a:ext>
            </a:extLst>
          </p:cNvPr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3867" y="253218"/>
            <a:ext cx="4248441" cy="3559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027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3ABF64E-3871-4E6A-8EDD-42B4B5C5CBC5}"/>
              </a:ext>
            </a:extLst>
          </p:cNvPr>
          <p:cNvSpPr/>
          <p:nvPr/>
        </p:nvSpPr>
        <p:spPr>
          <a:xfrm>
            <a:off x="3432518" y="187869"/>
            <a:ext cx="5542670" cy="3149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1600" i="1" dirty="0">
                <a:solidFill>
                  <a:srgbClr val="CC33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Работа с родителями – важное направление деятельности педагога. Ее следует начинать со сбора первичной информации во время индивидуальных бесед и анкетирования, с целью выяснить, есть ли у ребенка игровой уголок дома, каков подбор игрушек, когда и по какому случаю, они приобретаются, как взрослые относятся к детским играм, участвуют ли в них.</a:t>
            </a:r>
            <a:endParaRPr lang="ru-RU" sz="1600" i="1" dirty="0">
              <a:solidFill>
                <a:srgbClr val="CC33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600" i="1" dirty="0">
                <a:solidFill>
                  <a:srgbClr val="CC33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Многие родители, как правило, интересуются в детском саду не только тем, как ребенок занимается, кушает, но и в каких отношениях он со сверстниками, с кем играет в группе, с кем дружит. </a:t>
            </a:r>
            <a:endParaRPr lang="ru-RU" sz="1600" i="1" dirty="0">
              <a:solidFill>
                <a:srgbClr val="CC3300"/>
              </a:solidFill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724E975-663D-424E-B481-71A3070E368B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37" y="3429000"/>
            <a:ext cx="4698609" cy="32411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904737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39151" y="200746"/>
            <a:ext cx="8609428" cy="3653802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i="1" dirty="0">
                <a:solidFill>
                  <a:srgbClr val="9C1802"/>
                </a:solidFill>
              </a:rPr>
              <a:t>Над руководством играми детей родители просто не задумываются, так как не понимают их воспитательного значения. Во время проведения родительского </a:t>
            </a:r>
            <a:r>
              <a:rPr lang="ru-RU" i="1">
                <a:solidFill>
                  <a:srgbClr val="9C1802"/>
                </a:solidFill>
              </a:rPr>
              <a:t>собрания,воспитателю</a:t>
            </a:r>
            <a:r>
              <a:rPr lang="ru-RU" i="1" dirty="0">
                <a:solidFill>
                  <a:srgbClr val="9C1802"/>
                </a:solidFill>
              </a:rPr>
              <a:t> необходимо раскрыть значение игры во всестороннем развитии личности ребенка, подвести итоги анкетирования и посещения семей. Также, привести примеры из семейной жизни как положительные, так и отрицательные. Кроме того, подготовить рекомендации по оборудованию игрового уголка дома, продемонстрировать варианты размещения игрового оборудования, как в отдельной квартире, так и в общей комнате, где живет семья. Озвучить основные требования к этому оборудованию: возрастная доступность, гигиеничность, эстетичность, разнообразие видов игрушек ( дидактических, образных, технических).</a:t>
            </a:r>
          </a:p>
          <a:p>
            <a:pPr algn="ctr"/>
            <a:endParaRPr lang="ru-RU" i="1" dirty="0">
              <a:solidFill>
                <a:srgbClr val="9C180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37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5272E5B-2712-4B3E-8C94-AE2E6443A169}"/>
              </a:ext>
            </a:extLst>
          </p:cNvPr>
          <p:cNvSpPr/>
          <p:nvPr/>
        </p:nvSpPr>
        <p:spPr>
          <a:xfrm>
            <a:off x="675249" y="345441"/>
            <a:ext cx="75684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9C180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Мысль о том, что поведение детей в играх не случайно, а закономерно, воспитатель должен донести до родителей. </a:t>
            </a:r>
            <a:endParaRPr lang="ru-RU" i="1" dirty="0">
              <a:solidFill>
                <a:srgbClr val="9C1802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F7C94C9-C549-406B-9C07-ABCE1CF88364}"/>
              </a:ext>
            </a:extLst>
          </p:cNvPr>
          <p:cNvSpPr/>
          <p:nvPr/>
        </p:nvSpPr>
        <p:spPr>
          <a:xfrm>
            <a:off x="801858" y="4758233"/>
            <a:ext cx="5943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solidFill>
                  <a:srgbClr val="9C180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Необходимо провести индивидуальные беседы с родителями, сделать выводы, дать соответствующие рекомендации о том, над чем следует поработать, чтобы ребенок мог проявить в игре только положительные качества, чтобы игра стала эффективным средством нравственного воспитания.</a:t>
            </a:r>
            <a:endParaRPr lang="ru-RU" i="1" dirty="0">
              <a:solidFill>
                <a:srgbClr val="9C1802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DD34471-A7F3-42E8-BBFA-E8135F7BE2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848225" y="754299"/>
            <a:ext cx="3660954" cy="4346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356977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DB0EBBC-A7EF-4176-9C4A-6BED8999034B}"/>
              </a:ext>
            </a:extLst>
          </p:cNvPr>
          <p:cNvSpPr/>
          <p:nvPr/>
        </p:nvSpPr>
        <p:spPr>
          <a:xfrm>
            <a:off x="3362177" y="140677"/>
            <a:ext cx="5444197" cy="57349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Опыт показывает, что педагогической работе в большей мере содействует использование папок-передвижек: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какие игрушки нужны детям, в соответствие с возрастом;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-роль игры в развитии детей;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игры детей дома;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использование игр при подготовке детей к школе;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 всестороннее воспитание в процессе конструирования;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-домашний театр в жизни ребенка.</a:t>
            </a:r>
            <a:endParaRPr lang="ru-RU" sz="1600" i="1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750"/>
              </a:spcAft>
            </a:pPr>
            <a:r>
              <a:rPr lang="ru-RU" sz="1600" i="1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Чтобы сделать эту форму работы более действенной, серьезное внимание следует уделить педагогической ценности материала и его эстетическому оформлению. Подбирая их, учитываются возрастные особенности с теоретическими и практическими советами. Многие родители сами заинтересованы в изучении данных материалов, а некоторым приходится настойчиво рекомендовать познакомиться с ними.</a:t>
            </a:r>
            <a:endParaRPr lang="ru-RU" sz="1600" i="1" dirty="0"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7585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5083" y="200746"/>
            <a:ext cx="8609428" cy="2050085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i="1" dirty="0">
                <a:solidFill>
                  <a:schemeClr val="tx2">
                    <a:lumMod val="50000"/>
                  </a:schemeClr>
                </a:solidFill>
              </a:rPr>
              <a:t>Большое внимание стоит уделить развитию театрально-игровой деятельности детей в семье, так как именно она предполагает сравнительно полное раскрытие и развитие творческих способностей. С этой целью создается картотека игр, игровых ситуаций, упражнений для развития выразительности речи (скороговорки, потешки, упражнения на развитие силы голоса, темпа речи) . Оформить списки литературы и театрально-игрового оборудования. Для работы с родителями по данному вопросу- папки-передвижки.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E633235-CB13-4E71-9765-987A9AA2E2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083" y="2556803"/>
            <a:ext cx="3953021" cy="3066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FC42BBF-EDBA-4462-A315-A088232AEE4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4882" y="3429000"/>
            <a:ext cx="4389118" cy="3066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861413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5760" y="200746"/>
            <a:ext cx="9465972" cy="847310"/>
          </a:xfrm>
          <a:prstGeom prst="rect">
            <a:avLst/>
          </a:prstGeom>
          <a:solidFill>
            <a:schemeClr val="lt1">
              <a:alpha val="47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86365" y="270458"/>
            <a:ext cx="68515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0765" y="1824994"/>
            <a:ext cx="8606971" cy="4372683"/>
          </a:xfrm>
          <a:prstGeom prst="rect">
            <a:avLst/>
          </a:prstGeom>
          <a:solidFill>
            <a:schemeClr val="lt1">
              <a:alpha val="85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846939" y="955231"/>
            <a:ext cx="685156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Продолжая работу по изучению семей,  следует выяснить наличие условий для художественно-эстетического развития дошкольников дома, их отношение к организации театрально-игровой деятельности детей, а именно: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- читают ли они детям книги, проводят ли беседы после чтения;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- стремятся ли дети пересказать прочитанное, делятся ли впечатлениями со взрослыми, сверстниками;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- отражают ли в своих играх литературные персонажи.</a:t>
            </a:r>
          </a:p>
          <a:p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Практика показывает, что большинство родителей не всегда используют литературу в соответствии с возрастом детей, мало или почти нет театрализованных игрушек, взрослые мало уделяют внимания развитию художественно-речевой и театрально-игровой деятельности детей. Задача воспитателя - показать родителям, как можно направлять развитие театральных игр детей. Особое внимание нужно  уделить руководству играми. Оно заключается в подборе литературных произведений, в помощи  выбора соответствующих костюмов, в самостоятельном изготовлении с детьми декораций, элементов костюмов. 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102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cdd73a559a20da7bd6e4711bd777774856b206"/>
</p:tagLst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РМО, март 2021, Карасева Н.А., Васютина О.А.</Template>
  <TotalTime>3</TotalTime>
  <Words>820</Words>
  <Application>Microsoft Office PowerPoint</Application>
  <PresentationFormat>Экран (4:3)</PresentationFormat>
  <Paragraphs>32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MSI</dc:creator>
  <cp:lastModifiedBy>MSI</cp:lastModifiedBy>
  <cp:revision>2</cp:revision>
  <dcterms:created xsi:type="dcterms:W3CDTF">2023-06-19T04:19:17Z</dcterms:created>
  <dcterms:modified xsi:type="dcterms:W3CDTF">2023-06-19T04:33:36Z</dcterms:modified>
</cp:coreProperties>
</file>