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/>
        <a:ea typeface="+mn-ea"/>
        <a:cs typeface="Arial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/>
        <a:ea typeface="+mn-ea"/>
        <a:cs typeface="Arial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/>
        <a:ea typeface="+mn-ea"/>
        <a:cs typeface="Arial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/>
        <a:ea typeface="+mn-ea"/>
        <a:cs typeface="Arial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/>
        <a:ea typeface="+mn-ea"/>
        <a:cs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20738"/>
    <p:restoredTop sz="94651"/>
  </p:normalViewPr>
  <p:slideViewPr>
    <p:cSldViewPr>
      <p:cViewPr>
        <p:scale>
          <a:sx n="100" d="100"/>
          <a:sy n="100" d="100"/>
        </p:scale>
        <p:origin x="-1632" y="426"/>
      </p:cViewPr>
      <p:guideLst>
        <p:guide orient="horz" pos="2157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>
        <p:scale>
          <a:sx n="100" d="100"/>
          <a:sy n="100" d="100"/>
        </p:scale>
        <p:origin x="0" y="0"/>
      </p:cViewPr>
      <p:guideLst>
        <p:guide orient="horz" pos="2878"/>
        <p:guide pos="215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/>
          <a:lstStyle>
            <a:lvl1pPr algn="r">
              <a:defRPr sz="1200"/>
            </a:lvl1pPr>
          </a:lstStyle>
          <a:p>
            <a:pPr lvl="0">
              <a:defRPr/>
            </a:pPr>
            <a:fld id="{33FA7565-757D-40C5-A5AB-AFE1E53A3BF0}" type="datetime1">
              <a:rPr lang="ru-RU"/>
              <a:pPr lvl="0">
                <a:defRPr/>
              </a:pPr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anchor="ctr"/>
          <a:lstStyle/>
          <a:p>
            <a:pPr lvl="0">
              <a:defRPr/>
            </a:pPr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/>
            </a:pPr>
            <a:r>
              <a:rPr lang="ru-RU"/>
              <a:t>Образец текста</a:t>
            </a:r>
          </a:p>
          <a:p>
            <a:pPr lvl="1">
              <a:defRPr/>
            </a:pPr>
            <a:r>
              <a:rPr lang="ru-RU"/>
              <a:t>Второй уровень</a:t>
            </a:r>
          </a:p>
          <a:p>
            <a:pPr lvl="2">
              <a:defRPr/>
            </a:pPr>
            <a:r>
              <a:rPr lang="ru-RU"/>
              <a:t>Третий уровень</a:t>
            </a:r>
          </a:p>
          <a:p>
            <a:pPr lvl="3">
              <a:defRPr/>
            </a:pPr>
            <a:r>
              <a:rPr lang="ru-RU"/>
              <a:t>Четвертый уровень</a:t>
            </a:r>
          </a:p>
          <a:p>
            <a:pPr lvl="4">
              <a:defRPr/>
            </a:pPr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l">
              <a:defRPr sz="1200"/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anchor="b"/>
          <a:lstStyle>
            <a:lvl1pPr algn="r">
              <a:defRPr sz="1200"/>
            </a:lvl1pPr>
          </a:lstStyle>
          <a:p>
            <a:pPr lvl="0">
              <a:defRPr/>
            </a:pPr>
            <a:fld id="{BC29B088-2D3C-4661-B09C-021732AAD940}" type="slidenum">
              <a:rPr lang="ru-RU"/>
              <a:pPr lvl="0"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3"/>
          <p:cNvSpPr>
            <a:spLocks noGrp="1" noRot="1" noChangeAspect="1" noTextEdit="1"/>
          </p:cNvSpPr>
          <p:nvPr>
            <p:ph type="sldImg" idx="2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Заметки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>
              <a:defRPr/>
            </a:pPr>
            <a:fld id="{BC29B088-2D3C-4661-B09C-021732AAD940}" type="slidenum">
              <a:rPr lang="en-US"/>
              <a:pPr lvl="0"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>
              <a:defRPr/>
            </a:pPr>
            <a:fld id="{BC29B088-2D3C-4661-B09C-021732AAD940}" type="slidenum">
              <a:rPr lang="en-US"/>
              <a:pPr lvl="0"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730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grpSp>
          <p:nvGrpSpPr>
            <p:cNvPr id="73731" name="Group 3"/>
            <p:cNvGrpSpPr>
              <a:grpSpLocks/>
            </p:cNvGrpSpPr>
            <p:nvPr/>
          </p:nvGrpSpPr>
          <p:grpSpPr bwMode="auto">
            <a:xfrm>
              <a:off x="0" y="1161"/>
              <a:ext cx="5758" cy="3159"/>
              <a:chOff x="0" y="1161"/>
              <a:chExt cx="5758" cy="3159"/>
            </a:xfrm>
          </p:grpSpPr>
          <p:sp>
            <p:nvSpPr>
              <p:cNvPr id="73732" name="Freeform 4"/>
              <p:cNvSpPr>
                <a:spLocks/>
              </p:cNvSpPr>
              <p:nvPr/>
            </p:nvSpPr>
            <p:spPr bwMode="hidden">
              <a:xfrm>
                <a:off x="558" y="1161"/>
                <a:ext cx="5200" cy="3159"/>
              </a:xfrm>
              <a:custGeom>
                <a:avLst/>
                <a:gdLst/>
                <a:ahLst/>
                <a:cxnLst>
                  <a:cxn ang="0">
                    <a:pos x="0" y="3159"/>
                  </a:cxn>
                  <a:cxn ang="0">
                    <a:pos x="5184" y="3159"/>
                  </a:cxn>
                  <a:cxn ang="0">
                    <a:pos x="5184" y="0"/>
                  </a:cxn>
                  <a:cxn ang="0">
                    <a:pos x="0" y="0"/>
                  </a:cxn>
                  <a:cxn ang="0">
                    <a:pos x="0" y="3159"/>
                  </a:cxn>
                  <a:cxn ang="0">
                    <a:pos x="0" y="3159"/>
                  </a:cxn>
                </a:cxnLst>
                <a:rect l="0" t="0" r="r" b="b"/>
                <a:pathLst>
                  <a:path w="5184" h="3159">
                    <a:moveTo>
                      <a:pt x="0" y="3159"/>
                    </a:moveTo>
                    <a:lnTo>
                      <a:pt x="5184" y="3159"/>
                    </a:lnTo>
                    <a:lnTo>
                      <a:pt x="5184" y="0"/>
                    </a:lnTo>
                    <a:lnTo>
                      <a:pt x="0" y="0"/>
                    </a:lnTo>
                    <a:lnTo>
                      <a:pt x="0" y="3159"/>
                    </a:lnTo>
                    <a:lnTo>
                      <a:pt x="0" y="3159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3" name="Freeform 5"/>
              <p:cNvSpPr>
                <a:spLocks/>
              </p:cNvSpPr>
              <p:nvPr/>
            </p:nvSpPr>
            <p:spPr bwMode="hidden">
              <a:xfrm>
                <a:off x="0" y="1161"/>
                <a:ext cx="558" cy="31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159"/>
                  </a:cxn>
                  <a:cxn ang="0">
                    <a:pos x="556" y="3159"/>
                  </a:cxn>
                  <a:cxn ang="0">
                    <a:pos x="556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556" h="3159">
                    <a:moveTo>
                      <a:pt x="0" y="0"/>
                    </a:moveTo>
                    <a:lnTo>
                      <a:pt x="0" y="3159"/>
                    </a:lnTo>
                    <a:lnTo>
                      <a:pt x="556" y="3159"/>
                    </a:lnTo>
                    <a:lnTo>
                      <a:pt x="556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3734" name="Freeform 6"/>
            <p:cNvSpPr>
              <a:spLocks/>
            </p:cNvSpPr>
            <p:nvPr/>
          </p:nvSpPr>
          <p:spPr bwMode="ltGray">
            <a:xfrm>
              <a:off x="552" y="951"/>
              <a:ext cx="12" cy="4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420"/>
                </a:cxn>
                <a:cxn ang="0">
                  <a:pos x="12" y="42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" h="420">
                  <a:moveTo>
                    <a:pt x="0" y="0"/>
                  </a:moveTo>
                  <a:lnTo>
                    <a:pt x="0" y="420"/>
                  </a:lnTo>
                  <a:lnTo>
                    <a:pt x="12" y="42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hlink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5" name="Freeform 7"/>
            <p:cNvSpPr>
              <a:spLocks/>
            </p:cNvSpPr>
            <p:nvPr/>
          </p:nvSpPr>
          <p:spPr bwMode="ltGray">
            <a:xfrm>
              <a:off x="767" y="1155"/>
              <a:ext cx="252" cy="12"/>
            </a:xfrm>
            <a:custGeom>
              <a:avLst/>
              <a:gdLst/>
              <a:ahLst/>
              <a:cxnLst>
                <a:cxn ang="0">
                  <a:pos x="251" y="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251" y="0"/>
                </a:cxn>
              </a:cxnLst>
              <a:rect l="0" t="0" r="r" b="b"/>
              <a:pathLst>
                <a:path w="251" h="12">
                  <a:moveTo>
                    <a:pt x="251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25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736" name="Freeform 8"/>
            <p:cNvSpPr>
              <a:spLocks/>
            </p:cNvSpPr>
            <p:nvPr/>
          </p:nvSpPr>
          <p:spPr bwMode="ltGray">
            <a:xfrm>
              <a:off x="0" y="1155"/>
              <a:ext cx="351" cy="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51" y="12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" h="12">
                  <a:moveTo>
                    <a:pt x="0" y="0"/>
                  </a:moveTo>
                  <a:lnTo>
                    <a:pt x="0" y="12"/>
                  </a:lnTo>
                  <a:lnTo>
                    <a:pt x="251" y="12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3737" name="Group 9"/>
            <p:cNvGrpSpPr>
              <a:grpSpLocks/>
            </p:cNvGrpSpPr>
            <p:nvPr/>
          </p:nvGrpSpPr>
          <p:grpSpPr bwMode="auto">
            <a:xfrm>
              <a:off x="348" y="4"/>
              <a:ext cx="5410" cy="4316"/>
              <a:chOff x="348" y="4"/>
              <a:chExt cx="5410" cy="4316"/>
            </a:xfrm>
          </p:grpSpPr>
          <p:sp>
            <p:nvSpPr>
              <p:cNvPr id="73738" name="Freeform 10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39" name="Freeform 11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0" name="Freeform 12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1" name="Freeform 13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2" name="Freeform 14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743" name="Freeform 15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3744" name="Rectangle 16"/>
          <p:cNvSpPr>
            <a:spLocks noGrp="1" noChangeArrowheads="1"/>
          </p:cNvSpPr>
          <p:nvPr>
            <p:ph type="ctrTitle" sz="quarter"/>
          </p:nvPr>
        </p:nvSpPr>
        <p:spPr>
          <a:xfrm>
            <a:off x="1066800" y="1997075"/>
            <a:ext cx="7086600" cy="14319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3745" name="Rectangle 1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066800" y="3886200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3746" name="Rectangle 18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7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3528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3748" name="Rectangle 2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51BA67E-AF9E-4406-8E64-FC97DE609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909EF-D309-477E-B647-48FA8E3A00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4650" y="304800"/>
            <a:ext cx="188595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304800"/>
            <a:ext cx="550545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EFC10-09D4-4774-B482-06D7151A08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E511DDE-CDCA-42B4-94A6-A1865A6335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066800" y="4114800"/>
            <a:ext cx="7543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A5278F4-1652-4E72-9B76-ED3FA4C0E0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066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5CF0F49-8242-421A-802C-799ED28FC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BD41E6-3353-4973-BE39-26DC8C4BEB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A8B40-E3D9-4EBA-B2ED-B8BFC9E280C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EA993A-6A04-47E8-A7D1-1F9270C5221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A3AD9-D5B5-4E5A-9ED1-178FC4C9CC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F199E6-62CA-4CC6-BAB3-8D577B74BED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EBB2C2-A431-41E6-87BB-1A2B8C061F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88B7C-849A-43DA-ACEE-0CD6FBA0F8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9A851-EDA3-4023-9A95-EA16B292C24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0" y="6350"/>
            <a:ext cx="9140825" cy="6851650"/>
            <a:chOff x="0" y="4"/>
            <a:chExt cx="5758" cy="4316"/>
          </a:xfrm>
        </p:grpSpPr>
        <p:sp>
          <p:nvSpPr>
            <p:cNvPr id="72707" name="Freeform 3"/>
            <p:cNvSpPr>
              <a:spLocks/>
            </p:cNvSpPr>
            <p:nvPr/>
          </p:nvSpPr>
          <p:spPr bwMode="hidden">
            <a:xfrm>
              <a:off x="558" y="1161"/>
              <a:ext cx="5200" cy="3159"/>
            </a:xfrm>
            <a:custGeom>
              <a:avLst/>
              <a:gdLst/>
              <a:ahLst/>
              <a:cxnLst>
                <a:cxn ang="0">
                  <a:pos x="0" y="3159"/>
                </a:cxn>
                <a:cxn ang="0">
                  <a:pos x="5184" y="3159"/>
                </a:cxn>
                <a:cxn ang="0">
                  <a:pos x="5184" y="0"/>
                </a:cxn>
                <a:cxn ang="0">
                  <a:pos x="0" y="0"/>
                </a:cxn>
                <a:cxn ang="0">
                  <a:pos x="0" y="3159"/>
                </a:cxn>
                <a:cxn ang="0">
                  <a:pos x="0" y="3159"/>
                </a:cxn>
              </a:cxnLst>
              <a:rect l="0" t="0" r="r" b="b"/>
              <a:pathLst>
                <a:path w="5184" h="3159">
                  <a:moveTo>
                    <a:pt x="0" y="3159"/>
                  </a:moveTo>
                  <a:lnTo>
                    <a:pt x="5184" y="3159"/>
                  </a:lnTo>
                  <a:lnTo>
                    <a:pt x="5184" y="0"/>
                  </a:lnTo>
                  <a:lnTo>
                    <a:pt x="0" y="0"/>
                  </a:lnTo>
                  <a:lnTo>
                    <a:pt x="0" y="3159"/>
                  </a:lnTo>
                  <a:lnTo>
                    <a:pt x="0" y="315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708" name="Freeform 4"/>
            <p:cNvSpPr>
              <a:spLocks/>
            </p:cNvSpPr>
            <p:nvPr/>
          </p:nvSpPr>
          <p:spPr bwMode="hidden">
            <a:xfrm>
              <a:off x="0" y="1161"/>
              <a:ext cx="558" cy="31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3159"/>
                </a:cxn>
                <a:cxn ang="0">
                  <a:pos x="556" y="3159"/>
                </a:cxn>
                <a:cxn ang="0">
                  <a:pos x="55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56" h="3159">
                  <a:moveTo>
                    <a:pt x="0" y="0"/>
                  </a:moveTo>
                  <a:lnTo>
                    <a:pt x="0" y="3159"/>
                  </a:lnTo>
                  <a:lnTo>
                    <a:pt x="556" y="3159"/>
                  </a:lnTo>
                  <a:lnTo>
                    <a:pt x="55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72709" name="Group 5"/>
            <p:cNvGrpSpPr>
              <a:grpSpLocks/>
            </p:cNvGrpSpPr>
            <p:nvPr userDrawn="1"/>
          </p:nvGrpSpPr>
          <p:grpSpPr bwMode="auto">
            <a:xfrm>
              <a:off x="0" y="4"/>
              <a:ext cx="5758" cy="4316"/>
              <a:chOff x="0" y="4"/>
              <a:chExt cx="5758" cy="4316"/>
            </a:xfrm>
          </p:grpSpPr>
          <p:sp>
            <p:nvSpPr>
              <p:cNvPr id="72710" name="Freeform 6"/>
              <p:cNvSpPr>
                <a:spLocks/>
              </p:cNvSpPr>
              <p:nvPr/>
            </p:nvSpPr>
            <p:spPr bwMode="ltGray">
              <a:xfrm>
                <a:off x="552" y="4"/>
                <a:ext cx="12" cy="69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695"/>
                  </a:cxn>
                  <a:cxn ang="0">
                    <a:pos x="12" y="695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695">
                    <a:moveTo>
                      <a:pt x="12" y="0"/>
                    </a:moveTo>
                    <a:lnTo>
                      <a:pt x="0" y="0"/>
                    </a:lnTo>
                    <a:lnTo>
                      <a:pt x="0" y="695"/>
                    </a:lnTo>
                    <a:lnTo>
                      <a:pt x="12" y="695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1" name="Freeform 7"/>
              <p:cNvSpPr>
                <a:spLocks/>
              </p:cNvSpPr>
              <p:nvPr/>
            </p:nvSpPr>
            <p:spPr bwMode="ltGray">
              <a:xfrm>
                <a:off x="552" y="1623"/>
                <a:ext cx="12" cy="2697"/>
              </a:xfrm>
              <a:custGeom>
                <a:avLst/>
                <a:gdLst/>
                <a:ahLst/>
                <a:cxnLst>
                  <a:cxn ang="0">
                    <a:pos x="0" y="2697"/>
                  </a:cxn>
                  <a:cxn ang="0">
                    <a:pos x="12" y="2697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697"/>
                  </a:cxn>
                  <a:cxn ang="0">
                    <a:pos x="0" y="2697"/>
                  </a:cxn>
                </a:cxnLst>
                <a:rect l="0" t="0" r="r" b="b"/>
                <a:pathLst>
                  <a:path w="12" h="2697">
                    <a:moveTo>
                      <a:pt x="0" y="2697"/>
                    </a:moveTo>
                    <a:lnTo>
                      <a:pt x="12" y="2697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697"/>
                    </a:lnTo>
                    <a:lnTo>
                      <a:pt x="0" y="269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2" name="Freeform 8"/>
              <p:cNvSpPr>
                <a:spLocks/>
              </p:cNvSpPr>
              <p:nvPr/>
            </p:nvSpPr>
            <p:spPr bwMode="ltGray">
              <a:xfrm>
                <a:off x="1019" y="1155"/>
                <a:ext cx="4739" cy="12"/>
              </a:xfrm>
              <a:custGeom>
                <a:avLst/>
                <a:gdLst/>
                <a:ahLst/>
                <a:cxnLst>
                  <a:cxn ang="0">
                    <a:pos x="4724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4724" y="12"/>
                  </a:cxn>
                  <a:cxn ang="0">
                    <a:pos x="4724" y="0"/>
                  </a:cxn>
                  <a:cxn ang="0">
                    <a:pos x="4724" y="0"/>
                  </a:cxn>
                </a:cxnLst>
                <a:rect l="0" t="0" r="r" b="b"/>
                <a:pathLst>
                  <a:path w="4724" h="12">
                    <a:moveTo>
                      <a:pt x="4724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4724" y="12"/>
                    </a:lnTo>
                    <a:lnTo>
                      <a:pt x="4724" y="0"/>
                    </a:lnTo>
                    <a:lnTo>
                      <a:pt x="47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3" name="Freeform 9"/>
              <p:cNvSpPr>
                <a:spLocks/>
              </p:cNvSpPr>
              <p:nvPr/>
            </p:nvSpPr>
            <p:spPr bwMode="ltGray">
              <a:xfrm>
                <a:off x="552" y="1371"/>
                <a:ext cx="12" cy="252"/>
              </a:xfrm>
              <a:custGeom>
                <a:avLst/>
                <a:gdLst/>
                <a:ahLst/>
                <a:cxnLst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0" y="252"/>
                  </a:cxn>
                </a:cxnLst>
                <a:rect l="0" t="0" r="r" b="b"/>
                <a:pathLst>
                  <a:path w="12" h="252">
                    <a:moveTo>
                      <a:pt x="0" y="252"/>
                    </a:moveTo>
                    <a:lnTo>
                      <a:pt x="12" y="252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252"/>
                    </a:lnTo>
                    <a:lnTo>
                      <a:pt x="0" y="25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4" name="Freeform 10"/>
              <p:cNvSpPr>
                <a:spLocks/>
              </p:cNvSpPr>
              <p:nvPr/>
            </p:nvSpPr>
            <p:spPr bwMode="ltGray">
              <a:xfrm>
                <a:off x="552" y="699"/>
                <a:ext cx="12" cy="252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0"/>
                  </a:cxn>
                  <a:cxn ang="0">
                    <a:pos x="0" y="252"/>
                  </a:cxn>
                  <a:cxn ang="0">
                    <a:pos x="12" y="252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252">
                    <a:moveTo>
                      <a:pt x="12" y="0"/>
                    </a:moveTo>
                    <a:lnTo>
                      <a:pt x="0" y="0"/>
                    </a:lnTo>
                    <a:lnTo>
                      <a:pt x="0" y="252"/>
                    </a:lnTo>
                    <a:lnTo>
                      <a:pt x="12" y="252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5" name="Freeform 11"/>
              <p:cNvSpPr>
                <a:spLocks/>
              </p:cNvSpPr>
              <p:nvPr/>
            </p:nvSpPr>
            <p:spPr bwMode="ltGray">
              <a:xfrm>
                <a:off x="552" y="951"/>
                <a:ext cx="12" cy="4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420"/>
                  </a:cxn>
                  <a:cxn ang="0">
                    <a:pos x="12" y="42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2" h="420">
                    <a:moveTo>
                      <a:pt x="0" y="0"/>
                    </a:moveTo>
                    <a:lnTo>
                      <a:pt x="0" y="420"/>
                    </a:lnTo>
                    <a:lnTo>
                      <a:pt x="12" y="42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6" name="Freeform 12"/>
              <p:cNvSpPr>
                <a:spLocks/>
              </p:cNvSpPr>
              <p:nvPr/>
            </p:nvSpPr>
            <p:spPr bwMode="ltGray">
              <a:xfrm>
                <a:off x="0" y="1155"/>
                <a:ext cx="351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251" h="12">
                    <a:moveTo>
                      <a:pt x="0" y="0"/>
                    </a:move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7" name="Freeform 13"/>
              <p:cNvSpPr>
                <a:spLocks/>
              </p:cNvSpPr>
              <p:nvPr/>
            </p:nvSpPr>
            <p:spPr bwMode="ltGray">
              <a:xfrm>
                <a:off x="767" y="1155"/>
                <a:ext cx="252" cy="12"/>
              </a:xfrm>
              <a:custGeom>
                <a:avLst/>
                <a:gdLst/>
                <a:ahLst/>
                <a:cxnLst>
                  <a:cxn ang="0">
                    <a:pos x="251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251" y="12"/>
                  </a:cxn>
                  <a:cxn ang="0">
                    <a:pos x="251" y="0"/>
                  </a:cxn>
                  <a:cxn ang="0">
                    <a:pos x="251" y="0"/>
                  </a:cxn>
                </a:cxnLst>
                <a:rect l="0" t="0" r="r" b="b"/>
                <a:pathLst>
                  <a:path w="251" h="12">
                    <a:moveTo>
                      <a:pt x="251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251" y="12"/>
                    </a:lnTo>
                    <a:lnTo>
                      <a:pt x="251" y="0"/>
                    </a:lnTo>
                    <a:lnTo>
                      <a:pt x="25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718" name="Freeform 14"/>
              <p:cNvSpPr>
                <a:spLocks/>
              </p:cNvSpPr>
              <p:nvPr/>
            </p:nvSpPr>
            <p:spPr bwMode="ltGray">
              <a:xfrm>
                <a:off x="348" y="1155"/>
                <a:ext cx="419" cy="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18" y="12"/>
                  </a:cxn>
                  <a:cxn ang="0">
                    <a:pos x="418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418" h="12">
                    <a:moveTo>
                      <a:pt x="0" y="0"/>
                    </a:moveTo>
                    <a:lnTo>
                      <a:pt x="0" y="12"/>
                    </a:lnTo>
                    <a:lnTo>
                      <a:pt x="418" y="12"/>
                    </a:lnTo>
                    <a:lnTo>
                      <a:pt x="418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50000">
                    <a:schemeClr val="hlink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2719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04800"/>
            <a:ext cx="75438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272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543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272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6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22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72723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84CE351-A2B4-44EA-845C-80C4A157817C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2057400" y="1997075"/>
            <a:ext cx="7086600" cy="1431925"/>
          </a:xfrm>
        </p:spPr>
        <p:txBody>
          <a:bodyPr/>
          <a:lstStyle/>
          <a:p>
            <a:pPr lvl="0">
              <a:defRPr/>
            </a:pPr>
            <a:r>
              <a:rPr lang="ru-RU" sz="4000">
                <a:solidFill>
                  <a:schemeClr val="hlink"/>
                </a:solidFill>
              </a:rPr>
              <a:t>«Развитие речи дошкольников в играх и упражнениях»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743200" y="4953000"/>
            <a:ext cx="6400800" cy="1752600"/>
          </a:xfrm>
        </p:spPr>
        <p:txBody>
          <a:bodyPr/>
          <a:lstStyle/>
          <a:p>
            <a:pPr algn="ctr">
              <a:lnSpc>
                <a:spcPct val="90000"/>
              </a:lnSpc>
              <a:defRPr/>
            </a:pPr>
            <a:r>
              <a:rPr lang="ru-RU" sz="2400" dirty="0"/>
              <a:t>        Подготовила: воспитатель </a:t>
            </a:r>
            <a:r>
              <a:rPr lang="ru-RU" sz="2400" dirty="0" smtClean="0"/>
              <a:t> Кочетова Н.В.</a:t>
            </a:r>
            <a:endParaRPr lang="ru-RU" sz="2400" dirty="0"/>
          </a:p>
        </p:txBody>
      </p:sp>
      <p:pic>
        <p:nvPicPr>
          <p:cNvPr id="5125" name="Picture 5" descr="Obobshhenie-pedagogicheskogo-opyta-po-teme-«Razvitie-rechi-v-doshkolnom-vozraste»"/>
          <p:cNvPicPr>
            <a:picLocks noChangeAspect="1" noChangeArrowheads="1"/>
          </p:cNvPicPr>
          <p:nvPr/>
        </p:nvPicPr>
        <p:blipFill rotWithShape="1">
          <a:blip r:embed="rId3"/>
          <a:srcRect/>
          <a:stretch>
            <a:fillRect/>
          </a:stretch>
        </p:blipFill>
        <p:spPr>
          <a:xfrm>
            <a:off x="5791200" y="2971800"/>
            <a:ext cx="2514600" cy="18256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457200"/>
            <a:ext cx="7772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/>
              <a:t>   </a:t>
            </a:r>
            <a:r>
              <a:rPr lang="ru-RU" sz="2000" dirty="0" smtClean="0"/>
              <a:t> МАДОУ детский сад №10 «Дюймовочка»</a:t>
            </a:r>
            <a:endParaRPr lang="ru-RU" sz="20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5258" name="Group 26"/>
          <p:cNvGraphicFramePr>
            <a:graphicFrameLocks noGrp="1"/>
          </p:cNvGraphicFramePr>
          <p:nvPr/>
        </p:nvGraphicFramePr>
        <p:xfrm>
          <a:off x="685800" y="381000"/>
          <a:ext cx="7772400" cy="5882640"/>
        </p:xfrm>
        <a:graphic>
          <a:graphicData uri="http://schemas.openxmlformats.org/drawingml/2006/table">
            <a:tbl>
              <a:tblPr/>
              <a:tblGrid>
                <a:gridCol w="3886200"/>
                <a:gridCol w="38862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   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Уточнение представления о звуковой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слоговой и смысловой стороне слова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такое звук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слово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предложение?»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«Едем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летим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плывём»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слова»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«Картина- корзина»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антонимов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сходных по звучанию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«Что вы видите вокруг?»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какое»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«Найди точное слово»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«Это правда или нет?»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«Назови одним словом»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«Высокий - низкий»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у кого»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«Один-много»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«Составь описание»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«Придумай рассказ»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«Скажи точнее»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>
                <a:solidFill>
                  <a:srgbClr val="FF3300"/>
                </a:solidFill>
              </a:rPr>
              <a:t>Использование мнемотехники</a:t>
            </a:r>
            <a:br>
              <a:rPr lang="ru-RU" sz="3600">
                <a:solidFill>
                  <a:srgbClr val="FF3300"/>
                </a:solidFill>
              </a:rPr>
            </a:br>
            <a:r>
              <a:rPr lang="ru-RU" sz="3600">
                <a:solidFill>
                  <a:srgbClr val="FF3300"/>
                </a:solidFill>
              </a:rPr>
              <a:t>  для развития связной речи</a:t>
            </a:r>
            <a:br>
              <a:rPr lang="ru-RU" sz="3600">
                <a:solidFill>
                  <a:srgbClr val="FF3300"/>
                </a:solidFill>
              </a:rPr>
            </a:br>
            <a:r>
              <a:rPr lang="ru-RU" sz="3600">
                <a:solidFill>
                  <a:srgbClr val="FF3300"/>
                </a:solidFill>
              </a:rPr>
              <a:t>            дошкольников</a:t>
            </a:r>
            <a:r>
              <a:rPr lang="ru-RU" sz="3600"/>
              <a:t> 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>
                <a:solidFill>
                  <a:srgbClr val="FF3300"/>
                </a:solidFill>
              </a:rPr>
              <a:t>Мнемотехника</a:t>
            </a:r>
            <a:r>
              <a:rPr lang="ru-RU" sz="2400"/>
              <a:t> – это система методов и приёмов</a:t>
            </a:r>
            <a:r>
              <a:rPr lang="en-US" sz="2400"/>
              <a:t>,</a:t>
            </a:r>
            <a:r>
              <a:rPr lang="ru-RU" sz="2400"/>
              <a:t> обеспечивающих эффективное запоминание</a:t>
            </a:r>
            <a:r>
              <a:rPr lang="en-US" sz="2400"/>
              <a:t>,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    сохранение и воспроизведение информации.</a:t>
            </a:r>
          </a:p>
          <a:p>
            <a:pPr>
              <a:buFont typeface="Wingdings" pitchFamily="2" charset="2"/>
              <a:buNone/>
            </a:pPr>
            <a:r>
              <a:rPr lang="ru-RU" sz="2400"/>
              <a:t>Использование мнемотехники сокращает время обучения и одновременно решает следующие речевые задачи: обогащение словарного запаса</a:t>
            </a:r>
            <a:r>
              <a:rPr lang="en-US" sz="2400"/>
              <a:t>,</a:t>
            </a:r>
            <a:r>
              <a:rPr lang="ru-RU" sz="2400"/>
              <a:t> составление рассказов</a:t>
            </a:r>
            <a:r>
              <a:rPr lang="en-US" sz="2400"/>
              <a:t>,</a:t>
            </a:r>
            <a:r>
              <a:rPr lang="ru-RU" sz="2400"/>
              <a:t> пересказ худ. литературы</a:t>
            </a:r>
            <a:r>
              <a:rPr lang="en-US" sz="2400"/>
              <a:t>,</a:t>
            </a:r>
            <a:r>
              <a:rPr lang="ru-RU" sz="2400"/>
              <a:t> отгадывание и загадывание загадок</a:t>
            </a:r>
            <a:r>
              <a:rPr lang="en-US" sz="2400"/>
              <a:t>,</a:t>
            </a:r>
            <a:r>
              <a:rPr lang="ru-RU" sz="2400"/>
              <a:t> заучивание стихов.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ьга\Desktop\15202991061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0400" y="609600"/>
            <a:ext cx="3792000" cy="28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Ольга\Desktop\15202984165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65600"/>
            <a:ext cx="5105400" cy="29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15202976903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33800"/>
            <a:ext cx="3708000" cy="278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3353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rgbClr val="FF3300"/>
                </a:solidFill>
              </a:rPr>
              <a:t>   Театрализованная деятельность как</a:t>
            </a:r>
            <a:br>
              <a:rPr lang="ru-RU" sz="2800">
                <a:solidFill>
                  <a:srgbClr val="FF3300"/>
                </a:solidFill>
              </a:rPr>
            </a:br>
            <a:r>
              <a:rPr lang="ru-RU" sz="2800">
                <a:solidFill>
                  <a:srgbClr val="FF3300"/>
                </a:solidFill>
              </a:rPr>
              <a:t>       средство развития речи детей</a:t>
            </a:r>
            <a:br>
              <a:rPr lang="ru-RU" sz="2800">
                <a:solidFill>
                  <a:srgbClr val="FF3300"/>
                </a:solidFill>
              </a:rPr>
            </a:br>
            <a:r>
              <a:rPr lang="ru-RU" sz="2800">
                <a:solidFill>
                  <a:srgbClr val="FF3300"/>
                </a:solidFill>
              </a:rPr>
              <a:t>              дошкольного возраста</a:t>
            </a:r>
          </a:p>
        </p:txBody>
      </p:sp>
      <p:sp>
        <p:nvSpPr>
          <p:cNvPr id="109582" name="Rectangle 14"/>
          <p:cNvSpPr>
            <a:spLocks noGrp="1" noChangeArrowheads="1"/>
          </p:cNvSpPr>
          <p:nvPr>
            <p:ph type="body" sz="half" idx="3"/>
          </p:nvPr>
        </p:nvSpPr>
        <p:spPr>
          <a:xfrm>
            <a:off x="1066800" y="1905000"/>
            <a:ext cx="7543800" cy="198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/>
              <a:t>Театрализованные игры способствуют усвоению элементов речевого общения (мимика</a:t>
            </a:r>
            <a:r>
              <a:rPr lang="en-US" sz="1800"/>
              <a:t>,</a:t>
            </a:r>
            <a:r>
              <a:rPr lang="ru-RU" sz="1800"/>
              <a:t> жест</a:t>
            </a:r>
            <a:r>
              <a:rPr lang="en-US" sz="1800"/>
              <a:t>,</a:t>
            </a:r>
            <a:r>
              <a:rPr lang="ru-RU" sz="1800"/>
              <a:t> поза</a:t>
            </a:r>
            <a:r>
              <a:rPr lang="en-US" sz="1800"/>
              <a:t>,</a:t>
            </a:r>
            <a:r>
              <a:rPr lang="ru-RU" sz="1800"/>
              <a:t> интонация</a:t>
            </a:r>
            <a:r>
              <a:rPr lang="en-US" sz="1800"/>
              <a:t>,</a:t>
            </a:r>
            <a:r>
              <a:rPr lang="ru-RU" sz="1800"/>
              <a:t> модуляция голоса). Театрализованная деятельность – это не просто игра</a:t>
            </a:r>
            <a:r>
              <a:rPr lang="en-US" sz="1800"/>
              <a:t>,</a:t>
            </a:r>
            <a:r>
              <a:rPr lang="ru-RU" sz="1800"/>
              <a:t> а ещё и прекрасное средство для интенсивного развития речи детей</a:t>
            </a:r>
            <a:r>
              <a:rPr lang="en-US" sz="1800"/>
              <a:t>,</a:t>
            </a:r>
            <a:r>
              <a:rPr lang="ru-RU" sz="1800"/>
              <a:t> обогащение словаря</a:t>
            </a:r>
            <a:r>
              <a:rPr lang="en-US" sz="1800"/>
              <a:t>,</a:t>
            </a:r>
            <a:r>
              <a:rPr lang="ru-RU" sz="1800"/>
              <a:t> а так же развития мышления</a:t>
            </a:r>
            <a:r>
              <a:rPr lang="en-US" sz="1800"/>
              <a:t>,</a:t>
            </a:r>
            <a:r>
              <a:rPr lang="ru-RU" sz="1800"/>
              <a:t> воображения</a:t>
            </a:r>
            <a:r>
              <a:rPr lang="en-US" sz="1800"/>
              <a:t>,</a:t>
            </a:r>
            <a:r>
              <a:rPr lang="ru-RU" sz="1800"/>
              <a:t> внимания и памяти</a:t>
            </a:r>
            <a:r>
              <a:rPr lang="en-US" sz="1800"/>
              <a:t>,</a:t>
            </a:r>
            <a:r>
              <a:rPr lang="ru-RU" sz="1800"/>
              <a:t> что является психологической основой правильной речи.</a:t>
            </a:r>
          </a:p>
        </p:txBody>
      </p:sp>
      <p:pic>
        <p:nvPicPr>
          <p:cNvPr id="1026" name="Picture 2" descr="C:\Users\Ольга\Desktop\15247435879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491823"/>
            <a:ext cx="2340000" cy="3111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CAM0247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304" r="10217"/>
          <a:stretch/>
        </p:blipFill>
        <p:spPr bwMode="auto">
          <a:xfrm>
            <a:off x="533400" y="3706377"/>
            <a:ext cx="316787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 </a:t>
            </a:r>
            <a:r>
              <a:rPr lang="ru-RU" sz="4000">
                <a:solidFill>
                  <a:srgbClr val="FF3300"/>
                </a:solidFill>
              </a:rPr>
              <a:t>Музыкальные занятия и</a:t>
            </a:r>
            <a:br>
              <a:rPr lang="ru-RU" sz="4000">
                <a:solidFill>
                  <a:srgbClr val="FF3300"/>
                </a:solidFill>
              </a:rPr>
            </a:br>
            <a:r>
              <a:rPr lang="ru-RU" sz="4000">
                <a:solidFill>
                  <a:srgbClr val="FF3300"/>
                </a:solidFill>
              </a:rPr>
              <a:t>         развитие речи</a:t>
            </a:r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914400" y="1752600"/>
            <a:ext cx="7543800" cy="19812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1800" dirty="0"/>
              <a:t>Музыкальное воспитание в детском саду имеет большое значение для развития речи детей. Основополагающий принцип проведения музыкальных занятий является взаимосвязь речи</a:t>
            </a:r>
            <a:r>
              <a:rPr lang="en-US" sz="1800" dirty="0"/>
              <a:t>,</a:t>
            </a:r>
            <a:r>
              <a:rPr lang="ru-RU" sz="1800" dirty="0"/>
              <a:t> музыки и движения. Чёткое произношение ритмического текста и стихов под музыку развивает музыкальный слух</a:t>
            </a:r>
            <a:r>
              <a:rPr lang="en-US" sz="1800" dirty="0"/>
              <a:t>,</a:t>
            </a:r>
            <a:r>
              <a:rPr lang="ru-RU" sz="1800" dirty="0"/>
              <a:t> воображение</a:t>
            </a:r>
            <a:r>
              <a:rPr lang="en-US" sz="1800" dirty="0"/>
              <a:t>,</a:t>
            </a:r>
            <a:r>
              <a:rPr lang="ru-RU" sz="1800" dirty="0"/>
              <a:t> чувства слова. Каждое слово</a:t>
            </a:r>
            <a:r>
              <a:rPr lang="en-US" sz="1800" dirty="0"/>
              <a:t>,</a:t>
            </a:r>
            <a:r>
              <a:rPr lang="ru-RU" sz="1800" dirty="0"/>
              <a:t> слог</a:t>
            </a:r>
            <a:r>
              <a:rPr lang="en-US" sz="1800" dirty="0"/>
              <a:t>,</a:t>
            </a:r>
            <a:r>
              <a:rPr lang="ru-RU" sz="1800" dirty="0"/>
              <a:t> звук произносятся осмысленно</a:t>
            </a:r>
            <a:r>
              <a:rPr lang="en-US" sz="1800" dirty="0"/>
              <a:t>,</a:t>
            </a:r>
            <a:r>
              <a:rPr lang="ru-RU" sz="1800" dirty="0"/>
              <a:t> с искренним отношением.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>
                <a:solidFill>
                  <a:srgbClr val="FF3300"/>
                </a:solidFill>
              </a:rPr>
              <a:t>Художественное творчество </a:t>
            </a:r>
            <a:r>
              <a:rPr lang="ru-RU" sz="4000" dirty="0" smtClean="0">
                <a:solidFill>
                  <a:srgbClr val="FF3300"/>
                </a:solidFill>
              </a:rPr>
              <a:t>и развитие речи</a:t>
            </a:r>
            <a:endParaRPr lang="ru-RU" sz="4000" dirty="0">
              <a:solidFill>
                <a:srgbClr val="FF3300"/>
              </a:solidFill>
            </a:endParaRPr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469923" cy="441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000" dirty="0" smtClean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2000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ru-RU" sz="2800" dirty="0" smtClean="0">
                <a:latin typeface="Arial" charset="0"/>
              </a:rPr>
              <a:t>   Художественное </a:t>
            </a:r>
            <a:r>
              <a:rPr lang="ru-RU" sz="2800" dirty="0">
                <a:latin typeface="Arial" charset="0"/>
              </a:rPr>
              <a:t>творчество – уникальное средство для развития мелкой моторики и речи в их единстве и взаимосвязи. Дети учатся анализировать формы, наблюдать, сравнивать, выделять черты сходства и различия предметов.</a:t>
            </a:r>
          </a:p>
          <a:p>
            <a:pPr>
              <a:buFont typeface="Wingdings" pitchFamily="2" charset="2"/>
              <a:buNone/>
            </a:pPr>
            <a:endParaRPr lang="ru-RU" sz="2400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1800" dirty="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ru-RU" sz="1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\Desktop\15362985102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72980" y="493200"/>
            <a:ext cx="3468916" cy="2601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Ольга\Desktop\149243541165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65763"/>
            <a:ext cx="3886200" cy="291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ьга\Desktop\14923285951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64339" y="3665763"/>
            <a:ext cx="3886199" cy="2914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Ольга\Desktop\CAM0234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30200"/>
            <a:ext cx="2362200" cy="314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9225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-304800"/>
            <a:ext cx="7543800" cy="1431925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3300"/>
                </a:solidFill>
              </a:rPr>
              <a:t>Влияние оригами на развитие             речи дошкольников</a:t>
            </a:r>
            <a:r>
              <a:rPr lang="ru-RU" sz="3600" dirty="0"/>
              <a:t> </a:t>
            </a:r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733800" y="914400"/>
            <a:ext cx="4991100" cy="4167555"/>
          </a:xfrm>
        </p:spPr>
        <p:txBody>
          <a:bodyPr/>
          <a:lstStyle/>
          <a:p>
            <a:pPr>
              <a:buNone/>
            </a:pPr>
            <a:r>
              <a:rPr lang="ru-RU" sz="2800" dirty="0"/>
              <a:t>Оригами («ори» - </a:t>
            </a:r>
            <a:r>
              <a:rPr lang="ru-RU" sz="2800" dirty="0" smtClean="0"/>
              <a:t>сгибать, «</a:t>
            </a:r>
            <a:r>
              <a:rPr lang="ru-RU" sz="2800" dirty="0" err="1" smtClean="0"/>
              <a:t>гам</a:t>
            </a:r>
            <a:r>
              <a:rPr lang="ru-RU" dirty="0" err="1" smtClean="0"/>
              <a:t>и</a:t>
            </a:r>
            <a:r>
              <a:rPr lang="ru-RU" sz="2400" dirty="0"/>
              <a:t>» </a:t>
            </a:r>
            <a:r>
              <a:rPr lang="ru-RU" sz="3600" dirty="0"/>
              <a:t>-</a:t>
            </a:r>
            <a:r>
              <a:rPr lang="ru-RU" sz="4000" dirty="0"/>
              <a:t> </a:t>
            </a:r>
            <a:r>
              <a:rPr lang="ru-RU" sz="2800" dirty="0"/>
              <a:t>бумага</a:t>
            </a:r>
            <a:r>
              <a:rPr lang="ru-RU" sz="2000" dirty="0"/>
              <a:t>) японское искусство складывания из бумаги</a:t>
            </a:r>
            <a:r>
              <a:rPr lang="en-US" sz="2000" dirty="0"/>
              <a:t>,</a:t>
            </a:r>
            <a:r>
              <a:rPr lang="ru-RU" sz="2000" dirty="0"/>
              <a:t> пользуется большой популярностью</a:t>
            </a:r>
            <a:r>
              <a:rPr lang="en-US" sz="2000" dirty="0"/>
              <a:t>,</a:t>
            </a:r>
            <a:r>
              <a:rPr lang="ru-RU" sz="2000" dirty="0"/>
              <a:t> благодаря своим </a:t>
            </a:r>
            <a:r>
              <a:rPr lang="ru-RU" sz="2000" dirty="0" smtClean="0"/>
              <a:t>занимательным </a:t>
            </a:r>
            <a:r>
              <a:rPr lang="ru-RU" sz="2000" dirty="0"/>
              <a:t>и развивающим возможностям. В процессе складывания </a:t>
            </a:r>
            <a:r>
              <a:rPr lang="ru-RU" sz="2000" dirty="0" err="1" smtClean="0"/>
              <a:t>фигуроригами</a:t>
            </a:r>
            <a:r>
              <a:rPr lang="ru-RU" sz="2000" dirty="0" smtClean="0"/>
              <a:t> </a:t>
            </a:r>
            <a:r>
              <a:rPr lang="ru-RU" sz="2000" dirty="0"/>
              <a:t>дети знакомятся с основными геометрическими понятиями</a:t>
            </a:r>
            <a:r>
              <a:rPr lang="en-US" sz="2000" dirty="0"/>
              <a:t>,</a:t>
            </a:r>
            <a:r>
              <a:rPr lang="ru-RU" sz="2000" dirty="0"/>
              <a:t> одновременно происходит обогащение словаря специальными терминами. Оригами способствует концентрации внимания</a:t>
            </a:r>
            <a:r>
              <a:rPr lang="en-US" sz="2000" dirty="0"/>
              <a:t>,</a:t>
            </a:r>
            <a:r>
              <a:rPr lang="ru-RU" sz="2000" dirty="0"/>
              <a:t> имеет огромное значение в развитии конструктивного мышления детей</a:t>
            </a:r>
            <a:r>
              <a:rPr lang="en-US" sz="2000" dirty="0"/>
              <a:t>,</a:t>
            </a:r>
            <a:r>
              <a:rPr lang="ru-RU" sz="2000" dirty="0"/>
              <a:t> их творческого воображения. Оригами стимулирует развитие речи</a:t>
            </a:r>
            <a:r>
              <a:rPr lang="en-US" sz="2000" dirty="0"/>
              <a:t>,</a:t>
            </a:r>
            <a:r>
              <a:rPr lang="ru-RU" sz="2000" dirty="0"/>
              <a:t> памяти .</a:t>
            </a:r>
          </a:p>
        </p:txBody>
      </p:sp>
      <p:pic>
        <p:nvPicPr>
          <p:cNvPr id="1026" name="Picture 2" descr="C:\Users\Ольга\Desktop\CAM0226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383" t="26982" r="11383" b="616"/>
          <a:stretch/>
        </p:blipFill>
        <p:spPr bwMode="auto">
          <a:xfrm>
            <a:off x="485469" y="2286000"/>
            <a:ext cx="2638730" cy="3710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0" y="4033838"/>
            <a:ext cx="9525" cy="9525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4799" y="228600"/>
            <a:ext cx="3352801" cy="44849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0" y="301483"/>
            <a:ext cx="4326083" cy="441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84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52400"/>
            <a:ext cx="7543800" cy="1431925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3300"/>
                </a:solidFill>
              </a:rPr>
              <a:t>Основные виды дидактических игр</a:t>
            </a:r>
          </a:p>
        </p:txBody>
      </p:sp>
      <p:sp>
        <p:nvSpPr>
          <p:cNvPr id="118787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304800" y="-228600"/>
            <a:ext cx="8839200" cy="3886200"/>
          </a:xfrm>
        </p:spPr>
        <p:txBody>
          <a:bodyPr/>
          <a:lstStyle/>
          <a:p>
            <a:pPr marL="0" indent="0">
              <a:buNone/>
            </a:pPr>
            <a:endParaRPr lang="ru-RU" sz="2000" dirty="0"/>
          </a:p>
          <a:p>
            <a:pPr>
              <a:buFontTx/>
              <a:buNone/>
            </a:pPr>
            <a:r>
              <a:rPr lang="ru-RU" sz="2000" dirty="0" smtClean="0"/>
              <a:t>                   </a:t>
            </a:r>
          </a:p>
          <a:p>
            <a:pPr>
              <a:buFontTx/>
              <a:buChar char="-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  <a:p>
            <a:pPr>
              <a:buFontTx/>
              <a:buChar char="-"/>
            </a:pPr>
            <a:r>
              <a:rPr lang="ru-RU" sz="2400" dirty="0" smtClean="0"/>
              <a:t>Настольно-печатные  игры</a:t>
            </a:r>
          </a:p>
          <a:p>
            <a:pPr>
              <a:buFontTx/>
              <a:buChar char="-"/>
            </a:pPr>
            <a:r>
              <a:rPr lang="ru-RU" sz="2400" dirty="0" smtClean="0"/>
              <a:t>Игры  с  предметами  ( игрушки, природный материал и т.д.)</a:t>
            </a:r>
          </a:p>
          <a:p>
            <a:pPr>
              <a:buFontTx/>
              <a:buChar char="-"/>
            </a:pPr>
            <a:r>
              <a:rPr lang="ru-RU" sz="2400" dirty="0" smtClean="0"/>
              <a:t>Словесные игры</a:t>
            </a:r>
            <a:endParaRPr lang="ru-RU" sz="2400" dirty="0"/>
          </a:p>
        </p:txBody>
      </p:sp>
      <p:pic>
        <p:nvPicPr>
          <p:cNvPr id="2051" name="Picture 3" descr="C:\Users\Ольга\Desktop\CAM022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4164" y="3048000"/>
            <a:ext cx="4593601" cy="34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ьга\Desktop\142392650698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3468" t="-626" r="-3468" b="-626"/>
          <a:stretch/>
        </p:blipFill>
        <p:spPr bwMode="auto">
          <a:xfrm>
            <a:off x="5005716" y="3048000"/>
            <a:ext cx="4138283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04800" y="457200"/>
            <a:ext cx="8686800" cy="6019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600">
                <a:solidFill>
                  <a:srgbClr val="FF3300"/>
                </a:solidFill>
              </a:rPr>
              <a:t>Хорошая речь</a:t>
            </a:r>
            <a:r>
              <a:rPr lang="ru-RU" sz="2600"/>
              <a:t> – важное условие развития личности ребенка. Чем богаче и правильнее у ребенка речь</a:t>
            </a:r>
            <a:r>
              <a:rPr lang="en-US" sz="2600"/>
              <a:t>,</a:t>
            </a:r>
            <a:r>
              <a:rPr lang="ru-RU" sz="2600"/>
              <a:t> тем легче высказывать ему свои мысли</a:t>
            </a:r>
            <a:r>
              <a:rPr lang="en-US" sz="2600"/>
              <a:t>,</a:t>
            </a:r>
            <a:r>
              <a:rPr lang="ru-RU" sz="2600"/>
              <a:t> тем шире его возможности познания окружающего мира</a:t>
            </a:r>
            <a:r>
              <a:rPr lang="en-US" sz="2600"/>
              <a:t>,</a:t>
            </a:r>
            <a:r>
              <a:rPr lang="ru-RU" sz="2600"/>
              <a:t> тем активнее осуществляется его психическое развитие. Но речь ребенка не является врожденной функцией. Она развивается постепенно</a:t>
            </a:r>
            <a:r>
              <a:rPr lang="en-US" sz="2600"/>
              <a:t>,</a:t>
            </a:r>
            <a:r>
              <a:rPr lang="ru-RU" sz="2600"/>
              <a:t> вместе с его ростом и развитием. Речь необходима формировать и развивать в комплексе с общим развитием ребенка.</a:t>
            </a:r>
          </a:p>
          <a:p>
            <a:pPr>
              <a:buFont typeface="Wingdings" pitchFamily="2" charset="2"/>
              <a:buNone/>
            </a:pPr>
            <a:r>
              <a:rPr lang="ru-RU" sz="2600"/>
              <a:t>Гораздно успешнее это осуществлять</a:t>
            </a:r>
            <a:r>
              <a:rPr lang="en-US" sz="2600"/>
              <a:t>,</a:t>
            </a:r>
            <a:r>
              <a:rPr lang="ru-RU" sz="2600"/>
              <a:t> используя игры. Так как </a:t>
            </a:r>
            <a:r>
              <a:rPr lang="ru-RU" sz="2600">
                <a:solidFill>
                  <a:srgbClr val="FF3300"/>
                </a:solidFill>
              </a:rPr>
              <a:t>в дошкольном возрасте</a:t>
            </a:r>
            <a:r>
              <a:rPr lang="ru-RU" sz="2600"/>
              <a:t> </a:t>
            </a:r>
            <a:r>
              <a:rPr lang="ru-RU" sz="2600">
                <a:solidFill>
                  <a:srgbClr val="FF3300"/>
                </a:solidFill>
              </a:rPr>
              <a:t>игровая деятельность</a:t>
            </a:r>
            <a:r>
              <a:rPr lang="ru-RU" sz="2600"/>
              <a:t> </a:t>
            </a:r>
            <a:r>
              <a:rPr lang="ru-RU" sz="2600">
                <a:solidFill>
                  <a:srgbClr val="FF3300"/>
                </a:solidFill>
              </a:rPr>
              <a:t>является ведущей.</a:t>
            </a:r>
            <a:r>
              <a:rPr lang="ru-RU" sz="26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Ольга\Desktop\15254192960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899" y="2734180"/>
            <a:ext cx="2997001" cy="39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Ольга\Desktop\CAM022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32316" y="86188"/>
            <a:ext cx="3949083" cy="296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Ольга\Desktop\CAM0179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45399" y="3759130"/>
            <a:ext cx="3936001" cy="29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662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>
                <a:solidFill>
                  <a:srgbClr val="FF3300"/>
                </a:solidFill>
              </a:rPr>
              <a:t>Пальчиковые игры как </a:t>
            </a:r>
            <a:r>
              <a:rPr lang="ru-RU" sz="3600" dirty="0" smtClean="0">
                <a:solidFill>
                  <a:srgbClr val="FF3300"/>
                </a:solidFill>
              </a:rPr>
              <a:t>способ развития </a:t>
            </a:r>
            <a:r>
              <a:rPr lang="ru-RU" sz="3600" dirty="0">
                <a:solidFill>
                  <a:srgbClr val="FF3300"/>
                </a:solidFill>
              </a:rPr>
              <a:t>речи детей </a:t>
            </a:r>
            <a:r>
              <a:rPr lang="ru-RU" sz="3600" dirty="0" smtClean="0">
                <a:solidFill>
                  <a:srgbClr val="FF3300"/>
                </a:solidFill>
              </a:rPr>
              <a:t> </a:t>
            </a:r>
            <a:r>
              <a:rPr lang="ru-RU" sz="3600" dirty="0">
                <a:solidFill>
                  <a:srgbClr val="FF3300"/>
                </a:solidFill>
              </a:rPr>
              <a:t>дошкольного возраста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905000"/>
            <a:ext cx="7620000" cy="4953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dirty="0"/>
              <a:t>    «</a:t>
            </a:r>
            <a:r>
              <a:rPr lang="ru-RU" dirty="0"/>
              <a:t>Ум </a:t>
            </a:r>
            <a:r>
              <a:rPr lang="ru-RU" dirty="0" err="1" smtClean="0"/>
              <a:t>Ум</a:t>
            </a:r>
            <a:r>
              <a:rPr lang="ru-RU" dirty="0" smtClean="0"/>
              <a:t> ребенка </a:t>
            </a:r>
            <a:r>
              <a:rPr lang="ru-RU" dirty="0"/>
              <a:t>находится на </a:t>
            </a:r>
            <a:r>
              <a:rPr lang="ru-RU" dirty="0" smtClean="0"/>
              <a:t>                      </a:t>
            </a:r>
          </a:p>
          <a:p>
            <a:pPr>
              <a:buFont typeface="Wingdings" pitchFamily="2" charset="2"/>
              <a:buNone/>
            </a:pPr>
            <a:r>
              <a:rPr lang="ru-RU" dirty="0" smtClean="0"/>
              <a:t>            кончиках </a:t>
            </a:r>
            <a:r>
              <a:rPr lang="ru-RU" dirty="0"/>
              <a:t>его пальцев</a:t>
            </a:r>
            <a:r>
              <a:rPr lang="ru-RU" sz="2400" dirty="0"/>
              <a:t>»</a:t>
            </a:r>
          </a:p>
          <a:p>
            <a:pPr>
              <a:buFont typeface="Wingdings" pitchFamily="2" charset="2"/>
              <a:buNone/>
            </a:pPr>
            <a:r>
              <a:rPr lang="ru-RU" sz="2000" dirty="0"/>
              <a:t>                                                           В.А. Сухомлинский</a:t>
            </a:r>
          </a:p>
          <a:p>
            <a:pPr>
              <a:buFont typeface="Wingdings" pitchFamily="2" charset="2"/>
              <a:buNone/>
            </a:pPr>
            <a:r>
              <a:rPr lang="ru-RU" sz="2400" dirty="0" smtClean="0"/>
              <a:t>    Словесная </a:t>
            </a:r>
            <a:r>
              <a:rPr lang="ru-RU" sz="2400" dirty="0"/>
              <a:t>речь ребенка начинается</a:t>
            </a:r>
            <a:r>
              <a:rPr lang="en-US" sz="2400" dirty="0"/>
              <a:t>,</a:t>
            </a:r>
            <a:r>
              <a:rPr lang="ru-RU" sz="2400" dirty="0"/>
              <a:t>  когда движения его пальчиков достигают достаточной точности. Руки ребенка как бы подготавливают почву для последующего развития речи. Игры с пальчиками развивают мозг ребенка</a:t>
            </a:r>
            <a:r>
              <a:rPr lang="en-US" sz="2400" dirty="0"/>
              <a:t>,</a:t>
            </a:r>
            <a:r>
              <a:rPr lang="ru-RU" sz="2400" dirty="0"/>
              <a:t> творческие способности</a:t>
            </a:r>
            <a:r>
              <a:rPr lang="en-US" sz="2400" dirty="0"/>
              <a:t>,</a:t>
            </a:r>
            <a:r>
              <a:rPr lang="ru-RU" sz="2400" dirty="0"/>
              <a:t> фантазию малыша. Это не только</a:t>
            </a:r>
            <a:r>
              <a:rPr lang="ru-RU" sz="1800" dirty="0"/>
              <a:t> </a:t>
            </a:r>
            <a:r>
              <a:rPr lang="ru-RU" sz="2400" dirty="0"/>
              <a:t>стимул для развития речи и мелкой моторики</a:t>
            </a:r>
            <a:r>
              <a:rPr lang="en-US" sz="2400" dirty="0"/>
              <a:t>,</a:t>
            </a:r>
            <a:r>
              <a:rPr lang="ru-RU" sz="2400" dirty="0"/>
              <a:t> но и один из вариантов радостного общения</a:t>
            </a:r>
            <a:r>
              <a:rPr lang="ru-RU" sz="1800" dirty="0"/>
              <a:t>.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85" y="1238250"/>
            <a:ext cx="1893307" cy="2057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985" y="1238250"/>
            <a:ext cx="1893307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00200" y="838200"/>
            <a:ext cx="7543800" cy="1431925"/>
          </a:xfrm>
        </p:spPr>
        <p:txBody>
          <a:bodyPr/>
          <a:lstStyle/>
          <a:p>
            <a:r>
              <a:rPr lang="ru-RU" sz="2400" dirty="0" smtClean="0"/>
              <a:t>Пальчиковые игры, сопровождаемые речью, превращаются  в мини спектакли. Они увлекают детей и приносят  им  радость. Дети могут многое запомнить и воспроизвести.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8702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9163" y="304800"/>
            <a:ext cx="7543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dirty="0">
                <a:solidFill>
                  <a:srgbClr val="FF3300"/>
                </a:solidFill>
              </a:rPr>
              <a:t>Сюжетно-ролевая игра</a:t>
            </a:r>
            <a:r>
              <a:rPr lang="ru-RU" sz="3600" dirty="0"/>
              <a:t> </a:t>
            </a:r>
            <a:r>
              <a:rPr lang="ru-RU" sz="2600" dirty="0"/>
              <a:t>оказывает положительное влияние на развитие речи. В ходе игры ребенок вслух разговаривает с игрушкой, говорит и за себя, и за неё, подражает гудению самолета, голосам зверей и т. д.. Развивается диалогическая речь.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3429000"/>
            <a:ext cx="2221637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870857" y="10886"/>
            <a:ext cx="7543800" cy="1431925"/>
          </a:xfrm>
        </p:spPr>
        <p:txBody>
          <a:bodyPr/>
          <a:lstStyle/>
          <a:p>
            <a:pPr algn="ctr"/>
            <a:r>
              <a:rPr lang="ru-RU" sz="4000" dirty="0">
                <a:solidFill>
                  <a:srgbClr val="FF3300"/>
                </a:solidFill>
              </a:rPr>
              <a:t>Подвижные игры в речевом развитии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219200"/>
            <a:ext cx="8305800" cy="45720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В</a:t>
            </a:r>
            <a:r>
              <a:rPr lang="ru-RU" sz="2800" dirty="0" smtClean="0"/>
              <a:t>о</a:t>
            </a:r>
            <a:r>
              <a:rPr lang="ru-RU" sz="2400" dirty="0" smtClean="0"/>
              <a:t> </a:t>
            </a:r>
            <a:r>
              <a:rPr lang="ru-RU" sz="2400" dirty="0"/>
              <a:t>время игры педагог </a:t>
            </a:r>
            <a:r>
              <a:rPr lang="ru-RU" sz="2400" dirty="0" smtClean="0"/>
              <a:t>стремится к расширению объёма  понимания речи детей, словарного речевого запаса, к подражательной деятельности. </a:t>
            </a:r>
            <a:r>
              <a:rPr lang="ru-RU" sz="2400" dirty="0"/>
              <a:t>Это достигается путем проговаривания вместе с педагогом  </a:t>
            </a:r>
            <a:r>
              <a:rPr lang="ru-RU" sz="2400" dirty="0" err="1"/>
              <a:t>потешек</a:t>
            </a:r>
            <a:r>
              <a:rPr lang="en-US" sz="2400" dirty="0"/>
              <a:t>,</a:t>
            </a:r>
            <a:r>
              <a:rPr lang="ru-RU" sz="2400" dirty="0"/>
              <a:t> стихотворений</a:t>
            </a:r>
            <a:r>
              <a:rPr lang="en-US" sz="2400" dirty="0"/>
              <a:t>,</a:t>
            </a:r>
            <a:r>
              <a:rPr lang="ru-RU" sz="2400" dirty="0"/>
              <a:t> словесного сопровождения подвижных игр.</a:t>
            </a:r>
          </a:p>
        </p:txBody>
      </p:sp>
      <p:pic>
        <p:nvPicPr>
          <p:cNvPr id="12186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62400"/>
            <a:ext cx="3429000" cy="2547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43800" cy="99060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FF3300"/>
                </a:solidFill>
              </a:rPr>
              <a:t>Предметно развивающая среда в группе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524000"/>
            <a:ext cx="7391400" cy="3657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600" dirty="0"/>
              <a:t>«</a:t>
            </a:r>
            <a:r>
              <a:rPr lang="ru-RU" sz="2400" dirty="0"/>
              <a:t>В пустых стенах ребенок не заговорит</a:t>
            </a:r>
            <a:r>
              <a:rPr lang="ru-RU" sz="1600" dirty="0"/>
              <a:t>…»</a:t>
            </a:r>
          </a:p>
          <a:p>
            <a:pPr>
              <a:buFont typeface="Wingdings" pitchFamily="2" charset="2"/>
              <a:buNone/>
            </a:pPr>
            <a:r>
              <a:rPr lang="ru-RU" sz="2000" dirty="0"/>
              <a:t>                                            Е.И. Тихеева</a:t>
            </a:r>
          </a:p>
          <a:p>
            <a:pPr>
              <a:buNone/>
            </a:pPr>
            <a:r>
              <a:rPr lang="ru-RU" sz="2000" dirty="0" smtClean="0"/>
              <a:t>    </a:t>
            </a:r>
            <a:r>
              <a:rPr lang="ru-RU" sz="2400" dirty="0" smtClean="0"/>
              <a:t>Насыщая </a:t>
            </a:r>
            <a:r>
              <a:rPr lang="ru-RU" sz="2400" dirty="0"/>
              <a:t>групповое пространство</a:t>
            </a:r>
            <a:r>
              <a:rPr lang="en-US" sz="2400" dirty="0"/>
              <a:t>,</a:t>
            </a:r>
            <a:r>
              <a:rPr lang="ru-RU" sz="2400" dirty="0"/>
              <a:t> воспитатели заботятся в первую очередь о том</a:t>
            </a:r>
            <a:r>
              <a:rPr lang="en-US" sz="2400" dirty="0"/>
              <a:t>,</a:t>
            </a:r>
            <a:r>
              <a:rPr lang="ru-RU" sz="2400" dirty="0"/>
              <a:t> чтобы дети могли в группе удовлетворить свои важные жизненные потребности в познании</a:t>
            </a:r>
            <a:r>
              <a:rPr lang="en-US" sz="2400" dirty="0"/>
              <a:t>,</a:t>
            </a:r>
            <a:r>
              <a:rPr lang="ru-RU" sz="2400" dirty="0"/>
              <a:t> движении и в общении. Группы должны </a:t>
            </a:r>
            <a:r>
              <a:rPr lang="ru-RU" sz="2400" dirty="0" smtClean="0"/>
              <a:t>быть </a:t>
            </a:r>
            <a:r>
              <a:rPr lang="ru-RU" sz="2400" dirty="0"/>
              <a:t>оснащены современным </a:t>
            </a:r>
            <a:r>
              <a:rPr lang="ru-RU" sz="2400" dirty="0" smtClean="0"/>
              <a:t>игровым </a:t>
            </a:r>
            <a:r>
              <a:rPr lang="ru-RU" sz="2400" dirty="0"/>
              <a:t>оборудованием</a:t>
            </a:r>
            <a:r>
              <a:rPr lang="en-US" sz="2400" dirty="0"/>
              <a:t>,</a:t>
            </a:r>
            <a:r>
              <a:rPr lang="ru-RU" sz="2400" dirty="0"/>
              <a:t> которое включает наглядный</a:t>
            </a:r>
            <a:r>
              <a:rPr lang="en-US" sz="2400" dirty="0"/>
              <a:t>,</a:t>
            </a:r>
            <a:r>
              <a:rPr lang="ru-RU" sz="2400" dirty="0"/>
              <a:t> игровой и демонстрационный материал</a:t>
            </a:r>
            <a:r>
              <a:rPr lang="en-US" sz="2400" dirty="0"/>
              <a:t>,</a:t>
            </a:r>
            <a:r>
              <a:rPr lang="ru-RU" sz="2400" dirty="0"/>
              <a:t> обеспечивающий более высокий уровень познавательного </a:t>
            </a:r>
            <a:r>
              <a:rPr lang="ru-RU" sz="2400" dirty="0" smtClean="0"/>
              <a:t>развития детей </a:t>
            </a:r>
            <a:r>
              <a:rPr lang="ru-RU" sz="2400" dirty="0"/>
              <a:t>и провоцирующий речевую активность</a:t>
            </a:r>
            <a:r>
              <a:rPr lang="ru-RU" sz="2400" dirty="0" smtClean="0"/>
              <a:t>.</a:t>
            </a:r>
          </a:p>
          <a:p>
            <a:pPr>
              <a:buFont typeface="Wingdings" pitchFamily="2" charset="2"/>
              <a:buNone/>
            </a:pPr>
            <a:endParaRPr lang="ru-RU" sz="1800" dirty="0"/>
          </a:p>
          <a:p>
            <a:pPr>
              <a:buFont typeface="Wingdings" pitchFamily="2" charset="2"/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15060796737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766" y="983006"/>
            <a:ext cx="2577446" cy="3436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70600"/>
            <a:ext cx="3856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Мини-музей</a:t>
            </a:r>
          </a:p>
          <a:p>
            <a:r>
              <a:rPr lang="ru-RU" sz="2000" dirty="0" smtClean="0"/>
              <a:t>  «Хоровод матрёшек»   </a:t>
            </a:r>
            <a:endParaRPr lang="ru-RU" sz="2000" dirty="0"/>
          </a:p>
        </p:txBody>
      </p:sp>
      <p:pic>
        <p:nvPicPr>
          <p:cNvPr id="1028" name="Picture 4" descr="C:\Users\Ольга\Desktop\CAM008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29354" y="1051321"/>
            <a:ext cx="2510143" cy="334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81400" y="70600"/>
            <a:ext cx="5114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Уголок нравственно-Патриотического</a:t>
            </a:r>
          </a:p>
          <a:p>
            <a:r>
              <a:rPr lang="ru-RU" sz="2000" dirty="0" smtClean="0"/>
              <a:t>                   воспитания</a:t>
            </a:r>
            <a:endParaRPr lang="ru-RU" sz="2000" dirty="0"/>
          </a:p>
        </p:txBody>
      </p:sp>
      <p:pic>
        <p:nvPicPr>
          <p:cNvPr id="4098" name="Picture 2" descr="C:\Users\Ольга\Desktop\15107268002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00400" y="405492"/>
            <a:ext cx="2505745" cy="334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Ольга\Desktop\CAM008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5899" y="1051321"/>
            <a:ext cx="2526209" cy="3368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630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льга\Desktop\CAM0080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789" y="609600"/>
            <a:ext cx="3659211" cy="2744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0"/>
            <a:ext cx="38979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Уголок по ПДД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67411" y="-800745"/>
            <a:ext cx="3513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FFFF"/>
                </a:solidFill>
              </a:rPr>
              <a:t>о</a:t>
            </a:r>
            <a:endParaRPr lang="ru-RU" dirty="0"/>
          </a:p>
        </p:txBody>
      </p:sp>
      <p:pic>
        <p:nvPicPr>
          <p:cNvPr id="7" name="Picture 2" descr="C:\Users\Ольга\Desktop\15107268002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9982" y="628649"/>
            <a:ext cx="2044018" cy="272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95761" y="609600"/>
            <a:ext cx="2808237" cy="274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7397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>
                <a:solidFill>
                  <a:srgbClr val="FF3300"/>
                </a:solidFill>
              </a:rPr>
              <a:t>Спасибо за внимание!</a:t>
            </a:r>
          </a:p>
        </p:txBody>
      </p:sp>
      <p:pic>
        <p:nvPicPr>
          <p:cNvPr id="123908" name="Picture 4" descr="razvitie-rechi-detej-doshkolnogo-vozrasta-cherez-teatralizovannuyu-deyatelnost-opyt-raboty-chubukovoj-e-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3124200"/>
            <a:ext cx="3171825" cy="2486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381000"/>
            <a:ext cx="8077200" cy="57150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200" dirty="0">
                <a:solidFill>
                  <a:srgbClr val="FF3300"/>
                </a:solidFill>
              </a:rPr>
              <a:t>Игровой метод</a:t>
            </a:r>
            <a:r>
              <a:rPr lang="ru-RU" sz="2200" dirty="0"/>
              <a:t> обучения способствует созданию заинтересованной</a:t>
            </a:r>
            <a:r>
              <a:rPr lang="en-US" sz="2200" dirty="0"/>
              <a:t>,</a:t>
            </a:r>
            <a:r>
              <a:rPr lang="ru-RU" sz="2200" dirty="0"/>
              <a:t> непринуждённой обстановки; повышает речевую мотивацию; побуждает детей к общению друг с другом; процесс мышления протекает быстрее</a:t>
            </a:r>
            <a:r>
              <a:rPr lang="en-US" sz="2200" dirty="0"/>
              <a:t>,</a:t>
            </a:r>
            <a:r>
              <a:rPr lang="ru-RU" sz="2200" dirty="0"/>
              <a:t> новые навыки усваиваются </a:t>
            </a:r>
            <a:r>
              <a:rPr lang="ru-RU" sz="2200" dirty="0" smtClean="0"/>
              <a:t>прочнее.</a:t>
            </a:r>
          </a:p>
          <a:p>
            <a:pPr>
              <a:buFont typeface="Wingdings" pitchFamily="2" charset="2"/>
              <a:buNone/>
            </a:pPr>
            <a:r>
              <a:rPr lang="ru-RU" sz="2200" dirty="0" smtClean="0">
                <a:solidFill>
                  <a:srgbClr val="FF3300"/>
                </a:solidFill>
              </a:rPr>
              <a:t>Дидактическая </a:t>
            </a:r>
            <a:r>
              <a:rPr lang="ru-RU" sz="2200" dirty="0">
                <a:solidFill>
                  <a:srgbClr val="FF3300"/>
                </a:solidFill>
              </a:rPr>
              <a:t>игра</a:t>
            </a:r>
            <a:r>
              <a:rPr lang="ru-RU" sz="2200" dirty="0"/>
              <a:t> – прекрасное средство обучения и развития</a:t>
            </a:r>
            <a:r>
              <a:rPr lang="en-US" sz="2200" dirty="0"/>
              <a:t>,</a:t>
            </a:r>
            <a:r>
              <a:rPr lang="ru-RU" sz="2200" dirty="0"/>
              <a:t> используемое при усвоении любого программного материала. Специально подобранные игры и упражнения дают возможность благоприятно воздействовать на все компоненты речи. В игре ребенок получает возможность обогащать и закреплять словарь</a:t>
            </a:r>
            <a:r>
              <a:rPr lang="en-US" sz="2200" dirty="0"/>
              <a:t>,</a:t>
            </a:r>
            <a:r>
              <a:rPr lang="ru-RU" sz="2200" dirty="0"/>
              <a:t> формировать грамматические категории</a:t>
            </a:r>
            <a:r>
              <a:rPr lang="en-US" sz="2200" dirty="0"/>
              <a:t>,</a:t>
            </a:r>
            <a:r>
              <a:rPr lang="ru-RU" sz="2200" dirty="0"/>
              <a:t> развивать связную речь</a:t>
            </a:r>
            <a:r>
              <a:rPr lang="en-US" sz="2200" dirty="0"/>
              <a:t>,</a:t>
            </a:r>
            <a:r>
              <a:rPr lang="ru-RU" sz="2200" dirty="0"/>
              <a:t> расширять знания об окружающем мире</a:t>
            </a:r>
            <a:r>
              <a:rPr lang="en-US" sz="2200" dirty="0"/>
              <a:t>,</a:t>
            </a:r>
            <a:r>
              <a:rPr lang="ru-RU" sz="2200" dirty="0"/>
              <a:t> развивать словесное творчество</a:t>
            </a:r>
            <a:r>
              <a:rPr lang="en-US" sz="2200" dirty="0"/>
              <a:t>,</a:t>
            </a:r>
            <a:r>
              <a:rPr lang="ru-RU" sz="2200" dirty="0"/>
              <a:t> развивать коммуникативные навыки.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      </a:t>
            </a:r>
            <a:r>
              <a:rPr lang="ru-RU" sz="4000">
                <a:solidFill>
                  <a:srgbClr val="FF3300"/>
                </a:solidFill>
              </a:rPr>
              <a:t>Основные задачи             </a:t>
            </a:r>
            <a:br>
              <a:rPr lang="ru-RU" sz="4000">
                <a:solidFill>
                  <a:srgbClr val="FF3300"/>
                </a:solidFill>
              </a:rPr>
            </a:br>
            <a:r>
              <a:rPr lang="ru-RU" sz="4000">
                <a:solidFill>
                  <a:srgbClr val="FF3300"/>
                </a:solidFill>
              </a:rPr>
              <a:t>      речевого развития</a:t>
            </a:r>
            <a:r>
              <a:rPr lang="ru-RU" sz="4000"/>
              <a:t> 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Char char="-"/>
            </a:pPr>
            <a:r>
              <a:rPr lang="ru-RU" sz="2800"/>
              <a:t>Развитие звуковой культуры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/>
              <a:t>Формирование грамматического строя речи;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/>
              <a:t>Обогащение словарного запаса;</a:t>
            </a:r>
          </a:p>
          <a:p>
            <a:pPr>
              <a:lnSpc>
                <a:spcPct val="90000"/>
              </a:lnSpc>
              <a:buFontTx/>
              <a:buChar char="-"/>
            </a:pPr>
            <a:r>
              <a:rPr lang="ru-RU" sz="2800"/>
              <a:t>Развитие связной речи.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800"/>
          </a:p>
          <a:p>
            <a:pPr>
              <a:lnSpc>
                <a:spcPct val="90000"/>
              </a:lnSpc>
              <a:buFontTx/>
              <a:buNone/>
            </a:pPr>
            <a:r>
              <a:rPr lang="ru-RU" sz="2800"/>
              <a:t>Речь ребенка формируется поэтапно и на каждом возрастном этапе решаются свои задачи речевого развития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609600"/>
            <a:ext cx="7543800" cy="1431925"/>
          </a:xfrm>
        </p:spPr>
        <p:txBody>
          <a:bodyPr/>
          <a:lstStyle/>
          <a:p>
            <a:r>
              <a:rPr lang="ru-RU" sz="4000"/>
              <a:t>    </a:t>
            </a:r>
            <a:r>
              <a:rPr lang="ru-RU" sz="4000">
                <a:solidFill>
                  <a:srgbClr val="FF3300"/>
                </a:solidFill>
              </a:rPr>
              <a:t>Игры и упражнения для</a:t>
            </a:r>
            <a:br>
              <a:rPr lang="ru-RU" sz="4000">
                <a:solidFill>
                  <a:srgbClr val="FF3300"/>
                </a:solidFill>
              </a:rPr>
            </a:br>
            <a:r>
              <a:rPr lang="ru-RU" sz="4000">
                <a:solidFill>
                  <a:srgbClr val="FF3300"/>
                </a:solidFill>
              </a:rPr>
              <a:t>           развития речи</a:t>
            </a:r>
            <a:br>
              <a:rPr lang="ru-RU" sz="4000">
                <a:solidFill>
                  <a:srgbClr val="FF3300"/>
                </a:solidFill>
              </a:rPr>
            </a:br>
            <a:r>
              <a:rPr lang="ru-RU" sz="4000">
                <a:solidFill>
                  <a:srgbClr val="FF3300"/>
                </a:solidFill>
              </a:rPr>
              <a:t>    младших дошкольников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r>
              <a:rPr lang="ru-RU" sz="2800"/>
              <a:t>Ведущая линия развития речи детей 3-4 лет – это воспитание звуковой культуры речи</a:t>
            </a:r>
            <a:r>
              <a:rPr lang="en-US" sz="2800"/>
              <a:t>,</a:t>
            </a:r>
            <a:r>
              <a:rPr lang="ru-RU" sz="2800"/>
              <a:t> обучение правильному звукопроизношению</a:t>
            </a:r>
            <a:r>
              <a:rPr lang="en-US" sz="2800"/>
              <a:t>,</a:t>
            </a:r>
            <a:r>
              <a:rPr lang="ru-RU" sz="2800"/>
              <a:t> формирование грамматического строя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350" name="Group 3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0197687"/>
              </p:ext>
            </p:extLst>
          </p:nvPr>
        </p:nvGraphicFramePr>
        <p:xfrm>
          <a:off x="381000" y="304800"/>
          <a:ext cx="8305800" cy="6367526"/>
        </p:xfrm>
        <a:graphic>
          <a:graphicData uri="http://schemas.openxmlformats.org/drawingml/2006/table">
            <a:tbl>
              <a:tblPr/>
              <a:tblGrid>
                <a:gridCol w="4152900"/>
                <a:gridCol w="41529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            Игры и упражнения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 Unicode MS" pitchFamily="34" charset="-128"/>
                          <a:cs typeface="Arial" charset="0"/>
                        </a:rPr>
                        <a:t>   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 Название игры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Звукоподражание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«Чей это голос?»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как говорит»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Нахождение предмета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ориентируясь на его признаки и действия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«Угадай игрушку»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«Про кого я говорю»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Выделение и обозначение признаков предмета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«Скажи какой»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«Исправь ошибку»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больше увидит и назовёт»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«Что напутал Буратино»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«Какая кукла»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Соотношение предметов с разными характеристиками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«Сравни кукол»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медвежат»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«Сравни разных зверят»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лучше похвалит»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Ознакомление с противоположностями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«Куклы рисуют и гуляют»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«Куклы: веселая и грустная»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Закрепление представления об обобщающих словах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«Назови одним словом»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Образование форм род. падежа мн. числа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существительных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«Чего не стало?»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«Прятки»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Подбор глаголов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что умеет делать?»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«Где что можно делать? 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«Закончи предложение»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«Оркестр»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«Добавь слово»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назовёт больше действий»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Придумывание окончания рассказа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нового окончания знакомой сказки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«Расскажи про Олю и зайчика»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«Козлята и зайчик»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4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Игры – инсценировки с игрушками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По сказкам: «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Заюшкина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избушка»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«Теремок»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 Маша и медведь» 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     </a:t>
            </a:r>
            <a:r>
              <a:rPr lang="ru-RU" sz="3600">
                <a:solidFill>
                  <a:srgbClr val="FF3300"/>
                </a:solidFill>
              </a:rPr>
              <a:t>ИГРЫ И УПРАЖНЕНИЯ           ДЛЯ РАЗВИТИЯ РЕЧИ ДЕТЕЙ</a:t>
            </a:r>
            <a:br>
              <a:rPr lang="ru-RU" sz="3600">
                <a:solidFill>
                  <a:srgbClr val="FF3300"/>
                </a:solidFill>
              </a:rPr>
            </a:br>
            <a:r>
              <a:rPr lang="ru-RU" sz="3600">
                <a:solidFill>
                  <a:srgbClr val="FF3300"/>
                </a:solidFill>
              </a:rPr>
              <a:t>     ПЯТОГО ГОДА ЖИЗНИ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Ведущая линия развития детей данного возраста – обогащение словарного запаса. Продолжается работа по воспитанию звуковой культуры речи (формирование правильного звукопроизношения</a:t>
            </a:r>
            <a:r>
              <a:rPr lang="en-US" sz="2400"/>
              <a:t>,</a:t>
            </a:r>
            <a:r>
              <a:rPr lang="ru-RU" sz="2400"/>
              <a:t> развитие фонематического восприятия</a:t>
            </a:r>
            <a:r>
              <a:rPr lang="en-US" sz="2400"/>
              <a:t>, </a:t>
            </a:r>
            <a:r>
              <a:rPr lang="ru-RU" sz="2400"/>
              <a:t>голосового аппарата</a:t>
            </a:r>
            <a:r>
              <a:rPr lang="en-US" sz="2400"/>
              <a:t>,</a:t>
            </a:r>
            <a:r>
              <a:rPr lang="ru-RU" sz="2400"/>
              <a:t> речевого дыхания</a:t>
            </a:r>
            <a:r>
              <a:rPr lang="en-US" sz="2400"/>
              <a:t>,</a:t>
            </a:r>
            <a:r>
              <a:rPr lang="ru-RU" sz="2400"/>
              <a:t> умения пользоваться умеренным темпом речи и интонационными средствами выразительности).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Дети знакомятся с новыми терминами «звук»</a:t>
            </a:r>
            <a:r>
              <a:rPr lang="en-US" sz="2400"/>
              <a:t>,</a:t>
            </a:r>
            <a:r>
              <a:rPr lang="ru-RU" sz="2400"/>
              <a:t> «слово».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230" name="Group 46"/>
          <p:cNvGraphicFramePr>
            <a:graphicFrameLocks noGrp="1"/>
          </p:cNvGraphicFramePr>
          <p:nvPr/>
        </p:nvGraphicFramePr>
        <p:xfrm>
          <a:off x="457200" y="304800"/>
          <a:ext cx="8153400" cy="5709222"/>
        </p:xfrm>
        <a:graphic>
          <a:graphicData uri="http://schemas.openxmlformats.org/drawingml/2006/table">
            <a:tbl>
              <a:tblPr/>
              <a:tblGrid>
                <a:gridCol w="4076700"/>
                <a:gridCol w="4076700"/>
              </a:tblGrid>
              <a:tr h="76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Игры и упражнения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направленные на: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              Название игры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слухового восприятия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интонационной выразительности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«Найди первый звук»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слово звучит»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«Громко-шепотом»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говорит Таня?»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5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Обогащение словарного запаса (подбор синонимов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однокоренных слов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многозначных слов)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больше слов скажет»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«Кто заблудился?»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«Кого можно гладить»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«Шишка»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«Ручка-ножка»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 сказать по-другому»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3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Формирование грамматического строя речи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«Кто это ползёт»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«Какие бывают иголки»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35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Развитие связной речи (составление сказки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совместного рассказа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творческого рассказа)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«Приключения Маши в лесу»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«Расскажем про белочку»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,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«В гостях у лесника»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rgbClr val="FF3300"/>
                </a:solidFill>
              </a:rPr>
              <a:t>  </a:t>
            </a:r>
            <a:r>
              <a:rPr lang="ru-RU" sz="3200">
                <a:solidFill>
                  <a:srgbClr val="FF3300"/>
                </a:solidFill>
              </a:rPr>
              <a:t>Игры и упражнения по развитию</a:t>
            </a:r>
            <a:br>
              <a:rPr lang="ru-RU" sz="3200">
                <a:solidFill>
                  <a:srgbClr val="FF3300"/>
                </a:solidFill>
              </a:rPr>
            </a:br>
            <a:r>
              <a:rPr lang="ru-RU" sz="3200">
                <a:solidFill>
                  <a:srgbClr val="FF3300"/>
                </a:solidFill>
              </a:rPr>
              <a:t>        речи для детей старшего дошкольного  возраста (6-7 лет) 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438400"/>
            <a:ext cx="75438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/>
              <a:t>Основной задачей работы с детьми старшего дошкольного возраста является развитие связной речи</a:t>
            </a:r>
            <a:r>
              <a:rPr lang="en-US" sz="2400"/>
              <a:t>,</a:t>
            </a:r>
            <a:r>
              <a:rPr lang="ru-RU" sz="2400"/>
              <a:t> усвоение фонетической стороны речи. Проводится работа по дальнейшему совершенствованию речевого слуха</a:t>
            </a:r>
            <a:r>
              <a:rPr lang="en-US" sz="2400"/>
              <a:t>,</a:t>
            </a:r>
            <a:r>
              <a:rPr lang="ru-RU" sz="2400"/>
              <a:t> закрепление навыков чёткой</a:t>
            </a:r>
            <a:r>
              <a:rPr lang="en-US" sz="2400"/>
              <a:t>,</a:t>
            </a:r>
            <a:r>
              <a:rPr lang="ru-RU" sz="2400"/>
              <a:t> правильной</a:t>
            </a:r>
            <a:r>
              <a:rPr lang="en-US" sz="2400"/>
              <a:t>,</a:t>
            </a:r>
            <a:r>
              <a:rPr lang="ru-RU" sz="2400"/>
              <a:t> выразительной речи. Дети дифференцируют</a:t>
            </a:r>
            <a:r>
              <a:rPr lang="en-US" sz="2400"/>
              <a:t>,</a:t>
            </a: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    что такое звук</a:t>
            </a:r>
            <a:r>
              <a:rPr lang="en-US" sz="2400"/>
              <a:t>,</a:t>
            </a:r>
            <a:r>
              <a:rPr lang="ru-RU" sz="2400"/>
              <a:t> слово</a:t>
            </a:r>
            <a:r>
              <a:rPr lang="en-US" sz="2400"/>
              <a:t>,</a:t>
            </a:r>
            <a:r>
              <a:rPr lang="ru-RU" sz="2400"/>
              <a:t> предложение.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умерки">
  <a:themeElements>
    <a:clrScheme name="Сумерки 2">
      <a:dk1>
        <a:srgbClr val="000099"/>
      </a:dk1>
      <a:lt1>
        <a:srgbClr val="FFFFFF"/>
      </a:lt1>
      <a:dk2>
        <a:srgbClr val="000066"/>
      </a:dk2>
      <a:lt2>
        <a:srgbClr val="EAEAEA"/>
      </a:lt2>
      <a:accent1>
        <a:srgbClr val="66CCFF"/>
      </a:accent1>
      <a:accent2>
        <a:srgbClr val="0066FF"/>
      </a:accent2>
      <a:accent3>
        <a:srgbClr val="AAAAB8"/>
      </a:accent3>
      <a:accent4>
        <a:srgbClr val="DADADA"/>
      </a:accent4>
      <a:accent5>
        <a:srgbClr val="B8E2FF"/>
      </a:accent5>
      <a:accent6>
        <a:srgbClr val="005CE7"/>
      </a:accent6>
      <a:hlink>
        <a:srgbClr val="FFFFCC"/>
      </a:hlink>
      <a:folHlink>
        <a:srgbClr val="99CC00"/>
      </a:folHlink>
    </a:clrScheme>
    <a:fontScheme name="Сумерки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1482</Words>
  <Application>Show</Application>
  <PresentationFormat>Экран (4:3)</PresentationFormat>
  <Paragraphs>116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Сумерки</vt:lpstr>
      <vt:lpstr>«Развитие речи дошкольников в играх и упражнениях»</vt:lpstr>
      <vt:lpstr>Слайд 2</vt:lpstr>
      <vt:lpstr>Слайд 3</vt:lpstr>
      <vt:lpstr>       Основные задачи                    речевого развития </vt:lpstr>
      <vt:lpstr>    Игры и упражнения для            развития речи     младших дошкольников</vt:lpstr>
      <vt:lpstr>Слайд 6</vt:lpstr>
      <vt:lpstr>     ИГРЫ И УПРАЖНЕНИЯ           ДЛЯ РАЗВИТИЯ РЕЧИ ДЕТЕЙ      ПЯТОГО ГОДА ЖИЗНИ</vt:lpstr>
      <vt:lpstr>Слайд 8</vt:lpstr>
      <vt:lpstr>  Игры и упражнения по развитию         речи для детей старшего дошкольного  возраста (6-7 лет) </vt:lpstr>
      <vt:lpstr>Слайд 10</vt:lpstr>
      <vt:lpstr>Использование мнемотехники   для развития связной речи             дошкольников </vt:lpstr>
      <vt:lpstr>Слайд 12</vt:lpstr>
      <vt:lpstr>   Театрализованная деятельность как        средство развития речи детей               дошкольного возраста</vt:lpstr>
      <vt:lpstr>  Музыкальные занятия и          развитие речи</vt:lpstr>
      <vt:lpstr>Художественное творчество и развитие речи</vt:lpstr>
      <vt:lpstr>Слайд 16</vt:lpstr>
      <vt:lpstr>Влияние оригами на развитие             речи дошкольников </vt:lpstr>
      <vt:lpstr>Слайд 18</vt:lpstr>
      <vt:lpstr>Основные виды дидактических игр</vt:lpstr>
      <vt:lpstr>Слайд 20</vt:lpstr>
      <vt:lpstr>Пальчиковые игры как способ развития речи детей  дошкольного возраста</vt:lpstr>
      <vt:lpstr>Пальчиковые игры, сопровождаемые речью, превращаются  в мини спектакли. Они увлекают детей и приносят  им  радость. Дети могут многое запомнить и воспроизвести.</vt:lpstr>
      <vt:lpstr>Слайд 23</vt:lpstr>
      <vt:lpstr>Подвижные игры в речевом развитии</vt:lpstr>
      <vt:lpstr>Предметно развивающая среда в группе</vt:lpstr>
      <vt:lpstr>Слайд 26</vt:lpstr>
      <vt:lpstr>Слайд 27</vt:lpstr>
      <vt:lpstr>Слайд 28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Влад</dc:creator>
  <cp:keywords>речь</cp:keywords>
  <cp:lastModifiedBy>дет сад</cp:lastModifiedBy>
  <cp:revision>73</cp:revision>
  <dcterms:created xsi:type="dcterms:W3CDTF">2015-03-28T18:49:20Z</dcterms:created>
  <dcterms:modified xsi:type="dcterms:W3CDTF">2023-06-19T05:37:35Z</dcterms:modified>
  <cp:version>0906.0100.01</cp:version>
</cp:coreProperties>
</file>