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27"/>
  </p:notesMasterIdLst>
  <p:sldIdLst>
    <p:sldId id="282" r:id="rId2"/>
    <p:sldId id="289" r:id="rId3"/>
    <p:sldId id="258" r:id="rId4"/>
    <p:sldId id="290" r:id="rId5"/>
    <p:sldId id="259" r:id="rId6"/>
    <p:sldId id="283" r:id="rId7"/>
    <p:sldId id="260" r:id="rId8"/>
    <p:sldId id="261" r:id="rId9"/>
    <p:sldId id="264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5" r:id="rId21"/>
    <p:sldId id="286" r:id="rId22"/>
    <p:sldId id="287" r:id="rId23"/>
    <p:sldId id="288" r:id="rId24"/>
    <p:sldId id="284" r:id="rId25"/>
    <p:sldId id="281" r:id="rId26"/>
  </p:sldIdLst>
  <p:sldSz cx="9144000" cy="5143500" type="screen16x9"/>
  <p:notesSz cx="6858000" cy="9144000"/>
  <p:embeddedFontLst>
    <p:embeddedFont>
      <p:font typeface="Amatic SC" charset="-79"/>
      <p:regular r:id="rId28"/>
      <p:bold r:id="rId29"/>
    </p:embeddedFont>
    <p:embeddedFont>
      <p:font typeface="Century Schoolbook" pitchFamily="18" charset="0"/>
      <p:regular r:id="rId30"/>
      <p:bold r:id="rId31"/>
      <p:italic r:id="rId32"/>
      <p:boldItalic r:id="rId33"/>
    </p:embeddedFont>
    <p:embeddedFont>
      <p:font typeface="Wingdings 2" pitchFamily="18" charset="2"/>
      <p:regular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84" d="100"/>
          <a:sy n="84" d="100"/>
        </p:scale>
        <p:origin x="-96" y="-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11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view3D>
      <c:rAngAx val="1"/>
    </c:view3D>
    <c:plotArea>
      <c:layout>
        <c:manualLayout>
          <c:layoutTarget val="inner"/>
          <c:xMode val="edge"/>
          <c:yMode val="edge"/>
          <c:x val="6.4410854288973002E-2"/>
          <c:y val="4.510344827586206E-2"/>
          <c:w val="0.77491747452972581"/>
          <c:h val="0.80525528102090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Онегин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44-4EDF-88F2-F67F4A4C6F9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Ленский 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44-4EDF-88F2-F67F4A4C6F9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Татьяна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044-4EDF-88F2-F67F4A4C6F9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Использовал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1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044-4EDF-88F2-F67F4A4C6F9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 использовал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1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044-4EDF-88F2-F67F4A4C6F96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да 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2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044-4EDF-88F2-F67F4A4C6F96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Лист1!$H$2:$H$4</c:f>
              <c:numCache>
                <c:formatCode>General</c:formatCode>
                <c:ptCount val="3"/>
                <c:pt idx="2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044-4EDF-88F2-F67F4A4C6F96}"/>
            </c:ext>
          </c:extLst>
        </c:ser>
        <c:dLbls/>
        <c:shape val="box"/>
        <c:axId val="71156480"/>
        <c:axId val="71158016"/>
        <c:axId val="0"/>
      </c:bar3DChart>
      <c:catAx>
        <c:axId val="7115648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>
                <a:solidFill>
                  <a:schemeClr val="accent1"/>
                </a:solidFill>
              </a:defRPr>
            </a:pPr>
            <a:endParaRPr lang="ru-RU"/>
          </a:p>
        </c:txPr>
        <c:crossAx val="71158016"/>
        <c:crosses val="autoZero"/>
        <c:auto val="1"/>
        <c:lblAlgn val="ctr"/>
        <c:lblOffset val="100"/>
      </c:catAx>
      <c:valAx>
        <c:axId val="711580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ru-RU"/>
          </a:p>
        </c:txPr>
        <c:crossAx val="71156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9377688811743"/>
          <c:y val="0.21808916644040197"/>
          <c:w val="0.17389807154151304"/>
          <c:h val="0.54175270160195466"/>
        </c:manualLayout>
      </c:layout>
      <c:txPr>
        <a:bodyPr/>
        <a:lstStyle/>
        <a:p>
          <a:pPr>
            <a:defRPr sz="1400">
              <a:solidFill>
                <a:schemeClr val="accent1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fld id="{CAD5FCE5-C0DC-4040-8429-9128AF84C8F9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D5E47D0C-AA53-4C2B-AB82-26CCB55D76C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343150"/>
            <a:ext cx="6172200" cy="142077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172200" cy="10287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50371" y="832948"/>
            <a:ext cx="17145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469" y="3088246"/>
            <a:ext cx="27432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4341114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3371850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3696527"/>
            <a:ext cx="609600" cy="388143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676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467600" cy="365531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2/12/2018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71700"/>
            <a:ext cx="6172200" cy="1540193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3757613"/>
            <a:ext cx="6172200" cy="10287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49006" y="830199"/>
            <a:ext cx="17145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656" y="3086100"/>
            <a:ext cx="27432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4343400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3359916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3696527"/>
            <a:ext cx="609600" cy="388143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7543800" cy="85725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8DF6A-E3C9-4CC2-B621-565FB055EF8B}" type="datetimeFigureOut">
              <a:rPr lang="ru-RU" smtClean="0"/>
              <a:pPr/>
              <a:t>12.02.2018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BFB8-359B-454C-874C-36514F0F82F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2/12/2018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60520" y="2343150"/>
            <a:ext cx="473202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05740"/>
            <a:ext cx="1527048" cy="373761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05740"/>
            <a:ext cx="5638800" cy="474573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2/12/2018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38803" y="2343150"/>
            <a:ext cx="473202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1435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198596"/>
            <a:ext cx="1524000" cy="3717036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2/12/2018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5978"/>
            <a:ext cx="7467600" cy="85725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467600" cy="3655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840980" y="763382"/>
            <a:ext cx="150876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2/12/2018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390236" y="2757210"/>
            <a:ext cx="24003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4300538"/>
            <a:ext cx="609600" cy="390906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23678"/>
            <a:ext cx="8610600" cy="102611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Использование А.С.Пушкиным переносного значения слова в поэтических тропах. (По роману в стихах “Евгений Онегин”)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179512" y="3651870"/>
            <a:ext cx="3816424" cy="1134126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Мясников Александр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3563888" y="3651870"/>
            <a:ext cx="4536504" cy="1224135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r">
              <a:buNone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Королькова Светлана Дмитриевна,</a:t>
            </a:r>
          </a:p>
          <a:p>
            <a:pPr algn="r">
              <a:buNone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русского языка </a:t>
            </a:r>
          </a:p>
          <a:p>
            <a:pPr algn="r">
              <a:buNone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литературы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quarter" idx="1"/>
          </p:nvPr>
        </p:nvSpPr>
        <p:spPr>
          <a:xfrm>
            <a:off x="4355976" y="123478"/>
            <a:ext cx="4290556" cy="8373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«Новолядинская СОШ» 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Тамбовский район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MG_04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480"/>
            <a:ext cx="2088232" cy="1212117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0" y="267494"/>
            <a:ext cx="9144000" cy="8194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Практическая </a:t>
            </a:r>
            <a: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часть.</a:t>
            </a:r>
            <a: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/>
            </a:r>
            <a:b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</a:br>
            <a: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Изобразительный </a:t>
            </a:r>
            <a:r>
              <a:rPr lang="ru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</a:t>
            </a:r>
            <a:r>
              <a:rPr lang="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питет</a:t>
            </a:r>
            <a:endParaRPr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11700" y="1131590"/>
            <a:ext cx="3828252" cy="40119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b="1" dirty="0"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</a:t>
            </a:r>
            <a:r>
              <a:rPr lang="ru" sz="1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зобразительный </a:t>
            </a: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– выражающий конкретный признак </a:t>
            </a:r>
            <a:r>
              <a:rPr lang="ru" sz="1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предмета: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Татьяна (русская душою,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Сама не зная почему)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 её холодною красою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Любила русскую зиму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На солнце иней в день морозный,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сани, и зарею поздной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Сиянье розовых снегов.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Что шевельнулось в глубине 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Души холодной и ленивой?</a:t>
            </a:r>
            <a:endParaRPr sz="1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ea typeface="Amatic SC"/>
              <a:cs typeface="Times New Roman" pitchFamily="18" charset="0"/>
              <a:sym typeface="Amatic SC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\Рабочий стол\9 класс УРОКИ\татьяна\388544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203599"/>
            <a:ext cx="2808312" cy="3810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0" y="292850"/>
            <a:ext cx="9144000" cy="80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Выразительный </a:t>
            </a: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эпитет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23528" y="1203598"/>
            <a:ext cx="3384376" cy="37444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 dirty="0" smtClean="0"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</a:t>
            </a:r>
            <a:r>
              <a:rPr lang="ru" sz="2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ыразительный </a:t>
            </a: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– </a:t>
            </a:r>
            <a:r>
              <a:rPr lang="ru" sz="2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выражающий отношение </a:t>
            </a: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к </a:t>
            </a:r>
            <a:r>
              <a:rPr lang="ru" sz="2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предмету: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Деревня, где скучал Евгений, 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Была прелестный уголок… 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Татьяна, милая Татьяна!</a:t>
            </a:r>
            <a:r>
              <a:rPr lang="ru" sz="22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endParaRPr sz="22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9 класс УРОКИ\татьяна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419622"/>
            <a:ext cx="4766930" cy="3263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0" y="267494"/>
            <a:ext cx="9144000" cy="8263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Простое </a:t>
            </a: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228674"/>
            <a:ext cx="4548332" cy="3914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Простое </a:t>
            </a: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– выражено сравнительным оборотом с помощью </a:t>
            </a:r>
            <a:r>
              <a:rPr lang="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союзов: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как, будто, словно, точно.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вдруг прыжок, и вдруг летит,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Летит, как пух из уст Эола…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Дика, печальна, </a:t>
            </a:r>
            <a:r>
              <a:rPr lang="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молчалива</a:t>
            </a:r>
            <a:r>
              <a:rPr lang="ru" b="1" dirty="0" smtClean="0"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...</a:t>
            </a: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\Рабочий стол\9 класс УРОКИ\татьяна\386273_orig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275606"/>
            <a:ext cx="3456384" cy="3686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1" y="195486"/>
            <a:ext cx="9143999" cy="8732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 выражено формой творительного падежа без предлога</a:t>
            </a:r>
            <a:endParaRPr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228674"/>
            <a:ext cx="4116284" cy="37193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Мелькает, вьется первый снег,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Звездами падая на брег…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Прямым Онегин Чильд Гарольдом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Вдался в задумчивую лень…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\Рабочий стол\9 класс УРОКИ\татьяна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03598"/>
            <a:ext cx="3745349" cy="379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0" y="292850"/>
            <a:ext cx="9144000" cy="11267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 выражено сравнительной степенью прилагательного, наречия</a:t>
            </a:r>
            <a:endParaRPr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79512" y="1635646"/>
            <a:ext cx="3312368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Опрятней модного паркета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Блистает речка, льдом </a:t>
            </a:r>
            <a:r>
              <a:rPr lang="ru" sz="2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одета...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9 класс УРОКИ\татьяна\385911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35646"/>
            <a:ext cx="4968552" cy="3236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0" y="292850"/>
            <a:ext cx="9144000" cy="80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Отрицательное сравнение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311700" y="1228674"/>
            <a:ext cx="4260300" cy="3914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Отрицательное – </a:t>
            </a:r>
            <a:r>
              <a:rPr lang="ru" sz="2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выражено </a:t>
            </a: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 помощью частицы НЕ или НИ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Итак, она звалась Татьяной.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Ни красотой сестры своей,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Ни свежестью ее румяной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Не привлекла б она очей.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9 класс УРОКИ\татьяна\383318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75606"/>
            <a:ext cx="2902367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Развернутое </a:t>
            </a:r>
            <a:r>
              <a:rPr lang="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</a:t>
            </a:r>
            <a:endParaRPr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Развернутое – дается подробное описание одного из сопоставляемых явлений, в результате чего возникает целая картина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в сердце дума заронилась;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Пришла пора, она влюбилась.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Так в землю падшее зерно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Весны огнем оживлено.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02200" y="369425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Метафора</a:t>
            </a:r>
            <a:endParaRPr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Метафора- это слово или выражение, которые употребляются в переносном значении на основе сходства в каком-либо отношении двух предметов или явлений. Метафора - одна из наиболее распространенных разновидностей тропов, так как сходство между предметами или явлениями может быть основано на самых различных чертах. В основе метафоры – скрытое сравнение.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Метафора может быть выражена</a:t>
            </a:r>
            <a:r>
              <a:rPr lang="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: прилагательными; причастиями; существительными</a:t>
            </a:r>
            <a:endParaRPr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11700" y="1173000"/>
            <a:ext cx="8520600" cy="34869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-прилагательными:…Меж сыром лимбургским живым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ананасом золотым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-причастиями:И мягко устланные горы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Зимы блистающим ковром.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-существительными: Явленьем медленным гостей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Перед хозяйкой молодою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темной рамою мужчин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Вкруг дам, как около картин.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2400" dirty="0">
              <a:solidFill>
                <a:schemeClr val="tx1"/>
              </a:solidFill>
              <a:latin typeface="Times New Roman" pitchFamily="18" charset="0"/>
              <a:ea typeface="Amatic SC"/>
              <a:cs typeface="Times New Roman" pitchFamily="18" charset="0"/>
              <a:sym typeface="Amatic SC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Amatic SC"/>
                <a:cs typeface="Times New Roman" pitchFamily="18" charset="0"/>
                <a:sym typeface="Amatic SC"/>
              </a:rPr>
              <a:t> 	</a:t>
            </a:r>
            <a:endParaRPr sz="2400" dirty="0">
              <a:solidFill>
                <a:schemeClr val="tx1"/>
              </a:solidFill>
              <a:latin typeface="Times New Roman" pitchFamily="18" charset="0"/>
              <a:ea typeface="Amatic SC"/>
              <a:cs typeface="Times New Roman" pitchFamily="18" charset="0"/>
              <a:sym typeface="Amatic S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23528" y="123478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Олицетворение</a:t>
            </a:r>
            <a:endParaRPr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311700" y="1093850"/>
            <a:ext cx="8520600" cy="39261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Олицетворение – разновидность метафоры – перенос действия или признака живого существа на неодушевленные предметы, отвлеченные понятия.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Судьба </a:t>
            </a: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Евгения хранила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 там гуляет на просторе,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Пока недремлющий брегет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Не прозвонит ему обед.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Пугая робкую любовь,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Ее привлечь умели вновь. </a:t>
            </a:r>
            <a:endParaRPr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tx1"/>
              </a:solidFill>
              <a:latin typeface="Times New Roman" pitchFamily="18" charset="0"/>
              <a:ea typeface="Amatic SC"/>
              <a:cs typeface="Times New Roman" pitchFamily="18" charset="0"/>
              <a:sym typeface="Amatic SC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92850"/>
            <a:ext cx="9144000" cy="801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11700" y="1059582"/>
            <a:ext cx="8520600" cy="21602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«Евгений Онегин» - самый великий  роман  А.С.Пушкина – </a:t>
            </a: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одновременно и самым загадочным. Наша задача  – </a:t>
            </a: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несколько исследовательских «этюдов»</a:t>
            </a:r>
          </a:p>
          <a:p>
            <a:pPr marL="11430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знаменитом творении великого Пушкина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0"/>
            <a:ext cx="8520600" cy="5092030"/>
          </a:xfrm>
        </p:spPr>
        <p:txBody>
          <a:bodyPr/>
          <a:lstStyle/>
          <a:p>
            <a:pPr algn="ctr">
              <a:buNone/>
            </a:pP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Социологическое исследование.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Анкетирование.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ваш любимый герой романа «Евгений Онегин»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изобразительные средства использовал А.С Пушкин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Помогают ли эти средства раскрыть характер героев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28596" y="142858"/>
          <a:ext cx="8572560" cy="460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социологического опроса.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романе «Евгений Онегин» любимый герой большинства опрошенных – Евгений Онегин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А.С.Пушкин использовал метафоры,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эпитеты,сравнение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Большинство опрошенных считают, что эти средства не помогают раскрыть характер героев.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Изучил использование переносного значения в поэтических тропах в произведении “Евгений Онегин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”.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зобразительно-выразительные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играют важную роль для раскрытия  характера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героев.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помощью слов переносного значения А.С.Пушкин  дополняет характер литературных  героев, полнее изображает их внутренний мир,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стремления.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311700" y="63175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Литература</a:t>
            </a:r>
            <a:endParaRPr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311700" y="769300"/>
            <a:ext cx="8520600" cy="4106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Долинина Н.Г. Прочитаем «Онегина» </a:t>
            </a:r>
            <a:r>
              <a:rPr lang="ru" sz="1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вместе: </a:t>
            </a: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Эссе.-Л.: Дет.лит., 1985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Кошелев В.А. «Онегина воздушная громада»// ЛВШ.- 1998. - №8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Краткий словарь литературоведческих терминов/ Книга для учащихся/ Редакторы-составители: Л.И.Тимофеев, С.В.Тураев.- М.: Просвещение, 1985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Марченко Н.А. Литературный быт пушкинской поры. Дуэль.// ЛВШ.- 1999.- №2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Опыт организации исследовательской деятельности школьников: «Малая Академия наук»/авт.-сост. Г.И.Осипова. – Волгоград. : Учитель, 2007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Павлова О.А. Комплексный анализ художественного текста на уроках литературы: дидактические материалы. – Белгород, 2002 </a:t>
            </a:r>
            <a:endParaRPr sz="1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Пушкин А.С. Сочинения. В 3-х т.Т. 2. Поэмы; Евгений Онегин; Драматические произведения. – М. : Худож. Лит., 1986</a:t>
            </a:r>
            <a:r>
              <a:rPr lang="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endParaRPr sz="14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12622" y="1023918"/>
            <a:ext cx="8520600" cy="41195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algn="ctr">
              <a:spcAft>
                <a:spcPts val="1600"/>
              </a:spcAft>
            </a:pP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Выявить значение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переносного значения в поэтических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тропах:метафоре,гиперболе,эпитете,олицетворение,</a:t>
            </a:r>
          </a:p>
          <a:p>
            <a:pPr marL="0" indent="0" algn="ctr">
              <a:spcAft>
                <a:spcPts val="1600"/>
              </a:spcAft>
              <a:buNone/>
            </a:pP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сравнении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в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романе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“Евгений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Онегин”</a:t>
            </a:r>
          </a:p>
          <a:p>
            <a:pPr marL="0" lv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Задачи: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теоретический материал.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 анкетирование.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результатов анкетирования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Сформулировать вывод.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801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28674"/>
            <a:ext cx="8520600" cy="3914825"/>
          </a:xfrm>
        </p:spPr>
        <p:txBody>
          <a:bodyPr/>
          <a:lstStyle/>
          <a:p>
            <a:pPr marL="114300" lvl="0" indent="0" algn="ctr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зобразительно-выразительные средства играют важную роль для раскрытия  характеров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героев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algn="ctr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067694"/>
            <a:ext cx="2136550" cy="2972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0052" y="2067694"/>
            <a:ext cx="2232248" cy="29724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26500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Методы исследования </a:t>
            </a:r>
            <a:endParaRPr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457200">
              <a:buFont typeface="Wingdings" pitchFamily="2" charset="2"/>
              <a:buChar char="q"/>
            </a:pP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Изучение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лингвистической литературы, посвященной проблеме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исследования.</a:t>
            </a:r>
            <a:endParaRPr sz="20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indent="-457200">
              <a:spcBef>
                <a:spcPts val="1600"/>
              </a:spcBef>
              <a:buFont typeface="Wingdings" pitchFamily="2" charset="2"/>
              <a:buChar char="q"/>
            </a:pP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Языковой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анализ текста романа «Евгений Онегин»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А.С.Пушкина.</a:t>
            </a:r>
            <a:endParaRPr sz="20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lvl="0" indent="-45720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Наблюдение </a:t>
            </a:r>
            <a:r>
              <a:rPr lang="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над языком, анализ и синтез примеров использования </a:t>
            </a:r>
            <a:r>
              <a:rPr lang="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изобразительно-выразительных средств.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социологического исследования.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результатов.</a:t>
            </a: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FontTx/>
              <a:buChar char="-"/>
            </a:pPr>
            <a:endParaRPr lang="ru" sz="20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FontTx/>
              <a:buChar char="-"/>
            </a:pPr>
            <a:r>
              <a:rPr lang="ru" sz="2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endParaRPr sz="2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707654"/>
            <a:ext cx="91440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  <a:endParaRPr lang="ru-RU" sz="1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0" y="267494"/>
            <a:ext cx="9144000" cy="80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Тропы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23528" y="1228674"/>
            <a:ext cx="3612228" cy="3914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Тропы - это обороты речи, в которых слово или выражение употреблено в переносном значении. В основе тропа лежит сопоставление двух понятий, которые представляются близкими в каком – то </a:t>
            </a:r>
            <a:r>
              <a:rPr lang="ru" sz="22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отношении</a:t>
            </a:r>
            <a:r>
              <a:rPr lang="ru" sz="2200" b="1" dirty="0" smtClean="0">
                <a:solidFill>
                  <a:schemeClr val="tx1"/>
                </a:solidFill>
                <a:latin typeface="Times New Roman" pitchFamily="18" charset="0"/>
                <a:ea typeface="Amatic SC"/>
                <a:cs typeface="Times New Roman" pitchFamily="18" charset="0"/>
                <a:sym typeface="Amatic SC"/>
              </a:rPr>
              <a:t> 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Amatic SC"/>
              <a:cs typeface="Times New Roman" pitchFamily="18" charset="0"/>
              <a:sym typeface="Amatic S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4208" t="-371" r="42987" b="28707"/>
          <a:stretch/>
        </p:blipFill>
        <p:spPr>
          <a:xfrm>
            <a:off x="4572000" y="1203598"/>
            <a:ext cx="3344951" cy="37238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0" y="339502"/>
            <a:ext cx="9144000" cy="80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Эпитет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251520" y="1275606"/>
            <a:ext cx="4320480" cy="37444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Эпитет - художественное определение, которое является средством характеристики предмета или явления и выражения авторского отношения к ним. Стилистическая функция эпитета заключается в его художественной выразительности. 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275606"/>
            <a:ext cx="3672407" cy="37238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0" y="267494"/>
            <a:ext cx="9144000" cy="80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</a:t>
            </a:r>
            <a:endParaRPr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228674"/>
            <a:ext cx="4188292" cy="37913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ru" sz="22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Сравнение- сопоставление двух явлений с тем, чтобы пояснить одно из них при помощи другого. В основе может лежать внешнее и внутреннее свойство явлений. Стилистическая функция сравнения проявляется в художественной выразительности, которую оно создает в тексте.</a:t>
            </a:r>
            <a:endParaRPr sz="22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568" b="11616"/>
          <a:stretch/>
        </p:blipFill>
        <p:spPr>
          <a:xfrm>
            <a:off x="4644008" y="1203598"/>
            <a:ext cx="4046806" cy="379588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227</TotalTime>
  <Words>894</Words>
  <Application>Microsoft Office PowerPoint</Application>
  <PresentationFormat>Экран (16:9)</PresentationFormat>
  <Paragraphs>133</Paragraphs>
  <Slides>25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Times New Roman</vt:lpstr>
      <vt:lpstr>Wingdings</vt:lpstr>
      <vt:lpstr>Amatic SC</vt:lpstr>
      <vt:lpstr>Century Schoolbook</vt:lpstr>
      <vt:lpstr>Wingdings 2</vt:lpstr>
      <vt:lpstr>Эркер</vt:lpstr>
      <vt:lpstr>Использование А.С.Пушкиным переносного значения слова в поэтических тропах. (По роману в стихах “Евгений Онегин”)</vt:lpstr>
      <vt:lpstr>Актуальность</vt:lpstr>
      <vt:lpstr>  Цель:                                </vt:lpstr>
      <vt:lpstr>Гипотеза</vt:lpstr>
      <vt:lpstr>Методы исследования </vt:lpstr>
      <vt:lpstr>Слайд 6</vt:lpstr>
      <vt:lpstr>Тропы</vt:lpstr>
      <vt:lpstr>Эпитет</vt:lpstr>
      <vt:lpstr>Сравнение</vt:lpstr>
      <vt:lpstr>Практическая часть. Изобразительный эпитет</vt:lpstr>
      <vt:lpstr>Выразительный эпитет</vt:lpstr>
      <vt:lpstr>Простое сравнение</vt:lpstr>
      <vt:lpstr>Сравнение выражено формой творительного падежа без предлога</vt:lpstr>
      <vt:lpstr>Сравнение выражено сравнительной степенью прилагательного, наречия</vt:lpstr>
      <vt:lpstr>Отрицательное сравнение</vt:lpstr>
      <vt:lpstr>Развернутое сравнение</vt:lpstr>
      <vt:lpstr>Метафора</vt:lpstr>
      <vt:lpstr>Метафора может быть выражена: прилагательными; причастиями; существительными</vt:lpstr>
      <vt:lpstr>Олицетворение</vt:lpstr>
      <vt:lpstr>Слайд 20</vt:lpstr>
      <vt:lpstr>Анкетирование.</vt:lpstr>
      <vt:lpstr>Слайд 22</vt:lpstr>
      <vt:lpstr>Результаты социологического опроса.</vt:lpstr>
      <vt:lpstr>Вывод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А.С.Пушкиным переносного значения слова в поэтических тропах:метафоре,эпитете,гиперболе,олицетворение,сравнении и т.д в произведении “Евгений Онегин”</dc:title>
  <dc:creator>Дом</dc:creator>
  <cp:lastModifiedBy>Хозяин</cp:lastModifiedBy>
  <cp:revision>26</cp:revision>
  <dcterms:modified xsi:type="dcterms:W3CDTF">2018-02-12T11:30:44Z</dcterms:modified>
</cp:coreProperties>
</file>