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1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482F82-CE29-4E74-8284-6AB9A831C87D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1CCE3-78CF-4D01-B794-EBF44CBC0A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712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1737A-7C7B-4999-B93F-6E6A1F1E684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0D290-9F33-403D-A7CB-920B054E3D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1737A-7C7B-4999-B93F-6E6A1F1E684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0D290-9F33-403D-A7CB-920B054E3D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1737A-7C7B-4999-B93F-6E6A1F1E684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0D290-9F33-403D-A7CB-920B054E3D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1737A-7C7B-4999-B93F-6E6A1F1E684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0D290-9F33-403D-A7CB-920B054E3D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1737A-7C7B-4999-B93F-6E6A1F1E684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0D290-9F33-403D-A7CB-920B054E3D6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1737A-7C7B-4999-B93F-6E6A1F1E684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0D290-9F33-403D-A7CB-920B054E3D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1737A-7C7B-4999-B93F-6E6A1F1E684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0D290-9F33-403D-A7CB-920B054E3D61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1737A-7C7B-4999-B93F-6E6A1F1E684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0D290-9F33-403D-A7CB-920B054E3D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1737A-7C7B-4999-B93F-6E6A1F1E684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0D290-9F33-403D-A7CB-920B054E3D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1737A-7C7B-4999-B93F-6E6A1F1E684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0D290-9F33-403D-A7CB-920B054E3D6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1737A-7C7B-4999-B93F-6E6A1F1E684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0D290-9F33-403D-A7CB-920B054E3D6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82A1737A-7C7B-4999-B93F-6E6A1F1E684A}" type="datetimeFigureOut">
              <a:rPr lang="ru-RU" smtClean="0"/>
              <a:t>24.11.2022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2A0D290-9F33-403D-A7CB-920B054E3D6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Числа Фибоначчи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Кто придумал биография</a:t>
            </a:r>
            <a:r>
              <a:rPr lang="en-US" dirty="0" smtClean="0"/>
              <a:t>,</a:t>
            </a:r>
            <a:r>
              <a:rPr lang="ru-RU" dirty="0" smtClean="0"/>
              <a:t> и факты о создателе а так же о самих цифрах что означают и как применяются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0113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15816" y="620688"/>
            <a:ext cx="2908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Факты о числах Фибоначчи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196752"/>
            <a:ext cx="880048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r>
              <a:rPr lang="en-US" dirty="0" smtClean="0"/>
              <a:t>.</a:t>
            </a:r>
            <a:r>
              <a:rPr lang="ru-RU" dirty="0" smtClean="0"/>
              <a:t>Пальцы руки человека</a:t>
            </a:r>
            <a:r>
              <a:rPr lang="en-US" dirty="0" smtClean="0"/>
              <a:t>,</a:t>
            </a:r>
            <a:r>
              <a:rPr lang="ru-RU" dirty="0" smtClean="0"/>
              <a:t>за исключением больших</a:t>
            </a:r>
            <a:r>
              <a:rPr lang="en-US" dirty="0" smtClean="0"/>
              <a:t>,</a:t>
            </a:r>
            <a:r>
              <a:rPr lang="ru-RU" dirty="0" smtClean="0"/>
              <a:t> состоят из трёх фаланг</a:t>
            </a:r>
            <a:r>
              <a:rPr lang="en-US" dirty="0" smtClean="0"/>
              <a:t>.</a:t>
            </a:r>
            <a:r>
              <a:rPr lang="ru-RU" dirty="0" smtClean="0"/>
              <a:t> Отношение </a:t>
            </a:r>
          </a:p>
          <a:p>
            <a:r>
              <a:rPr lang="ru-RU" dirty="0"/>
              <a:t> </a:t>
            </a:r>
            <a:r>
              <a:rPr lang="ru-RU" dirty="0" smtClean="0"/>
              <a:t>двух верхних ко всей длине пальца равно золотому сечению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en-US" dirty="0" smtClean="0"/>
              <a:t>.</a:t>
            </a:r>
            <a:r>
              <a:rPr lang="ru-RU" dirty="0" smtClean="0"/>
              <a:t>День Фибоначчи отмечают 23 ноября</a:t>
            </a:r>
            <a:r>
              <a:rPr lang="en-US" dirty="0" smtClean="0"/>
              <a:t>.</a:t>
            </a:r>
            <a:r>
              <a:rPr lang="ru-RU" dirty="0" smtClean="0"/>
              <a:t> В американской системе записи </a:t>
            </a:r>
            <a:r>
              <a:rPr lang="en-US" dirty="0" smtClean="0"/>
              <a:t>“</a:t>
            </a:r>
            <a:r>
              <a:rPr lang="ru-RU" dirty="0" smtClean="0"/>
              <a:t>месяц/дата</a:t>
            </a:r>
            <a:r>
              <a:rPr lang="en-US" dirty="0" smtClean="0"/>
              <a:t>”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это выглядит как 11</a:t>
            </a:r>
            <a:r>
              <a:rPr lang="en-US" dirty="0" smtClean="0"/>
              <a:t>.</a:t>
            </a:r>
            <a:r>
              <a:rPr lang="ru-RU" dirty="0" smtClean="0"/>
              <a:t>23</a:t>
            </a:r>
            <a:r>
              <a:rPr lang="en-US" dirty="0" smtClean="0"/>
              <a:t>,</a:t>
            </a:r>
            <a:r>
              <a:rPr lang="ru-RU" dirty="0" smtClean="0"/>
              <a:t> что повторяет элементы последовательности</a:t>
            </a:r>
            <a:r>
              <a:rPr lang="en-US" dirty="0" smtClean="0"/>
              <a:t>:</a:t>
            </a:r>
            <a:r>
              <a:rPr lang="ru-RU" dirty="0" smtClean="0"/>
              <a:t>0</a:t>
            </a:r>
            <a:r>
              <a:rPr lang="en-US" dirty="0" smtClean="0"/>
              <a:t>,1,1,2,3.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en-US" dirty="0" smtClean="0"/>
              <a:t>.</a:t>
            </a:r>
            <a:r>
              <a:rPr lang="ru-RU" dirty="0" smtClean="0"/>
              <a:t>Формат журнала </a:t>
            </a:r>
            <a:r>
              <a:rPr lang="en-US" dirty="0" smtClean="0"/>
              <a:t>“</a:t>
            </a:r>
            <a:r>
              <a:rPr lang="ru-RU" dirty="0" smtClean="0"/>
              <a:t>Машины и Механизмы</a:t>
            </a:r>
            <a:r>
              <a:rPr lang="en-US" dirty="0" smtClean="0"/>
              <a:t>”</a:t>
            </a:r>
            <a:r>
              <a:rPr lang="ru-RU" dirty="0" smtClean="0"/>
              <a:t> рассчитан по формуле золотого сечения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Ширина/длина=178/220=0</a:t>
            </a:r>
            <a:r>
              <a:rPr lang="en-US" dirty="0" smtClean="0"/>
              <a:t>,</a:t>
            </a:r>
            <a:r>
              <a:rPr lang="ru-RU" dirty="0" smtClean="0"/>
              <a:t>809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4</a:t>
            </a:r>
            <a:r>
              <a:rPr lang="en-US" dirty="0" smtClean="0"/>
              <a:t>.</a:t>
            </a:r>
            <a:r>
              <a:rPr lang="ru-RU" dirty="0" smtClean="0"/>
              <a:t>Логотипы компаний </a:t>
            </a:r>
            <a:r>
              <a:rPr lang="en-US" dirty="0" smtClean="0"/>
              <a:t>Pepsi </a:t>
            </a:r>
            <a:r>
              <a:rPr lang="ru-RU" dirty="0" smtClean="0"/>
              <a:t>и</a:t>
            </a:r>
            <a:r>
              <a:rPr lang="en-US" dirty="0" smtClean="0"/>
              <a:t> Twitter</a:t>
            </a:r>
            <a:r>
              <a:rPr lang="ru-RU" dirty="0" smtClean="0"/>
              <a:t> созданы по принципам золотого сечения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5</a:t>
            </a:r>
            <a:r>
              <a:rPr lang="en-US" dirty="0" smtClean="0"/>
              <a:t>.</a:t>
            </a:r>
            <a:r>
              <a:rPr lang="ru-RU" dirty="0" smtClean="0"/>
              <a:t>Каждое третье число последовательности Фибоначчи кратно 2</a:t>
            </a:r>
            <a:r>
              <a:rPr lang="en-US" dirty="0" smtClean="0"/>
              <a:t>,</a:t>
            </a:r>
            <a:r>
              <a:rPr lang="ru-RU" dirty="0" smtClean="0"/>
              <a:t> а каждое четвёртое</a:t>
            </a:r>
          </a:p>
          <a:p>
            <a:r>
              <a:rPr lang="ru-RU" dirty="0"/>
              <a:t> </a:t>
            </a:r>
            <a:r>
              <a:rPr lang="ru-RU" dirty="0" smtClean="0"/>
              <a:t>кратно 3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942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27442" y="620688"/>
            <a:ext cx="7919669" cy="424731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Создатель </a:t>
            </a:r>
            <a:r>
              <a:rPr lang="ru-RU" sz="54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презентациии</a:t>
            </a:r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Алексей Кондауров</a:t>
            </a:r>
          </a:p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 озвучил </a:t>
            </a:r>
            <a:b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Артём Румянцев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62396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ладелец-PC\Downloads\rBF_PslsSBoZE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48680"/>
            <a:ext cx="2232248" cy="2442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1520" y="764704"/>
            <a:ext cx="9297417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Создателем цифр Фибоначчи был Леонардо Пизанский первый </a:t>
            </a:r>
          </a:p>
          <a:p>
            <a:r>
              <a:rPr lang="ru-RU" dirty="0"/>
              <a:t> </a:t>
            </a:r>
            <a:r>
              <a:rPr lang="ru-RU" dirty="0" smtClean="0"/>
              <a:t>крупный математик средневековой Европы</a:t>
            </a:r>
            <a:r>
              <a:rPr lang="en-US" dirty="0" smtClean="0"/>
              <a:t>.</a:t>
            </a:r>
            <a:r>
              <a:rPr lang="ru-RU" dirty="0" smtClean="0"/>
              <a:t> Наиболее известен</a:t>
            </a:r>
          </a:p>
          <a:p>
            <a:r>
              <a:rPr lang="ru-RU" dirty="0"/>
              <a:t> </a:t>
            </a:r>
            <a:r>
              <a:rPr lang="ru-RU" dirty="0" smtClean="0"/>
              <a:t>прозвищем Фибоначчи</a:t>
            </a:r>
            <a:r>
              <a:rPr lang="en-US" dirty="0" smtClean="0"/>
              <a:t>.</a:t>
            </a:r>
            <a:r>
              <a:rPr lang="ru-RU" dirty="0" smtClean="0"/>
              <a:t> Отец Фибоначчи по торговым делам</a:t>
            </a:r>
          </a:p>
          <a:p>
            <a:r>
              <a:rPr lang="ru-RU" dirty="0"/>
              <a:t> </a:t>
            </a:r>
            <a:r>
              <a:rPr lang="ru-RU" dirty="0" smtClean="0"/>
              <a:t>часто бывал в Алжире</a:t>
            </a:r>
            <a:r>
              <a:rPr lang="en-US" dirty="0" smtClean="0"/>
              <a:t>,</a:t>
            </a:r>
            <a:r>
              <a:rPr lang="ru-RU" dirty="0" smtClean="0"/>
              <a:t> и Леонардо изучал там математику у</a:t>
            </a:r>
          </a:p>
          <a:p>
            <a:r>
              <a:rPr lang="ru-RU" dirty="0"/>
              <a:t> </a:t>
            </a:r>
            <a:r>
              <a:rPr lang="ru-RU" dirty="0" smtClean="0"/>
              <a:t>арабских учителей</a:t>
            </a:r>
            <a:r>
              <a:rPr lang="en-US" dirty="0" smtClean="0"/>
              <a:t>.</a:t>
            </a:r>
            <a:r>
              <a:rPr lang="ru-RU" dirty="0" smtClean="0"/>
              <a:t> Позже Фибоначчи посетил Египет</a:t>
            </a:r>
            <a:r>
              <a:rPr lang="en-US" dirty="0" smtClean="0"/>
              <a:t>,</a:t>
            </a:r>
            <a:r>
              <a:rPr lang="ru-RU" dirty="0" smtClean="0"/>
              <a:t> Сирию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</a:p>
          <a:p>
            <a:r>
              <a:rPr lang="ru-RU" dirty="0"/>
              <a:t> </a:t>
            </a:r>
            <a:r>
              <a:rPr lang="ru-RU" dirty="0" smtClean="0"/>
              <a:t>Византию</a:t>
            </a:r>
            <a:r>
              <a:rPr lang="en-US" dirty="0" smtClean="0"/>
              <a:t>, </a:t>
            </a:r>
            <a:r>
              <a:rPr lang="ru-RU" dirty="0" smtClean="0"/>
              <a:t>Сицилию</a:t>
            </a:r>
            <a:r>
              <a:rPr lang="en-US" dirty="0" smtClean="0"/>
              <a:t>.</a:t>
            </a:r>
            <a:r>
              <a:rPr lang="ru-RU" dirty="0" smtClean="0"/>
              <a:t> Он ознакомился с достижениями античных</a:t>
            </a:r>
          </a:p>
          <a:p>
            <a:r>
              <a:rPr lang="ru-RU" dirty="0"/>
              <a:t> </a:t>
            </a:r>
            <a:r>
              <a:rPr lang="ru-RU" dirty="0" smtClean="0"/>
              <a:t>и индийских математиков в арабском переводе</a:t>
            </a:r>
            <a:r>
              <a:rPr lang="en-US" dirty="0" smtClean="0"/>
              <a:t>.</a:t>
            </a:r>
            <a:r>
              <a:rPr lang="ru-RU" dirty="0" smtClean="0"/>
              <a:t> На основе </a:t>
            </a:r>
          </a:p>
          <a:p>
            <a:r>
              <a:rPr lang="ru-RU" dirty="0"/>
              <a:t> </a:t>
            </a:r>
            <a:r>
              <a:rPr lang="ru-RU" dirty="0" smtClean="0"/>
              <a:t>усвоенных им знаний Фибоначчи написал ряд математических</a:t>
            </a:r>
          </a:p>
          <a:p>
            <a:r>
              <a:rPr lang="ru-RU" dirty="0"/>
              <a:t> </a:t>
            </a:r>
            <a:r>
              <a:rPr lang="ru-RU" dirty="0" smtClean="0"/>
              <a:t>трактов</a:t>
            </a:r>
            <a:r>
              <a:rPr lang="en-US" dirty="0" smtClean="0"/>
              <a:t>,</a:t>
            </a:r>
            <a:r>
              <a:rPr lang="ru-RU" dirty="0" smtClean="0"/>
              <a:t> представляющих собой выдающееся явление средневековой западноевропейской</a:t>
            </a:r>
          </a:p>
          <a:p>
            <a:r>
              <a:rPr lang="ru-RU" dirty="0"/>
              <a:t> </a:t>
            </a:r>
            <a:r>
              <a:rPr lang="ru-RU" dirty="0" smtClean="0"/>
              <a:t>науки</a:t>
            </a:r>
            <a:r>
              <a:rPr lang="en-US" dirty="0" smtClean="0"/>
              <a:t>.</a:t>
            </a:r>
            <a:r>
              <a:rPr lang="ru-RU" dirty="0" smtClean="0"/>
              <a:t> Труд Леонардо Фибоначчи </a:t>
            </a:r>
            <a:r>
              <a:rPr lang="en-US" dirty="0" smtClean="0"/>
              <a:t>“</a:t>
            </a:r>
            <a:r>
              <a:rPr lang="ru-RU" dirty="0" smtClean="0"/>
              <a:t>Книга абака</a:t>
            </a:r>
            <a:r>
              <a:rPr lang="en-US" dirty="0" smtClean="0"/>
              <a:t>”</a:t>
            </a:r>
            <a:r>
              <a:rPr lang="ru-RU" dirty="0" smtClean="0"/>
              <a:t> способствовал распространению в Европе </a:t>
            </a:r>
          </a:p>
          <a:p>
            <a:r>
              <a:rPr lang="ru-RU" dirty="0"/>
              <a:t> </a:t>
            </a:r>
            <a:r>
              <a:rPr lang="ru-RU" dirty="0" smtClean="0"/>
              <a:t>позиционной системы счисления</a:t>
            </a:r>
            <a:r>
              <a:rPr lang="en-US" dirty="0" smtClean="0"/>
              <a:t>,</a:t>
            </a:r>
            <a:r>
              <a:rPr lang="ru-RU" dirty="0" smtClean="0"/>
              <a:t> более удобной для вычислений</a:t>
            </a:r>
            <a:r>
              <a:rPr lang="en-US" dirty="0" smtClean="0"/>
              <a:t>,</a:t>
            </a:r>
            <a:r>
              <a:rPr lang="ru-RU" dirty="0" smtClean="0"/>
              <a:t> чем римская нотация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в этой книге были подробно исследованы возможности применения индийских цифр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</a:p>
          <a:p>
            <a:r>
              <a:rPr lang="ru-RU" dirty="0"/>
              <a:t> </a:t>
            </a:r>
            <a:r>
              <a:rPr lang="ru-RU" dirty="0" smtClean="0"/>
              <a:t>ранее остававшиеся неясными</a:t>
            </a:r>
            <a:r>
              <a:rPr lang="en-US" dirty="0" smtClean="0"/>
              <a:t>,</a:t>
            </a:r>
            <a:r>
              <a:rPr lang="ru-RU" dirty="0" smtClean="0"/>
              <a:t> и даны примеры решения практических задач</a:t>
            </a:r>
            <a:r>
              <a:rPr lang="en-US" dirty="0" smtClean="0"/>
              <a:t>,</a:t>
            </a:r>
            <a:r>
              <a:rPr lang="ru-RU" dirty="0" smtClean="0"/>
              <a:t> в частности</a:t>
            </a:r>
            <a:r>
              <a:rPr lang="en-US" dirty="0" smtClean="0"/>
              <a:t>,</a:t>
            </a:r>
          </a:p>
          <a:p>
            <a:r>
              <a:rPr lang="ru-RU" dirty="0"/>
              <a:t> </a:t>
            </a:r>
            <a:r>
              <a:rPr lang="ru-RU" dirty="0" smtClean="0"/>
              <a:t>связанных с торговым делом</a:t>
            </a:r>
            <a:r>
              <a:rPr lang="en-US" dirty="0" smtClean="0"/>
              <a:t>.</a:t>
            </a:r>
            <a:r>
              <a:rPr lang="ru-RU" dirty="0" smtClean="0"/>
              <a:t> Позиционная система приобрела в Европе популярность</a:t>
            </a:r>
          </a:p>
          <a:p>
            <a:r>
              <a:rPr lang="ru-RU" dirty="0"/>
              <a:t> </a:t>
            </a:r>
            <a:r>
              <a:rPr lang="ru-RU" dirty="0" smtClean="0"/>
              <a:t>в эпоху Возрождения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7996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ладелец-PC\Downloads\liber-abaci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8936" y="421792"/>
            <a:ext cx="3554558" cy="2314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504" y="620688"/>
            <a:ext cx="916847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Книга заинтересовала императора Фридриха 2 и его </a:t>
            </a:r>
          </a:p>
          <a:p>
            <a:r>
              <a:rPr lang="ru-RU" dirty="0"/>
              <a:t> </a:t>
            </a:r>
            <a:r>
              <a:rPr lang="ru-RU" dirty="0" smtClean="0"/>
              <a:t>придворных</a:t>
            </a:r>
            <a:r>
              <a:rPr lang="en-US" dirty="0" smtClean="0"/>
              <a:t>,</a:t>
            </a:r>
            <a:r>
              <a:rPr lang="ru-RU" dirty="0" smtClean="0"/>
              <a:t> среди которых был астролог Майкл</a:t>
            </a:r>
          </a:p>
          <a:p>
            <a:r>
              <a:rPr lang="ru-RU" dirty="0"/>
              <a:t> </a:t>
            </a:r>
            <a:r>
              <a:rPr lang="ru-RU" dirty="0" smtClean="0"/>
              <a:t>Скот</a:t>
            </a:r>
            <a:r>
              <a:rPr lang="en-US" dirty="0" smtClean="0"/>
              <a:t>,</a:t>
            </a:r>
            <a:r>
              <a:rPr lang="ru-RU" dirty="0" smtClean="0"/>
              <a:t> философ </a:t>
            </a:r>
            <a:r>
              <a:rPr lang="ru-RU" dirty="0" err="1" smtClean="0"/>
              <a:t>Теодорус</a:t>
            </a:r>
            <a:r>
              <a:rPr lang="ru-RU" dirty="0" smtClean="0"/>
              <a:t> </a:t>
            </a:r>
            <a:r>
              <a:rPr lang="ru-RU" dirty="0" err="1" smtClean="0"/>
              <a:t>Физикус</a:t>
            </a:r>
            <a:r>
              <a:rPr lang="ru-RU" dirty="0" smtClean="0"/>
              <a:t> и </a:t>
            </a:r>
            <a:r>
              <a:rPr lang="ru-RU" dirty="0" err="1" smtClean="0"/>
              <a:t>Доминикус</a:t>
            </a:r>
            <a:r>
              <a:rPr lang="ru-RU" dirty="0" smtClean="0"/>
              <a:t> </a:t>
            </a:r>
          </a:p>
          <a:p>
            <a:r>
              <a:rPr lang="ru-RU" dirty="0"/>
              <a:t> </a:t>
            </a:r>
            <a:r>
              <a:rPr lang="ru-RU" dirty="0" err="1" smtClean="0"/>
              <a:t>Хиспанус</a:t>
            </a:r>
            <a:r>
              <a:rPr lang="en-US" dirty="0" smtClean="0"/>
              <a:t>.</a:t>
            </a:r>
            <a:r>
              <a:rPr lang="ru-RU" dirty="0" smtClean="0"/>
              <a:t> Последний предложил</a:t>
            </a:r>
            <a:r>
              <a:rPr lang="en-US" dirty="0" smtClean="0"/>
              <a:t>,</a:t>
            </a:r>
            <a:r>
              <a:rPr lang="ru-RU" dirty="0" smtClean="0"/>
              <a:t> чтобы Леонардо</a:t>
            </a:r>
          </a:p>
          <a:p>
            <a:r>
              <a:rPr lang="ru-RU" dirty="0"/>
              <a:t> </a:t>
            </a:r>
            <a:r>
              <a:rPr lang="ru-RU" dirty="0" smtClean="0"/>
              <a:t>пригласили ко двору в одно из посещений императором</a:t>
            </a:r>
          </a:p>
          <a:p>
            <a:r>
              <a:rPr lang="ru-RU" dirty="0" smtClean="0"/>
              <a:t>Пизы около 1225 года</a:t>
            </a:r>
            <a:r>
              <a:rPr lang="en-US" dirty="0" smtClean="0"/>
              <a:t>,</a:t>
            </a:r>
            <a:r>
              <a:rPr lang="ru-RU" dirty="0" smtClean="0"/>
              <a:t> где ему задавал задачи Иоанн</a:t>
            </a:r>
          </a:p>
          <a:p>
            <a:r>
              <a:rPr lang="ru-RU" dirty="0"/>
              <a:t> </a:t>
            </a:r>
            <a:r>
              <a:rPr lang="ru-RU" dirty="0" err="1" smtClean="0"/>
              <a:t>Палермский</a:t>
            </a:r>
            <a:r>
              <a:rPr lang="en-US" dirty="0" smtClean="0"/>
              <a:t>,</a:t>
            </a:r>
            <a:r>
              <a:rPr lang="ru-RU" dirty="0" smtClean="0"/>
              <a:t> ещё один придворный философ </a:t>
            </a:r>
          </a:p>
          <a:p>
            <a:r>
              <a:rPr lang="ru-RU" dirty="0"/>
              <a:t> </a:t>
            </a:r>
            <a:r>
              <a:rPr lang="ru-RU" dirty="0" smtClean="0"/>
              <a:t>Фридриха 2</a:t>
            </a:r>
            <a:r>
              <a:rPr lang="en-US" dirty="0" smtClean="0"/>
              <a:t>.</a:t>
            </a:r>
            <a:r>
              <a:rPr lang="ru-RU" dirty="0" smtClean="0"/>
              <a:t> Некоторые из этих задач появились</a:t>
            </a:r>
          </a:p>
          <a:p>
            <a:r>
              <a:rPr lang="ru-RU" dirty="0"/>
              <a:t> </a:t>
            </a:r>
            <a:r>
              <a:rPr lang="ru-RU" dirty="0" smtClean="0"/>
              <a:t>в последующих работах Фибоначчи</a:t>
            </a:r>
            <a:r>
              <a:rPr lang="en-US" dirty="0" smtClean="0"/>
              <a:t>.</a:t>
            </a:r>
            <a:r>
              <a:rPr lang="ru-RU" dirty="0" smtClean="0"/>
              <a:t> Впоследствии Леонардо пользовался </a:t>
            </a:r>
            <a:r>
              <a:rPr lang="en-US" dirty="0" smtClean="0"/>
              <a:t>                           </a:t>
            </a:r>
            <a:r>
              <a:rPr lang="ru-RU" dirty="0" smtClean="0"/>
              <a:t> </a:t>
            </a:r>
          </a:p>
          <a:p>
            <a:r>
              <a:rPr lang="ru-RU" dirty="0" smtClean="0"/>
              <a:t> покровительством императора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3573016"/>
            <a:ext cx="874329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Несколько лет Фибоначчи жил при дворе императора</a:t>
            </a:r>
            <a:r>
              <a:rPr lang="en-US" dirty="0" smtClean="0"/>
              <a:t>.</a:t>
            </a:r>
            <a:r>
              <a:rPr lang="ru-RU" dirty="0" smtClean="0"/>
              <a:t> К этому времени относится его </a:t>
            </a:r>
          </a:p>
          <a:p>
            <a:r>
              <a:rPr lang="ru-RU" dirty="0"/>
              <a:t> </a:t>
            </a:r>
            <a:r>
              <a:rPr lang="ru-RU" dirty="0" smtClean="0"/>
              <a:t>работа </a:t>
            </a:r>
            <a:r>
              <a:rPr lang="en-US" dirty="0" smtClean="0"/>
              <a:t>“</a:t>
            </a:r>
            <a:r>
              <a:rPr lang="ru-RU" dirty="0" smtClean="0"/>
              <a:t>Книга квадратов</a:t>
            </a:r>
            <a:r>
              <a:rPr lang="en-US" dirty="0" smtClean="0"/>
              <a:t>”,</a:t>
            </a:r>
            <a:r>
              <a:rPr lang="ru-RU" dirty="0" smtClean="0"/>
              <a:t> написанная в 1225 году</a:t>
            </a:r>
            <a:r>
              <a:rPr lang="en-US" dirty="0" smtClean="0"/>
              <a:t>.</a:t>
            </a:r>
            <a:r>
              <a:rPr lang="ru-RU" dirty="0" smtClean="0"/>
              <a:t> Книга посвящена </a:t>
            </a:r>
            <a:r>
              <a:rPr lang="ru-RU" dirty="0" err="1" smtClean="0"/>
              <a:t>диофантовым</a:t>
            </a:r>
            <a:r>
              <a:rPr lang="ru-RU" dirty="0" smtClean="0"/>
              <a:t> </a:t>
            </a:r>
          </a:p>
          <a:p>
            <a:r>
              <a:rPr lang="ru-RU" dirty="0"/>
              <a:t> </a:t>
            </a:r>
            <a:r>
              <a:rPr lang="ru-RU" dirty="0" smtClean="0"/>
              <a:t>уравнениям второй степени и ставит Фибоначчи в один ряд с такими учёными</a:t>
            </a:r>
            <a:r>
              <a:rPr lang="en-US" dirty="0" smtClean="0"/>
              <a:t>,</a:t>
            </a:r>
            <a:r>
              <a:rPr lang="ru-RU" dirty="0"/>
              <a:t> </a:t>
            </a:r>
          </a:p>
          <a:p>
            <a:r>
              <a:rPr lang="ru-RU" dirty="0"/>
              <a:t> </a:t>
            </a:r>
            <a:r>
              <a:rPr lang="ru-RU" dirty="0" smtClean="0"/>
              <a:t>развивавшими теорию чисел</a:t>
            </a:r>
            <a:r>
              <a:rPr lang="en-US" dirty="0" smtClean="0"/>
              <a:t>,</a:t>
            </a:r>
            <a:r>
              <a:rPr lang="ru-RU" dirty="0" smtClean="0"/>
              <a:t> как Диофант и Ферма</a:t>
            </a:r>
            <a:r>
              <a:rPr lang="en-US" dirty="0" smtClean="0"/>
              <a:t>.</a:t>
            </a:r>
            <a:r>
              <a:rPr lang="ru-RU" dirty="0" smtClean="0"/>
              <a:t> Единственное упоминание о </a:t>
            </a:r>
          </a:p>
          <a:p>
            <a:r>
              <a:rPr lang="ru-RU" dirty="0"/>
              <a:t> </a:t>
            </a:r>
            <a:r>
              <a:rPr lang="ru-RU" dirty="0" smtClean="0"/>
              <a:t>Фибоначчи после 1228 года относится к 1240 году</a:t>
            </a:r>
            <a:r>
              <a:rPr lang="en-US" dirty="0" smtClean="0"/>
              <a:t>,</a:t>
            </a:r>
            <a:r>
              <a:rPr lang="ru-RU" dirty="0" smtClean="0"/>
              <a:t> когда ему в Пизанской республике </a:t>
            </a:r>
          </a:p>
          <a:p>
            <a:r>
              <a:rPr lang="ru-RU" dirty="0"/>
              <a:t> </a:t>
            </a:r>
            <a:r>
              <a:rPr lang="ru-RU" dirty="0" smtClean="0"/>
              <a:t>была назначена пенсия за заслуги перед городом</a:t>
            </a:r>
            <a:r>
              <a:rPr lang="en-US" dirty="0" smtClean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4553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29657" y="519239"/>
            <a:ext cx="21761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Факты о Фибоначчи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5344" y="1052736"/>
            <a:ext cx="91450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r>
              <a:rPr lang="en-US" dirty="0" smtClean="0"/>
              <a:t>.</a:t>
            </a:r>
            <a:r>
              <a:rPr lang="ru-RU" dirty="0" smtClean="0"/>
              <a:t>Сам Леонардо Пизанский никогда не называл себя Фибоначчи</a:t>
            </a:r>
            <a:r>
              <a:rPr lang="en-US" dirty="0" smtClean="0"/>
              <a:t>.</a:t>
            </a:r>
            <a:r>
              <a:rPr lang="ru-RU" dirty="0" smtClean="0"/>
              <a:t> Первое известное нам</a:t>
            </a:r>
          </a:p>
          <a:p>
            <a:r>
              <a:rPr lang="ru-RU" dirty="0" smtClean="0"/>
              <a:t> упоминание </a:t>
            </a:r>
            <a:r>
              <a:rPr lang="en-US" dirty="0" smtClean="0"/>
              <a:t>“</a:t>
            </a:r>
            <a:r>
              <a:rPr lang="ru-RU" dirty="0" smtClean="0"/>
              <a:t>Леонардо Фибоначчи</a:t>
            </a:r>
            <a:r>
              <a:rPr lang="en-US" dirty="0" smtClean="0"/>
              <a:t>”</a:t>
            </a:r>
            <a:r>
              <a:rPr lang="ru-RU" dirty="0" smtClean="0"/>
              <a:t> содержится в записях нотариусе Священной Римской</a:t>
            </a:r>
          </a:p>
          <a:p>
            <a:r>
              <a:rPr lang="ru-RU" dirty="0"/>
              <a:t> </a:t>
            </a:r>
            <a:r>
              <a:rPr lang="ru-RU" dirty="0" smtClean="0"/>
              <a:t>империи </a:t>
            </a:r>
            <a:r>
              <a:rPr lang="ru-RU" dirty="0" err="1" smtClean="0"/>
              <a:t>Перизоло</a:t>
            </a:r>
            <a:r>
              <a:rPr lang="ru-RU" dirty="0" smtClean="0"/>
              <a:t> за 1506 год</a:t>
            </a:r>
            <a:r>
              <a:rPr lang="en-US" dirty="0" smtClean="0"/>
              <a:t>.</a:t>
            </a:r>
            <a:endParaRPr lang="ru-RU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75344" y="1976066"/>
            <a:ext cx="83367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r>
              <a:rPr lang="en-US" dirty="0" smtClean="0"/>
              <a:t>.</a:t>
            </a:r>
            <a:r>
              <a:rPr lang="ru-RU" dirty="0" smtClean="0"/>
              <a:t>Благодаря хорошему образованию Леонардо удалось обратить на себя внимания </a:t>
            </a:r>
          </a:p>
          <a:p>
            <a:r>
              <a:rPr lang="ru-RU" dirty="0"/>
              <a:t> </a:t>
            </a:r>
            <a:r>
              <a:rPr lang="ru-RU" dirty="0" smtClean="0"/>
              <a:t>императора Фридриха 2 во время математических турниров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75344" y="2637242"/>
            <a:ext cx="84850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r>
              <a:rPr lang="en-US" dirty="0" smtClean="0"/>
              <a:t>.</a:t>
            </a:r>
            <a:r>
              <a:rPr lang="ru-RU" dirty="0" smtClean="0"/>
              <a:t>Прижизненных портретов Фибоначчи не сохранилось</a:t>
            </a:r>
            <a:r>
              <a:rPr lang="en-US" dirty="0" smtClean="0"/>
              <a:t>,</a:t>
            </a:r>
            <a:r>
              <a:rPr lang="ru-RU" dirty="0" smtClean="0"/>
              <a:t> а существующие являются </a:t>
            </a:r>
          </a:p>
          <a:p>
            <a:r>
              <a:rPr lang="ru-RU" dirty="0"/>
              <a:t> </a:t>
            </a:r>
            <a:r>
              <a:rPr lang="ru-RU" dirty="0" smtClean="0"/>
              <a:t>современными представлениями о нём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75344" y="3283573"/>
            <a:ext cx="7952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r>
              <a:rPr lang="en-US" dirty="0" smtClean="0"/>
              <a:t>.</a:t>
            </a:r>
            <a:r>
              <a:rPr lang="ru-RU" dirty="0" smtClean="0"/>
              <a:t>Задачи Фибоначчи</a:t>
            </a:r>
            <a:r>
              <a:rPr lang="en-US" dirty="0" smtClean="0"/>
              <a:t>,</a:t>
            </a:r>
            <a:r>
              <a:rPr lang="ru-RU" dirty="0" smtClean="0"/>
              <a:t> как и их аналоги</a:t>
            </a:r>
            <a:r>
              <a:rPr lang="en-US" dirty="0" smtClean="0"/>
              <a:t>,</a:t>
            </a:r>
            <a:r>
              <a:rPr lang="ru-RU" dirty="0" smtClean="0"/>
              <a:t> продолжали использовать в различных </a:t>
            </a:r>
          </a:p>
          <a:p>
            <a:r>
              <a:rPr lang="ru-RU" dirty="0"/>
              <a:t> </a:t>
            </a:r>
            <a:r>
              <a:rPr lang="ru-RU" dirty="0" smtClean="0"/>
              <a:t>математических учебниках несколько столетий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4005064"/>
            <a:ext cx="90915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5</a:t>
            </a:r>
            <a:r>
              <a:rPr lang="en-US" dirty="0" smtClean="0"/>
              <a:t>.</a:t>
            </a:r>
            <a:r>
              <a:rPr lang="ru-RU" dirty="0" smtClean="0"/>
              <a:t>В 19 веке в Пизе был поставлен памятник в честь Фибоначчи</a:t>
            </a:r>
            <a:r>
              <a:rPr lang="en-US" dirty="0" smtClean="0"/>
              <a:t>.</a:t>
            </a:r>
            <a:r>
              <a:rPr lang="ru-RU" dirty="0"/>
              <a:t> </a:t>
            </a:r>
            <a:r>
              <a:rPr lang="ru-RU" dirty="0" smtClean="0"/>
              <a:t>Ранее статуя стояла в </a:t>
            </a:r>
          </a:p>
          <a:p>
            <a:r>
              <a:rPr lang="en-US" dirty="0"/>
              <a:t> </a:t>
            </a:r>
            <a:r>
              <a:rPr lang="en-US" dirty="0" err="1" smtClean="0"/>
              <a:t>Giardino</a:t>
            </a:r>
            <a:r>
              <a:rPr lang="en-US" dirty="0" smtClean="0"/>
              <a:t> Scotto,</a:t>
            </a:r>
            <a:r>
              <a:rPr lang="ru-RU" dirty="0" smtClean="0"/>
              <a:t> а после того</a:t>
            </a:r>
            <a:r>
              <a:rPr lang="en-US" dirty="0" smtClean="0"/>
              <a:t>,</a:t>
            </a:r>
            <a:r>
              <a:rPr lang="ru-RU" dirty="0" smtClean="0"/>
              <a:t> как в 1978 году Франк Джонсон нарисовал портрет </a:t>
            </a:r>
          </a:p>
          <a:p>
            <a:r>
              <a:rPr lang="ru-RU" dirty="0"/>
              <a:t> </a:t>
            </a:r>
            <a:r>
              <a:rPr lang="ru-RU" dirty="0" smtClean="0"/>
              <a:t>Фибоначчи с этой статуи</a:t>
            </a:r>
            <a:r>
              <a:rPr lang="en-US" dirty="0" smtClean="0"/>
              <a:t>,</a:t>
            </a:r>
            <a:r>
              <a:rPr lang="ru-RU" dirty="0" smtClean="0"/>
              <a:t> она была перенесена на кладбище </a:t>
            </a:r>
            <a:r>
              <a:rPr lang="ru-RU" dirty="0" err="1" smtClean="0"/>
              <a:t>Кампосанто</a:t>
            </a:r>
            <a:r>
              <a:rPr lang="en-US" dirty="0" smtClean="0"/>
              <a:t>,</a:t>
            </a:r>
            <a:r>
              <a:rPr lang="ru-RU" dirty="0" smtClean="0"/>
              <a:t> расположенном</a:t>
            </a:r>
          </a:p>
          <a:p>
            <a:r>
              <a:rPr lang="ru-RU" dirty="0"/>
              <a:t> </a:t>
            </a:r>
            <a:r>
              <a:rPr lang="ru-RU" dirty="0" smtClean="0"/>
              <a:t>в Пизе на </a:t>
            </a:r>
            <a:r>
              <a:rPr lang="ru-RU" dirty="0" err="1" smtClean="0"/>
              <a:t>Пьяцца</a:t>
            </a:r>
            <a:r>
              <a:rPr lang="ru-RU" dirty="0" smtClean="0"/>
              <a:t> </a:t>
            </a:r>
            <a:r>
              <a:rPr lang="ru-RU" dirty="0" err="1" smtClean="0"/>
              <a:t>деи</a:t>
            </a:r>
            <a:r>
              <a:rPr lang="ru-RU" dirty="0" smtClean="0"/>
              <a:t> </a:t>
            </a:r>
            <a:r>
              <a:rPr lang="ru-RU" dirty="0" err="1" smtClean="0"/>
              <a:t>Мираколи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399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47864" y="611648"/>
            <a:ext cx="1946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Числа Фибоначчи</a:t>
            </a:r>
            <a:endParaRPr lang="ru-RU" dirty="0"/>
          </a:p>
        </p:txBody>
      </p:sp>
      <p:pic>
        <p:nvPicPr>
          <p:cNvPr id="2050" name="Picture 2" descr="C:\Users\Владелец-PC\Downloads\image-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615" y="995374"/>
            <a:ext cx="3711740" cy="2783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83862" y="1124744"/>
            <a:ext cx="5375382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Числа Фибоначчи- элементы числовой </a:t>
            </a:r>
          </a:p>
          <a:p>
            <a:r>
              <a:rPr lang="ru-RU" dirty="0"/>
              <a:t> </a:t>
            </a:r>
            <a:r>
              <a:rPr lang="ru-RU" dirty="0" smtClean="0"/>
              <a:t>последовательности в которой первые два числа</a:t>
            </a:r>
          </a:p>
          <a:p>
            <a:r>
              <a:rPr lang="ru-RU" dirty="0" smtClean="0"/>
              <a:t> равны 0 и 1</a:t>
            </a:r>
            <a:r>
              <a:rPr lang="en-US" dirty="0" smtClean="0"/>
              <a:t>,</a:t>
            </a:r>
            <a:r>
              <a:rPr lang="ru-RU" dirty="0" smtClean="0"/>
              <a:t> а каждое последующее число равно</a:t>
            </a:r>
          </a:p>
          <a:p>
            <a:r>
              <a:rPr lang="ru-RU" dirty="0"/>
              <a:t> </a:t>
            </a:r>
            <a:r>
              <a:rPr lang="ru-RU" dirty="0" smtClean="0"/>
              <a:t>сумме двух предыдущих чисел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Правда</a:t>
            </a:r>
            <a:r>
              <a:rPr lang="en-US" dirty="0" smtClean="0"/>
              <a:t>, </a:t>
            </a:r>
            <a:r>
              <a:rPr lang="ru-RU" dirty="0" smtClean="0"/>
              <a:t>в некоторых книгах</a:t>
            </a:r>
            <a:r>
              <a:rPr lang="en-US" dirty="0" smtClean="0"/>
              <a:t>,</a:t>
            </a:r>
            <a:r>
              <a:rPr lang="ru-RU" dirty="0" smtClean="0"/>
              <a:t> особенно в старых</a:t>
            </a:r>
            <a:r>
              <a:rPr lang="en-US" dirty="0" smtClean="0"/>
              <a:t>,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член </a:t>
            </a:r>
            <a:r>
              <a:rPr lang="en-US" dirty="0" smtClean="0"/>
              <a:t>F0,</a:t>
            </a:r>
            <a:r>
              <a:rPr lang="ru-RU" dirty="0" smtClean="0"/>
              <a:t> равный нулю</a:t>
            </a:r>
            <a:r>
              <a:rPr lang="en-US" dirty="0" smtClean="0"/>
              <a:t>,</a:t>
            </a:r>
            <a:r>
              <a:rPr lang="ru-RU" dirty="0" smtClean="0"/>
              <a:t> опускается-тогда </a:t>
            </a:r>
          </a:p>
          <a:p>
            <a:r>
              <a:rPr lang="ru-RU" dirty="0"/>
              <a:t> </a:t>
            </a:r>
            <a:r>
              <a:rPr lang="ru-RU" dirty="0" smtClean="0"/>
              <a:t>последовательность Фибоначчи начинается с </a:t>
            </a:r>
          </a:p>
          <a:p>
            <a:r>
              <a:rPr lang="ru-RU" dirty="0"/>
              <a:t> </a:t>
            </a:r>
            <a:r>
              <a:rPr lang="en-US" dirty="0" smtClean="0"/>
              <a:t>F1 = F2 = 1.</a:t>
            </a:r>
            <a:endParaRPr lang="ru-RU" dirty="0" smtClean="0"/>
          </a:p>
          <a:p>
            <a:r>
              <a:rPr lang="ru-RU" dirty="0" smtClean="0"/>
              <a:t>Говоря более понятным языком</a:t>
            </a:r>
            <a:r>
              <a:rPr lang="en-US" dirty="0" smtClean="0"/>
              <a:t>,</a:t>
            </a:r>
            <a:r>
              <a:rPr lang="ru-RU" dirty="0" smtClean="0"/>
              <a:t> последовательность</a:t>
            </a:r>
          </a:p>
          <a:p>
            <a:r>
              <a:rPr lang="ru-RU" dirty="0"/>
              <a:t> </a:t>
            </a:r>
            <a:r>
              <a:rPr lang="ru-RU" dirty="0" smtClean="0"/>
              <a:t>чисел Фибоначчи (</a:t>
            </a:r>
            <a:r>
              <a:rPr lang="en-US" dirty="0" err="1" smtClean="0"/>
              <a:t>Fn</a:t>
            </a:r>
            <a:r>
              <a:rPr lang="ru-RU" dirty="0" smtClean="0"/>
              <a:t>) задаётся линейным </a:t>
            </a:r>
          </a:p>
          <a:p>
            <a:r>
              <a:rPr lang="ru-RU" dirty="0" smtClean="0"/>
              <a:t> рекуррентным соотношением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en-US" dirty="0" smtClean="0"/>
              <a:t>F0=0, F1=1, </a:t>
            </a:r>
            <a:r>
              <a:rPr lang="en-US" dirty="0" err="1" smtClean="0"/>
              <a:t>Fn</a:t>
            </a:r>
            <a:r>
              <a:rPr lang="en-US" dirty="0" smtClean="0"/>
              <a:t>=Fn-1 + Fn-2 </a:t>
            </a:r>
          </a:p>
          <a:p>
            <a:r>
              <a:rPr lang="ru-RU" dirty="0" smtClean="0"/>
              <a:t>Где </a:t>
            </a:r>
            <a:r>
              <a:rPr lang="en-US" dirty="0" smtClean="0"/>
              <a:t>n&gt;=2,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58847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ладелец-PC\Downloads\3_345378526-2223.wp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369" y="1256016"/>
            <a:ext cx="4724400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47864" y="476672"/>
            <a:ext cx="166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Формула </a:t>
            </a:r>
            <a:r>
              <a:rPr lang="ru-RU" dirty="0" err="1" smtClean="0"/>
              <a:t>Бине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1808" y="846004"/>
            <a:ext cx="7175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Формула </a:t>
            </a:r>
            <a:r>
              <a:rPr lang="ru-RU" dirty="0" err="1" smtClean="0"/>
              <a:t>Бине</a:t>
            </a:r>
            <a:r>
              <a:rPr lang="ru-RU" dirty="0" smtClean="0"/>
              <a:t> выражает в явном виде значение </a:t>
            </a:r>
            <a:r>
              <a:rPr lang="en-US" dirty="0" err="1" smtClean="0"/>
              <a:t>Fn</a:t>
            </a:r>
            <a:r>
              <a:rPr lang="ru-RU" dirty="0" smtClean="0"/>
              <a:t> как функцию от </a:t>
            </a:r>
            <a:r>
              <a:rPr lang="en-US" dirty="0" smtClean="0"/>
              <a:t>n:</a:t>
            </a:r>
            <a:endParaRPr lang="ru-RU" dirty="0"/>
          </a:p>
        </p:txBody>
      </p:sp>
      <p:pic>
        <p:nvPicPr>
          <p:cNvPr id="3075" name="Picture 3" descr="C:\Users\Владелец-PC\Downloads\0_uoDMOr3aVNyah2P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367" y="1838726"/>
            <a:ext cx="2530058" cy="1158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1808" y="2276872"/>
            <a:ext cx="48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где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563887" y="2297135"/>
            <a:ext cx="52650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/>
              <a:t>Золотое сечение и фи и (-ф)в -1 степени = 1 – фи</a:t>
            </a:r>
          </a:p>
          <a:p>
            <a:r>
              <a:rPr lang="ru-RU" dirty="0"/>
              <a:t> </a:t>
            </a:r>
            <a:r>
              <a:rPr lang="ru-RU" dirty="0" smtClean="0"/>
              <a:t>являются корнями характеристического уравнения</a:t>
            </a:r>
          </a:p>
          <a:p>
            <a:r>
              <a:rPr lang="ru-RU" dirty="0"/>
              <a:t> </a:t>
            </a:r>
            <a:r>
              <a:rPr lang="en-US" dirty="0" smtClean="0"/>
              <a:t>x </a:t>
            </a:r>
            <a:r>
              <a:rPr lang="ru-RU" dirty="0" smtClean="0"/>
              <a:t>в квадрате – </a:t>
            </a:r>
            <a:r>
              <a:rPr lang="en-US" dirty="0" smtClean="0"/>
              <a:t>x – 1 =0</a:t>
            </a:r>
            <a:r>
              <a:rPr lang="en-US" dirty="0"/>
              <a:t>.</a:t>
            </a:r>
            <a:endParaRPr lang="ru-RU" dirty="0" smtClean="0"/>
          </a:p>
          <a:p>
            <a:r>
              <a:rPr lang="ru-RU" dirty="0"/>
              <a:t> </a:t>
            </a:r>
          </a:p>
        </p:txBody>
      </p:sp>
      <p:sp>
        <p:nvSpPr>
          <p:cNvPr id="10" name="AutoShape 5" descr="x^{2}-x-1=0."/>
          <p:cNvSpPr>
            <a:spLocks noChangeAspect="1" noChangeArrowheads="1"/>
          </p:cNvSpPr>
          <p:nvPr/>
        </p:nvSpPr>
        <p:spPr bwMode="auto">
          <a:xfrm>
            <a:off x="1270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772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5856" y="620688"/>
            <a:ext cx="2577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Использование в других</a:t>
            </a:r>
          </a:p>
          <a:p>
            <a:r>
              <a:rPr lang="ru-RU" dirty="0" smtClean="0"/>
              <a:t>областях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9849" y="1273689"/>
            <a:ext cx="633109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природе</a:t>
            </a:r>
            <a:r>
              <a:rPr lang="en-US" dirty="0" smtClean="0"/>
              <a:t>:</a:t>
            </a:r>
          </a:p>
          <a:p>
            <a:r>
              <a:rPr lang="ru-RU" dirty="0" smtClean="0"/>
              <a:t>1</a:t>
            </a:r>
            <a:r>
              <a:rPr lang="en-US" dirty="0" smtClean="0"/>
              <a:t>.</a:t>
            </a:r>
            <a:r>
              <a:rPr lang="ru-RU" dirty="0" smtClean="0"/>
              <a:t>Филлотаксис (листорасположение) у растений описывается</a:t>
            </a:r>
          </a:p>
          <a:p>
            <a:r>
              <a:rPr lang="ru-RU" dirty="0"/>
              <a:t> </a:t>
            </a:r>
            <a:r>
              <a:rPr lang="ru-RU" dirty="0" smtClean="0"/>
              <a:t>последовательностью Фибоначчи</a:t>
            </a:r>
            <a:r>
              <a:rPr lang="en-US" dirty="0" smtClean="0"/>
              <a:t>,</a:t>
            </a:r>
            <a:r>
              <a:rPr lang="ru-RU" dirty="0" smtClean="0"/>
              <a:t> если листья (почки) на </a:t>
            </a:r>
          </a:p>
          <a:p>
            <a:r>
              <a:rPr lang="ru-RU" dirty="0"/>
              <a:t> </a:t>
            </a:r>
            <a:r>
              <a:rPr lang="ru-RU" dirty="0" smtClean="0"/>
              <a:t>однолетнем приросте (побеге</a:t>
            </a:r>
            <a:r>
              <a:rPr lang="en-US" dirty="0" smtClean="0"/>
              <a:t>,</a:t>
            </a:r>
            <a:r>
              <a:rPr lang="ru-RU" dirty="0" smtClean="0"/>
              <a:t> стебле) имеют так называемое</a:t>
            </a:r>
          </a:p>
          <a:p>
            <a:r>
              <a:rPr lang="ru-RU" dirty="0"/>
              <a:t> </a:t>
            </a:r>
            <a:r>
              <a:rPr lang="ru-RU" dirty="0" smtClean="0"/>
              <a:t>спиральное листорасположение</a:t>
            </a:r>
            <a:r>
              <a:rPr lang="en-US" dirty="0" smtClean="0"/>
              <a:t>.</a:t>
            </a:r>
            <a:r>
              <a:rPr lang="ru-RU" dirty="0" smtClean="0"/>
              <a:t> При этом число </a:t>
            </a:r>
          </a:p>
          <a:p>
            <a:r>
              <a:rPr lang="ru-RU" dirty="0"/>
              <a:t> </a:t>
            </a:r>
            <a:r>
              <a:rPr lang="ru-RU" dirty="0" smtClean="0"/>
              <a:t>последовательно расположенных листьев (почек) по спирали </a:t>
            </a:r>
          </a:p>
          <a:p>
            <a:r>
              <a:rPr lang="ru-RU" dirty="0"/>
              <a:t> </a:t>
            </a:r>
            <a:r>
              <a:rPr lang="ru-RU" dirty="0" smtClean="0"/>
              <a:t>плюс один</a:t>
            </a:r>
            <a:r>
              <a:rPr lang="en-US" dirty="0" smtClean="0"/>
              <a:t>,</a:t>
            </a:r>
            <a:r>
              <a:rPr lang="ru-RU" dirty="0" smtClean="0"/>
              <a:t> а также число совершенных при этом полных  </a:t>
            </a:r>
          </a:p>
          <a:p>
            <a:r>
              <a:rPr lang="ru-RU" dirty="0"/>
              <a:t> </a:t>
            </a:r>
            <a:r>
              <a:rPr lang="ru-RU" dirty="0" smtClean="0"/>
              <a:t>оборотов спирали вокруг оси однолетнего прироста (побега</a:t>
            </a:r>
            <a:r>
              <a:rPr lang="en-US" dirty="0" smtClean="0"/>
              <a:t>,</a:t>
            </a:r>
          </a:p>
          <a:p>
            <a:r>
              <a:rPr lang="ru-RU" dirty="0"/>
              <a:t> </a:t>
            </a:r>
            <a:r>
              <a:rPr lang="ru-RU" dirty="0" smtClean="0"/>
              <a:t>стебля) выражаются обычно первыми числами Фибоначчи</a:t>
            </a:r>
            <a:r>
              <a:rPr lang="en-US" dirty="0" smtClean="0"/>
              <a:t>.</a:t>
            </a:r>
          </a:p>
        </p:txBody>
      </p:sp>
      <p:pic>
        <p:nvPicPr>
          <p:cNvPr id="4099" name="Picture 3" descr="C:\Users\Владелец-PC\Downloads\vXZ64XCD6l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293437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825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620688"/>
            <a:ext cx="294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Описание чисел Фибоначчи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1196752"/>
            <a:ext cx="86224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Сам Леонардо Пизанский предложил знаменитую последовательность в виде </a:t>
            </a:r>
            <a:r>
              <a:rPr lang="en-US" dirty="0" smtClean="0"/>
              <a:t>“</a:t>
            </a:r>
            <a:r>
              <a:rPr lang="ru-RU" dirty="0" smtClean="0"/>
              <a:t>задачи</a:t>
            </a:r>
          </a:p>
          <a:p>
            <a:r>
              <a:rPr lang="ru-RU" dirty="0"/>
              <a:t> </a:t>
            </a:r>
            <a:r>
              <a:rPr lang="ru-RU" dirty="0" smtClean="0"/>
              <a:t>о кроликах</a:t>
            </a:r>
            <a:r>
              <a:rPr lang="en-US" dirty="0" smtClean="0"/>
              <a:t>”,</a:t>
            </a:r>
            <a:r>
              <a:rPr lang="ru-RU" dirty="0" smtClean="0"/>
              <a:t> где описал кроличью популяцию со следующими условиями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dirty="0" smtClean="0"/>
              <a:t>1</a:t>
            </a:r>
            <a:r>
              <a:rPr lang="en-US" dirty="0" smtClean="0"/>
              <a:t>.</a:t>
            </a:r>
            <a:r>
              <a:rPr lang="ru-RU" dirty="0" smtClean="0"/>
              <a:t>В начале 1 месяца появляется первая пара кроликов (самец и самка)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en-US" dirty="0" smtClean="0"/>
              <a:t>.</a:t>
            </a:r>
            <a:r>
              <a:rPr lang="ru-RU" dirty="0" smtClean="0"/>
              <a:t>Со 2 месяца кролики начинают ежемесячно производить новую пару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en-US" dirty="0" smtClean="0"/>
              <a:t>.</a:t>
            </a:r>
            <a:r>
              <a:rPr lang="ru-RU" dirty="0" smtClean="0"/>
              <a:t>Кролики бессмертны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1026" name="Picture 2" descr="C:\Users\Владелец-PC\Downloads\22478b270123c2b0e17710b210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9" y="2780929"/>
            <a:ext cx="3096344" cy="1588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528" y="4725144"/>
            <a:ext cx="83968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Задача состояла в том</a:t>
            </a:r>
            <a:r>
              <a:rPr lang="en-US" dirty="0" smtClean="0"/>
              <a:t>,</a:t>
            </a:r>
            <a:r>
              <a:rPr lang="ru-RU" dirty="0" smtClean="0"/>
              <a:t>чтобы рассчитать</a:t>
            </a:r>
            <a:r>
              <a:rPr lang="en-US" dirty="0" smtClean="0"/>
              <a:t>,</a:t>
            </a:r>
            <a:r>
              <a:rPr lang="ru-RU" dirty="0" smtClean="0"/>
              <a:t> сколько кроликов в популяции будет через</a:t>
            </a:r>
          </a:p>
          <a:p>
            <a:r>
              <a:rPr lang="ru-RU" dirty="0"/>
              <a:t> </a:t>
            </a:r>
            <a:r>
              <a:rPr lang="ru-RU" dirty="0" smtClean="0"/>
              <a:t>год</a:t>
            </a:r>
            <a:r>
              <a:rPr lang="en-US" dirty="0" smtClean="0"/>
              <a:t>.</a:t>
            </a:r>
            <a:r>
              <a:rPr lang="ru-RU" dirty="0" smtClean="0"/>
              <a:t> Рассчитанная по формуле последовательность выглядит так</a:t>
            </a:r>
            <a:r>
              <a:rPr lang="en-US" dirty="0" smtClean="0"/>
              <a:t>:</a:t>
            </a:r>
            <a:endParaRPr lang="ru-RU" dirty="0" smtClean="0"/>
          </a:p>
          <a:p>
            <a:r>
              <a:rPr lang="ru-RU" dirty="0" smtClean="0"/>
              <a:t>0</a:t>
            </a:r>
            <a:r>
              <a:rPr lang="en-US" dirty="0" smtClean="0"/>
              <a:t>,1,1,2,3,5,8,13,21,34,55,89,144,233, 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017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620688"/>
            <a:ext cx="6854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Применение рядов Фибоначчи в информатике и программировании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159776"/>
            <a:ext cx="8830046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Последовательность Фибоначчи – один из классических примеров рекурсии в</a:t>
            </a:r>
          </a:p>
          <a:p>
            <a:r>
              <a:rPr lang="ru-RU" dirty="0"/>
              <a:t> </a:t>
            </a:r>
            <a:r>
              <a:rPr lang="ru-RU" dirty="0" smtClean="0"/>
              <a:t>математике</a:t>
            </a:r>
            <a:r>
              <a:rPr lang="en-US" dirty="0" smtClean="0"/>
              <a:t>.</a:t>
            </a:r>
            <a:r>
              <a:rPr lang="ru-RU" dirty="0" smtClean="0"/>
              <a:t> Рекурсией называется функция</a:t>
            </a:r>
            <a:r>
              <a:rPr lang="en-US" dirty="0" smtClean="0"/>
              <a:t>,</a:t>
            </a:r>
            <a:r>
              <a:rPr lang="ru-RU" dirty="0" smtClean="0"/>
              <a:t> определяющая своё значение через </a:t>
            </a:r>
          </a:p>
          <a:p>
            <a:r>
              <a:rPr lang="ru-RU" dirty="0"/>
              <a:t> </a:t>
            </a:r>
            <a:r>
              <a:rPr lang="ru-RU" dirty="0" smtClean="0"/>
              <a:t>обращение к самой себе</a:t>
            </a:r>
            <a:r>
              <a:rPr lang="en-US" dirty="0" smtClean="0"/>
              <a:t>.</a:t>
            </a:r>
            <a:r>
              <a:rPr lang="ru-RU" dirty="0" smtClean="0"/>
              <a:t> Рекурсивные алгоритмы используются в программировании</a:t>
            </a:r>
          </a:p>
          <a:p>
            <a:r>
              <a:rPr lang="ru-RU" dirty="0"/>
              <a:t> </a:t>
            </a:r>
            <a:r>
              <a:rPr lang="ru-RU" dirty="0" smtClean="0"/>
              <a:t>для упрощения вычислений</a:t>
            </a:r>
            <a:r>
              <a:rPr lang="en-US" dirty="0" smtClean="0"/>
              <a:t>.</a:t>
            </a:r>
            <a:r>
              <a:rPr lang="ru-RU" dirty="0" smtClean="0"/>
              <a:t> Умение обращаться с ними является одним из базовых </a:t>
            </a:r>
          </a:p>
          <a:p>
            <a:r>
              <a:rPr lang="ru-RU" dirty="0"/>
              <a:t> </a:t>
            </a:r>
            <a:r>
              <a:rPr lang="ru-RU" dirty="0" smtClean="0"/>
              <a:t>навыков программиста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Проблема рекурсивного нахождения чисел Фибоначчи в том</a:t>
            </a:r>
            <a:r>
              <a:rPr lang="en-US" dirty="0" smtClean="0"/>
              <a:t>,</a:t>
            </a:r>
            <a:r>
              <a:rPr lang="ru-RU" dirty="0" smtClean="0"/>
              <a:t> что после определённого</a:t>
            </a:r>
          </a:p>
          <a:p>
            <a:r>
              <a:rPr lang="ru-RU" dirty="0"/>
              <a:t> </a:t>
            </a:r>
            <a:r>
              <a:rPr lang="ru-RU" dirty="0" smtClean="0"/>
              <a:t>предела процесс сильно замедляется</a:t>
            </a:r>
            <a:r>
              <a:rPr lang="en-US" dirty="0" smtClean="0"/>
              <a:t>.</a:t>
            </a:r>
            <a:r>
              <a:rPr lang="ru-RU" dirty="0" smtClean="0"/>
              <a:t> Причина- в самой природе рекурсии</a:t>
            </a:r>
            <a:r>
              <a:rPr lang="en-US" dirty="0" smtClean="0"/>
              <a:t>:</a:t>
            </a:r>
            <a:r>
              <a:rPr lang="ru-RU" dirty="0" smtClean="0"/>
              <a:t> основанная</a:t>
            </a:r>
          </a:p>
          <a:p>
            <a:r>
              <a:rPr lang="ru-RU" dirty="0"/>
              <a:t> </a:t>
            </a:r>
            <a:r>
              <a:rPr lang="ru-RU" dirty="0" smtClean="0"/>
              <a:t>на ней программа постоянно обращается сама к себе</a:t>
            </a:r>
            <a:r>
              <a:rPr lang="en-US" dirty="0" smtClean="0"/>
              <a:t>.</a:t>
            </a:r>
            <a:r>
              <a:rPr lang="ru-RU" dirty="0" smtClean="0"/>
              <a:t> Если число </a:t>
            </a:r>
            <a:r>
              <a:rPr lang="en-US" dirty="0" smtClean="0"/>
              <a:t>n</a:t>
            </a:r>
            <a:r>
              <a:rPr lang="ru-RU" dirty="0" smtClean="0"/>
              <a:t> большое</a:t>
            </a:r>
            <a:r>
              <a:rPr lang="en-US" dirty="0" smtClean="0"/>
              <a:t>, </a:t>
            </a:r>
            <a:r>
              <a:rPr lang="ru-RU" dirty="0" smtClean="0"/>
              <a:t> обычный</a:t>
            </a:r>
          </a:p>
          <a:p>
            <a:r>
              <a:rPr lang="ru-RU" dirty="0"/>
              <a:t> </a:t>
            </a:r>
            <a:r>
              <a:rPr lang="ru-RU" dirty="0" smtClean="0"/>
              <a:t>компьютер просто не справится или процесс займёт слишком много времени</a:t>
            </a:r>
            <a:r>
              <a:rPr lang="en-US" dirty="0" smtClean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025127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280</TotalTime>
  <Words>1014</Words>
  <Application>Microsoft Office PowerPoint</Application>
  <PresentationFormat>Экран (4:3)</PresentationFormat>
  <Paragraphs>112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NewsPrint</vt:lpstr>
      <vt:lpstr>Числа Фибоначчи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Цифры Фибоначчи</dc:title>
  <dc:creator>Владелец-PC</dc:creator>
  <cp:lastModifiedBy>User</cp:lastModifiedBy>
  <cp:revision>24</cp:revision>
  <dcterms:created xsi:type="dcterms:W3CDTF">2022-11-20T13:33:12Z</dcterms:created>
  <dcterms:modified xsi:type="dcterms:W3CDTF">2022-11-24T08:31:56Z</dcterms:modified>
</cp:coreProperties>
</file>