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3" r:id="rId6"/>
    <p:sldId id="262" r:id="rId7"/>
    <p:sldId id="261" r:id="rId8"/>
    <p:sldId id="259" r:id="rId9"/>
    <p:sldId id="265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57DCFE8-8B55-42DD-A54E-70BB189030C9}">
          <p14:sldIdLst>
            <p14:sldId id="256"/>
          </p14:sldIdLst>
        </p14:section>
        <p14:section name="Раздел без заголовка" id="{8BE180A6-5005-4E01-ABC2-AB62CE5C9DEA}">
          <p14:sldIdLst>
            <p14:sldId id="257"/>
            <p14:sldId id="258"/>
            <p14:sldId id="260"/>
            <p14:sldId id="263"/>
            <p14:sldId id="262"/>
            <p14:sldId id="261"/>
            <p14:sldId id="259"/>
            <p14:sldId id="265"/>
            <p14:sldId id="264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A56B7-6E62-4E2E-ABB8-487706A94E4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2612-00A5-41D3-A1FB-626435751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000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A56B7-6E62-4E2E-ABB8-487706A94E4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2612-00A5-41D3-A1FB-626435751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014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A56B7-6E62-4E2E-ABB8-487706A94E4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2612-00A5-41D3-A1FB-626435751EA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8110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A56B7-6E62-4E2E-ABB8-487706A94E4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2612-00A5-41D3-A1FB-626435751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129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A56B7-6E62-4E2E-ABB8-487706A94E4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2612-00A5-41D3-A1FB-626435751EA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87129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A56B7-6E62-4E2E-ABB8-487706A94E4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2612-00A5-41D3-A1FB-626435751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1444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A56B7-6E62-4E2E-ABB8-487706A94E4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2612-00A5-41D3-A1FB-626435751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494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A56B7-6E62-4E2E-ABB8-487706A94E4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2612-00A5-41D3-A1FB-626435751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5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A56B7-6E62-4E2E-ABB8-487706A94E4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2612-00A5-41D3-A1FB-626435751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563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A56B7-6E62-4E2E-ABB8-487706A94E4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2612-00A5-41D3-A1FB-626435751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284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A56B7-6E62-4E2E-ABB8-487706A94E4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2612-00A5-41D3-A1FB-626435751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855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A56B7-6E62-4E2E-ABB8-487706A94E4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2612-00A5-41D3-A1FB-626435751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557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A56B7-6E62-4E2E-ABB8-487706A94E4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2612-00A5-41D3-A1FB-626435751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688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A56B7-6E62-4E2E-ABB8-487706A94E4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2612-00A5-41D3-A1FB-626435751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976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A56B7-6E62-4E2E-ABB8-487706A94E4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2612-00A5-41D3-A1FB-626435751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64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A56B7-6E62-4E2E-ABB8-487706A94E4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2612-00A5-41D3-A1FB-626435751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133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A56B7-6E62-4E2E-ABB8-487706A94E43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36C2612-00A5-41D3-A1FB-626435751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260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2210" y="3940767"/>
            <a:ext cx="8913056" cy="988371"/>
          </a:xfrm>
        </p:spPr>
        <p:txBody>
          <a:bodyPr/>
          <a:lstStyle/>
          <a:p>
            <a:pPr algn="ctr"/>
            <a:r>
              <a:rPr lang="ru-RU" dirty="0" smtClean="0"/>
              <a:t>Развитие эмоционального интеллекта у дошкольников при помощи метафорических ассоциативных карт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84582" y="4929138"/>
            <a:ext cx="7766936" cy="109689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Пятунина Анастасия Олеговна</a:t>
            </a:r>
          </a:p>
          <a:p>
            <a:r>
              <a:rPr lang="ru-RU" dirty="0" smtClean="0"/>
              <a:t>педагог-психолог</a:t>
            </a:r>
          </a:p>
          <a:p>
            <a:r>
              <a:rPr lang="ru-RU" dirty="0" smtClean="0"/>
              <a:t>МБОУ «Ивановская СОШ»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274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431" y="144380"/>
            <a:ext cx="8786157" cy="6589618"/>
          </a:xfrm>
        </p:spPr>
      </p:pic>
    </p:spTree>
    <p:extLst>
      <p:ext uri="{BB962C8B-B14F-4D97-AF65-F5344CB8AC3E}">
        <p14:creationId xmlns:p14="http://schemas.microsoft.com/office/powerpoint/2010/main" val="134193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03" y="120316"/>
            <a:ext cx="9764375" cy="6504592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0" y="5001126"/>
            <a:ext cx="152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93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9177" y="531394"/>
            <a:ext cx="8596668" cy="1320800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Что такое метафорические карты? </a:t>
            </a:r>
            <a:endParaRPr lang="ru-RU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08" y="1438695"/>
            <a:ext cx="3730713" cy="2777536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7511" y="1438695"/>
            <a:ext cx="3707732" cy="278079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934" y="4319336"/>
            <a:ext cx="3850106" cy="2406316"/>
          </a:xfrm>
          <a:prstGeom prst="rect">
            <a:avLst/>
          </a:prstGeom>
        </p:spPr>
      </p:pic>
      <p:cxnSp>
        <p:nvCxnSpPr>
          <p:cNvPr id="12" name="Прямая соединительная линия 11"/>
          <p:cNvCxnSpPr>
            <a:stCxn id="2" idx="3"/>
          </p:cNvCxnSpPr>
          <p:nvPr/>
        </p:nvCxnSpPr>
        <p:spPr>
          <a:xfrm flipH="1">
            <a:off x="854242" y="1191794"/>
            <a:ext cx="8721603" cy="5533858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45168" y="1191794"/>
            <a:ext cx="9045402" cy="5533858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9079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Что такое метафорические карты? 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98852"/>
            <a:ext cx="8596668" cy="3880773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solidFill>
                  <a:schemeClr val="tx1"/>
                </a:solidFill>
              </a:rPr>
              <a:t>Метафорические ассоциативные </a:t>
            </a:r>
            <a:r>
              <a:rPr lang="ru-RU" sz="2400" dirty="0" smtClean="0">
                <a:solidFill>
                  <a:schemeClr val="tx1"/>
                </a:solidFill>
              </a:rPr>
              <a:t>карты — </a:t>
            </a:r>
            <a:r>
              <a:rPr lang="ru-RU" sz="2400" dirty="0">
                <a:solidFill>
                  <a:schemeClr val="tx1"/>
                </a:solidFill>
              </a:rPr>
              <a:t>это набор картинок, которые используют для диагностики и проработки психологических проблем, а также для обучения, самопознания, игр и творчества.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68" y="3075406"/>
            <a:ext cx="5346366" cy="3559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26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460" y="332874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Метафорические ассоциативные карты у детей дошкольного возраста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1420" y="1822116"/>
            <a:ext cx="10166685" cy="3423653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МАК «Волшебный сундучок: эти разные эмоции » (Авторы: Васильева И., Лебедева М</a:t>
            </a:r>
            <a:r>
              <a:rPr lang="ru-RU" sz="2400" dirty="0" smtClean="0">
                <a:solidFill>
                  <a:schemeClr val="tx1"/>
                </a:solidFill>
              </a:rPr>
              <a:t>.)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МАК </a:t>
            </a:r>
            <a:r>
              <a:rPr lang="ru-RU" sz="2400" dirty="0">
                <a:solidFill>
                  <a:schemeClr val="tx1"/>
                </a:solidFill>
              </a:rPr>
              <a:t>«Роботы» (Автор: Т. Ушакова</a:t>
            </a:r>
            <a:r>
              <a:rPr lang="ru-RU" sz="2400" dirty="0" smtClean="0">
                <a:solidFill>
                  <a:schemeClr val="tx1"/>
                </a:solidFill>
              </a:rPr>
              <a:t>)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МАК </a:t>
            </a:r>
            <a:r>
              <a:rPr lang="ru-RU" sz="2400" dirty="0">
                <a:solidFill>
                  <a:schemeClr val="tx1"/>
                </a:solidFill>
              </a:rPr>
              <a:t>«Котейка» (Автор: Н. Седова</a:t>
            </a:r>
            <a:r>
              <a:rPr lang="ru-RU" sz="2400" dirty="0" smtClean="0">
                <a:solidFill>
                  <a:schemeClr val="tx1"/>
                </a:solidFill>
              </a:rPr>
              <a:t>)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МАК </a:t>
            </a:r>
            <a:r>
              <a:rPr lang="ru-RU" sz="2400" dirty="0">
                <a:solidFill>
                  <a:schemeClr val="tx1"/>
                </a:solidFill>
              </a:rPr>
              <a:t>«</a:t>
            </a:r>
            <a:r>
              <a:rPr lang="ru-RU" sz="2400" dirty="0" err="1">
                <a:solidFill>
                  <a:schemeClr val="tx1"/>
                </a:solidFill>
              </a:rPr>
              <a:t>Монстрики</a:t>
            </a:r>
            <a:r>
              <a:rPr lang="ru-RU" sz="2400" dirty="0">
                <a:solidFill>
                  <a:schemeClr val="tx1"/>
                </a:solidFill>
              </a:rPr>
              <a:t>» (Автор: </a:t>
            </a:r>
            <a:r>
              <a:rPr lang="ru-RU" sz="2400" dirty="0" err="1">
                <a:solidFill>
                  <a:schemeClr val="tx1"/>
                </a:solidFill>
              </a:rPr>
              <a:t>Ютта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Гох</a:t>
            </a:r>
            <a:r>
              <a:rPr lang="ru-RU" sz="2400" dirty="0">
                <a:solidFill>
                  <a:schemeClr val="tx1"/>
                </a:solidFill>
              </a:rPr>
              <a:t>-Корона и </a:t>
            </a:r>
            <a:r>
              <a:rPr lang="ru-RU" sz="2400" dirty="0" err="1">
                <a:solidFill>
                  <a:schemeClr val="tx1"/>
                </a:solidFill>
              </a:rPr>
              <a:t>Кристиан</a:t>
            </a:r>
            <a:r>
              <a:rPr lang="ru-RU" sz="2400" dirty="0">
                <a:solidFill>
                  <a:schemeClr val="tx1"/>
                </a:solidFill>
              </a:rPr>
              <a:t> Корона</a:t>
            </a:r>
            <a:r>
              <a:rPr lang="ru-RU" sz="2400" dirty="0" smtClean="0">
                <a:solidFill>
                  <a:schemeClr val="tx1"/>
                </a:solidFill>
              </a:rPr>
              <a:t>)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МАК </a:t>
            </a:r>
            <a:r>
              <a:rPr lang="ru-RU" sz="2400" dirty="0">
                <a:solidFill>
                  <a:schemeClr val="tx1"/>
                </a:solidFill>
              </a:rPr>
              <a:t>«Домик номер 6» (Автор: С. </a:t>
            </a:r>
            <a:r>
              <a:rPr lang="ru-RU" sz="2400" dirty="0" err="1">
                <a:solidFill>
                  <a:schemeClr val="tx1"/>
                </a:solidFill>
              </a:rPr>
              <a:t>Добычина</a:t>
            </a:r>
            <a:r>
              <a:rPr lang="ru-RU" sz="2400" dirty="0" smtClean="0">
                <a:solidFill>
                  <a:schemeClr val="tx1"/>
                </a:solidFill>
              </a:rPr>
              <a:t>)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МАК </a:t>
            </a:r>
            <a:r>
              <a:rPr lang="ru-RU" sz="2400" dirty="0">
                <a:solidFill>
                  <a:schemeClr val="tx1"/>
                </a:solidFill>
              </a:rPr>
              <a:t>«Дружок» (Автор: И. Фёдорова</a:t>
            </a:r>
            <a:r>
              <a:rPr lang="ru-RU" sz="2400" dirty="0" smtClean="0">
                <a:solidFill>
                  <a:schemeClr val="tx1"/>
                </a:solidFill>
              </a:rPr>
              <a:t>)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МАК </a:t>
            </a:r>
            <a:r>
              <a:rPr lang="ru-RU" sz="2400" dirty="0">
                <a:solidFill>
                  <a:schemeClr val="tx1"/>
                </a:solidFill>
              </a:rPr>
              <a:t>«Мастерская сказок» (Авторы: Т. </a:t>
            </a:r>
            <a:r>
              <a:rPr lang="ru-RU" sz="2400" dirty="0" err="1">
                <a:solidFill>
                  <a:schemeClr val="tx1"/>
                </a:solidFill>
              </a:rPr>
              <a:t>Зинкевич</a:t>
            </a:r>
            <a:r>
              <a:rPr lang="ru-RU" sz="2400" dirty="0">
                <a:solidFill>
                  <a:schemeClr val="tx1"/>
                </a:solidFill>
              </a:rPr>
              <a:t>-Евстигнеева, А. </a:t>
            </a:r>
            <a:r>
              <a:rPr lang="ru-RU" sz="2400" dirty="0" err="1">
                <a:solidFill>
                  <a:schemeClr val="tx1"/>
                </a:solidFill>
              </a:rPr>
              <a:t>Зинкевич</a:t>
            </a:r>
            <a:r>
              <a:rPr lang="ru-RU" sz="2400" dirty="0" smtClean="0">
                <a:solidFill>
                  <a:schemeClr val="tx1"/>
                </a:solidFill>
              </a:rPr>
              <a:t>)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МАК </a:t>
            </a:r>
            <a:r>
              <a:rPr lang="ru-RU" sz="2400" dirty="0">
                <a:solidFill>
                  <a:schemeClr val="tx1"/>
                </a:solidFill>
              </a:rPr>
              <a:t>«Проективные сказочные карты»  (Автор: </a:t>
            </a:r>
            <a:r>
              <a:rPr lang="ru-RU" sz="2400" dirty="0" err="1">
                <a:solidFill>
                  <a:schemeClr val="tx1"/>
                </a:solidFill>
              </a:rPr>
              <a:t>Олифирович</a:t>
            </a:r>
            <a:r>
              <a:rPr lang="ru-RU" sz="2400" dirty="0">
                <a:solidFill>
                  <a:schemeClr val="tx1"/>
                </a:solidFill>
              </a:rPr>
              <a:t> Н.И., </a:t>
            </a:r>
            <a:r>
              <a:rPr lang="ru-RU" sz="2400" dirty="0" err="1">
                <a:solidFill>
                  <a:schemeClr val="tx1"/>
                </a:solidFill>
              </a:rPr>
              <a:t>Малейчук</a:t>
            </a:r>
            <a:r>
              <a:rPr lang="ru-RU" sz="2400" dirty="0">
                <a:solidFill>
                  <a:schemeClr val="tx1"/>
                </a:solidFill>
              </a:rPr>
              <a:t> Г.И</a:t>
            </a:r>
            <a:r>
              <a:rPr lang="ru-RU" sz="2400" dirty="0" smtClean="0">
                <a:solidFill>
                  <a:schemeClr val="tx1"/>
                </a:solidFill>
              </a:rPr>
              <a:t>.)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53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14" y="3332747"/>
            <a:ext cx="2490917" cy="332122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476" y="201135"/>
            <a:ext cx="4316627" cy="32374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69" y="201135"/>
            <a:ext cx="3302626" cy="33026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9684" y="201135"/>
            <a:ext cx="3354239" cy="33542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321" y="3649197"/>
            <a:ext cx="4144935" cy="31010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1762" y="3649197"/>
            <a:ext cx="2643063" cy="310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31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3079" y="176463"/>
            <a:ext cx="8596668" cy="13208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Авторские метафорические карты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547" y="2437805"/>
            <a:ext cx="5551796" cy="416384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47628" y="346043"/>
            <a:ext cx="4375079" cy="583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87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6112" y="465221"/>
            <a:ext cx="8596668" cy="13208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n>
                  <a:solidFill>
                    <a:schemeClr val="tx1"/>
                  </a:solidFill>
                </a:ln>
              </a:rPr>
              <a:t>Эмоциональный интеллект</a:t>
            </a:r>
            <a:endParaRPr lang="ru-RU" sz="4400" b="1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1555" y="1607137"/>
            <a:ext cx="3978887" cy="479366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Это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</a:rPr>
              <a:t>способности понимания эмоций, оценивания и выражения их, умение применять знания об эмоциональной сфере человека в практической деятельности, умение регулировать эмоции</a:t>
            </a:r>
            <a:r>
              <a:rPr lang="ru-RU" sz="2400" dirty="0">
                <a:solidFill>
                  <a:schemeClr val="tx1"/>
                </a:solidFill>
              </a:rPr>
              <a:t>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442" y="1607137"/>
            <a:ext cx="5159966" cy="396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7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59814" y="-825642"/>
            <a:ext cx="6420259" cy="8560344"/>
          </a:xfrm>
        </p:spPr>
      </p:pic>
    </p:spTree>
    <p:extLst>
      <p:ext uri="{BB962C8B-B14F-4D97-AF65-F5344CB8AC3E}">
        <p14:creationId xmlns:p14="http://schemas.microsoft.com/office/powerpoint/2010/main" val="293881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185861" y="-955061"/>
            <a:ext cx="6572574" cy="8763430"/>
          </a:xfrm>
        </p:spPr>
      </p:pic>
    </p:spTree>
    <p:extLst>
      <p:ext uri="{BB962C8B-B14F-4D97-AF65-F5344CB8AC3E}">
        <p14:creationId xmlns:p14="http://schemas.microsoft.com/office/powerpoint/2010/main" val="114419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288</TotalTime>
  <Words>193</Words>
  <Application>Microsoft Office PowerPoint</Application>
  <PresentationFormat>Широкоэкранный</PresentationFormat>
  <Paragraphs>19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Аспект</vt:lpstr>
      <vt:lpstr>Развитие эмоционального интеллекта у дошкольников при помощи метафорических ассоциативных карт</vt:lpstr>
      <vt:lpstr>Что такое метафорические карты? </vt:lpstr>
      <vt:lpstr>Что такое метафорические карты? </vt:lpstr>
      <vt:lpstr>Метафорические ассоциативные карты у детей дошкольного возраста</vt:lpstr>
      <vt:lpstr>Презентация PowerPoint</vt:lpstr>
      <vt:lpstr>Авторские метафорические карты</vt:lpstr>
      <vt:lpstr>Эмоциональный интеллект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</dc:creator>
  <cp:lastModifiedBy>Анастасия</cp:lastModifiedBy>
  <cp:revision>17</cp:revision>
  <dcterms:created xsi:type="dcterms:W3CDTF">2023-04-26T09:02:50Z</dcterms:created>
  <dcterms:modified xsi:type="dcterms:W3CDTF">2023-04-27T07:43:12Z</dcterms:modified>
</cp:coreProperties>
</file>