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6"/>
  </p:notesMasterIdLst>
  <p:sldIdLst>
    <p:sldId id="267" r:id="rId2"/>
    <p:sldId id="296" r:id="rId3"/>
    <p:sldId id="288" r:id="rId4"/>
    <p:sldId id="257" r:id="rId5"/>
    <p:sldId id="259" r:id="rId6"/>
    <p:sldId id="258" r:id="rId7"/>
    <p:sldId id="297" r:id="rId8"/>
    <p:sldId id="260" r:id="rId9"/>
    <p:sldId id="264" r:id="rId10"/>
    <p:sldId id="263" r:id="rId11"/>
    <p:sldId id="262" r:id="rId12"/>
    <p:sldId id="266" r:id="rId13"/>
    <p:sldId id="265" r:id="rId14"/>
    <p:sldId id="26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2B800"/>
    <a:srgbClr val="FF7373"/>
    <a:srgbClr val="8DE1C5"/>
    <a:srgbClr val="0000FF"/>
    <a:srgbClr val="0000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p:cViewPr varScale="1">
        <p:scale>
          <a:sx n="24" d="100"/>
          <a:sy n="24" d="100"/>
        </p:scale>
        <p:origin x="2820"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C3295F-7BD8-4604-90F2-F4D953F454F1}" type="datetimeFigureOut">
              <a:rPr lang="ru-RU" smtClean="0"/>
              <a:pPr/>
              <a:t>20.06.2023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8F943-B4EC-4835-AB6C-6AD235ADA000}" type="slidenum">
              <a:rPr lang="ru-RU" smtClean="0"/>
              <a:pPr/>
              <a:t>‹#›</a:t>
            </a:fld>
            <a:endParaRPr lang="ru-RU"/>
          </a:p>
        </p:txBody>
      </p:sp>
    </p:spTree>
    <p:extLst>
      <p:ext uri="{BB962C8B-B14F-4D97-AF65-F5344CB8AC3E}">
        <p14:creationId xmlns:p14="http://schemas.microsoft.com/office/powerpoint/2010/main" val="469748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398F943-B4EC-4835-AB6C-6AD235ADA000}" type="slidenum">
              <a:rPr lang="ru-RU" smtClean="0"/>
              <a:pPr/>
              <a:t>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398F943-B4EC-4835-AB6C-6AD235ADA000}"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64C0EE7-7C9F-4960-B9CC-6021AB744261}" type="datetimeFigureOut">
              <a:rPr lang="ru-RU" smtClean="0"/>
              <a:pPr/>
              <a:t>20.06.2023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4EFA23-002E-4EA2-9EBB-C5BFF6F95D4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C0EE7-7C9F-4960-B9CC-6021AB744261}" type="datetimeFigureOut">
              <a:rPr lang="ru-RU" smtClean="0"/>
              <a:pPr/>
              <a:t>20.06.2023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4EFA23-002E-4EA2-9EBB-C5BFF6F95D4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12" Type="http://schemas.openxmlformats.org/officeDocument/2006/relationships/image" Target="../media/image4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0.jpeg"/><Relationship Id="rId11" Type="http://schemas.openxmlformats.org/officeDocument/2006/relationships/image" Target="../media/image45.jpeg"/><Relationship Id="rId5" Type="http://schemas.openxmlformats.org/officeDocument/2006/relationships/image" Target="../media/image39.jpe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s>
</file>

<file path=ppt/slides/_rels/slide1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gif"/><Relationship Id="rId17" Type="http://schemas.openxmlformats.org/officeDocument/2006/relationships/image" Target="../media/image25.jpeg"/><Relationship Id="rId2" Type="http://schemas.openxmlformats.org/officeDocument/2006/relationships/image" Target="../media/image10.jpeg"/><Relationship Id="rId16"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5" Type="http://schemas.openxmlformats.org/officeDocument/2006/relationships/image" Target="../media/image2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s>
</file>

<file path=ppt/slides/_rels/slide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file:///C:\Users\User\AppData\Local\Temp\FineReader11.00\media\image2.jpeg" TargetMode="External"/><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F2A236-7314-4768-A39B-D292D87E3D9D}"/>
              </a:ext>
            </a:extLst>
          </p:cNvPr>
          <p:cNvSpPr txBox="1"/>
          <p:nvPr/>
        </p:nvSpPr>
        <p:spPr>
          <a:xfrm>
            <a:off x="1619672" y="1412776"/>
            <a:ext cx="6336704" cy="830997"/>
          </a:xfrm>
          <a:prstGeom prst="rect">
            <a:avLst/>
          </a:prstGeom>
          <a:noFill/>
        </p:spPr>
        <p:txBody>
          <a:bodyPr wrap="square" rtlCol="0">
            <a:spAutoFit/>
          </a:bodyPr>
          <a:lstStyle/>
          <a:p>
            <a:r>
              <a:rPr lang="en-US" sz="4800" dirty="0"/>
              <a:t>The 9</a:t>
            </a:r>
            <a:r>
              <a:rPr lang="en-US" sz="4800" baseline="30000" dirty="0"/>
              <a:t>th</a:t>
            </a:r>
            <a:r>
              <a:rPr lang="en-US" sz="4800" dirty="0"/>
              <a:t> of November</a:t>
            </a:r>
            <a:endParaRPr lang="ru-RU" sz="4800" dirty="0"/>
          </a:p>
        </p:txBody>
      </p:sp>
      <p:sp>
        <p:nvSpPr>
          <p:cNvPr id="3" name="TextBox 2">
            <a:extLst>
              <a:ext uri="{FF2B5EF4-FFF2-40B4-BE49-F238E27FC236}">
                <a16:creationId xmlns:a16="http://schemas.microsoft.com/office/drawing/2014/main" id="{21A28B6D-A42E-4ABC-B62D-00044D50310A}"/>
              </a:ext>
            </a:extLst>
          </p:cNvPr>
          <p:cNvSpPr txBox="1"/>
          <p:nvPr/>
        </p:nvSpPr>
        <p:spPr>
          <a:xfrm>
            <a:off x="3203848" y="2708920"/>
            <a:ext cx="2880320" cy="646331"/>
          </a:xfrm>
          <a:prstGeom prst="rect">
            <a:avLst/>
          </a:prstGeom>
          <a:noFill/>
        </p:spPr>
        <p:txBody>
          <a:bodyPr wrap="square" rtlCol="0">
            <a:spAutoFit/>
          </a:bodyPr>
          <a:lstStyle/>
          <a:p>
            <a:r>
              <a:rPr lang="en-US" sz="3600" dirty="0"/>
              <a:t>It`s Tuesday</a:t>
            </a:r>
            <a:endParaRPr lang="ru-RU" sz="3600" dirty="0"/>
          </a:p>
        </p:txBody>
      </p:sp>
    </p:spTree>
    <p:extLst>
      <p:ext uri="{BB962C8B-B14F-4D97-AF65-F5344CB8AC3E}">
        <p14:creationId xmlns:p14="http://schemas.microsoft.com/office/powerpoint/2010/main" val="3979309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6145" name="Picture 1" descr="F:\2016-2017\Открытый урок, семинар\DSC00393.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72264" y="214290"/>
            <a:ext cx="2286016" cy="1028896"/>
          </a:xfrm>
          <a:prstGeom prst="rect">
            <a:avLst/>
          </a:prstGeom>
          <a:noFill/>
        </p:spPr>
      </p:pic>
      <p:pic>
        <p:nvPicPr>
          <p:cNvPr id="6146" name="Picture 2" descr="F:\2016-2017\Открытый урок, семинар\ga3_0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413283"/>
            <a:ext cx="1571604" cy="2444717"/>
          </a:xfrm>
          <a:prstGeom prst="rect">
            <a:avLst/>
          </a:prstGeom>
          <a:noFill/>
        </p:spPr>
      </p:pic>
      <p:pic>
        <p:nvPicPr>
          <p:cNvPr id="6148" name="Picture 4" descr="F:\Открытый урок, семинар\Новая папка\Без названия (5).jpg"/>
          <p:cNvPicPr>
            <a:picLocks noChangeAspect="1" noChangeArrowheads="1"/>
          </p:cNvPicPr>
          <p:nvPr/>
        </p:nvPicPr>
        <p:blipFill>
          <a:blip r:embed="rId5"/>
          <a:srcRect/>
          <a:stretch>
            <a:fillRect/>
          </a:stretch>
        </p:blipFill>
        <p:spPr bwMode="auto">
          <a:xfrm rot="21440514">
            <a:off x="29250" y="51640"/>
            <a:ext cx="2257482" cy="1313786"/>
          </a:xfrm>
          <a:prstGeom prst="rect">
            <a:avLst/>
          </a:prstGeom>
          <a:noFill/>
        </p:spPr>
      </p:pic>
      <p:pic>
        <p:nvPicPr>
          <p:cNvPr id="6149" name="Picture 5" descr="F:\Открытый урок, семинар\Новая папка\dsc0886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51191">
            <a:off x="6733808" y="4909108"/>
            <a:ext cx="2373592" cy="1717082"/>
          </a:xfrm>
          <a:prstGeom prst="rect">
            <a:avLst/>
          </a:prstGeom>
          <a:noFill/>
        </p:spPr>
      </p:pic>
      <p:graphicFrame>
        <p:nvGraphicFramePr>
          <p:cNvPr id="14" name="Таблица 13"/>
          <p:cNvGraphicFramePr>
            <a:graphicFrameLocks noGrp="1"/>
          </p:cNvGraphicFramePr>
          <p:nvPr/>
        </p:nvGraphicFramePr>
        <p:xfrm>
          <a:off x="1643042" y="1357298"/>
          <a:ext cx="7143800" cy="3402966"/>
        </p:xfrm>
        <a:graphic>
          <a:graphicData uri="http://schemas.openxmlformats.org/drawingml/2006/table">
            <a:tbl>
              <a:tblPr/>
              <a:tblGrid>
                <a:gridCol w="3368518">
                  <a:extLst>
                    <a:ext uri="{9D8B030D-6E8A-4147-A177-3AD203B41FA5}">
                      <a16:colId xmlns:a16="http://schemas.microsoft.com/office/drawing/2014/main" val="20000"/>
                    </a:ext>
                  </a:extLst>
                </a:gridCol>
                <a:gridCol w="3775282">
                  <a:extLst>
                    <a:ext uri="{9D8B030D-6E8A-4147-A177-3AD203B41FA5}">
                      <a16:colId xmlns:a16="http://schemas.microsoft.com/office/drawing/2014/main" val="20001"/>
                    </a:ext>
                  </a:extLst>
                </a:gridCol>
              </a:tblGrid>
              <a:tr h="370463">
                <a:tc>
                  <a:txBody>
                    <a:bodyPr/>
                    <a:lstStyle/>
                    <a:p>
                      <a:pPr algn="ctr">
                        <a:lnSpc>
                          <a:spcPct val="115000"/>
                        </a:lnSpc>
                        <a:spcAft>
                          <a:spcPts val="1000"/>
                        </a:spcAft>
                      </a:pPr>
                      <a:r>
                        <a:rPr lang="en-US" sz="2400" b="1" dirty="0">
                          <a:latin typeface="Calibri"/>
                          <a:ea typeface="Calibri"/>
                          <a:cs typeface="Times New Roman"/>
                        </a:rPr>
                        <a:t>Where?</a:t>
                      </a:r>
                      <a:endParaRPr lang="ru-RU" sz="2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b="1" dirty="0">
                          <a:latin typeface="Calibri"/>
                          <a:ea typeface="Calibri"/>
                          <a:cs typeface="Times New Roman"/>
                        </a:rPr>
                        <a:t>What can you do?</a:t>
                      </a:r>
                      <a:endParaRPr lang="ru-RU" sz="2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87123">
                <a:tc>
                  <a:txBody>
                    <a:bodyPr/>
                    <a:lstStyle/>
                    <a:p>
                      <a:pPr algn="ctr">
                        <a:lnSpc>
                          <a:spcPct val="115000"/>
                        </a:lnSpc>
                        <a:spcAft>
                          <a:spcPts val="1000"/>
                        </a:spcAft>
                      </a:pPr>
                      <a:r>
                        <a:rPr lang="en-US" sz="2400" dirty="0">
                          <a:latin typeface="Calibri"/>
                          <a:ea typeface="Calibri"/>
                          <a:cs typeface="Times New Roman"/>
                        </a:rPr>
                        <a:t>Gulliver’s café</a:t>
                      </a:r>
                      <a:endParaRPr lang="ru-RU" sz="2400" dirty="0">
                        <a:latin typeface="Calibri"/>
                        <a:ea typeface="Calibri"/>
                        <a:cs typeface="Times New Roman"/>
                      </a:endParaRPr>
                    </a:p>
                    <a:p>
                      <a:pPr algn="ctr">
                        <a:lnSpc>
                          <a:spcPct val="115000"/>
                        </a:lnSpc>
                        <a:spcAft>
                          <a:spcPts val="1000"/>
                        </a:spcAft>
                      </a:pPr>
                      <a:r>
                        <a:rPr lang="en-US" sz="2400" dirty="0">
                          <a:latin typeface="Calibri"/>
                          <a:ea typeface="Calibri"/>
                          <a:cs typeface="Times New Roman"/>
                        </a:rPr>
                        <a:t>Bouncy castle</a:t>
                      </a:r>
                      <a:endParaRPr lang="ru-RU" sz="2400" dirty="0">
                        <a:latin typeface="Calibri"/>
                        <a:ea typeface="Calibri"/>
                        <a:cs typeface="Times New Roman"/>
                      </a:endParaRPr>
                    </a:p>
                    <a:p>
                      <a:pPr algn="ctr">
                        <a:lnSpc>
                          <a:spcPct val="115000"/>
                        </a:lnSpc>
                        <a:spcAft>
                          <a:spcPts val="1000"/>
                        </a:spcAft>
                      </a:pPr>
                      <a:r>
                        <a:rPr lang="en-US" sz="2400" dirty="0">
                          <a:latin typeface="Calibri"/>
                          <a:ea typeface="Calibri"/>
                          <a:cs typeface="Times New Roman"/>
                        </a:rPr>
                        <a:t>Puppet theatre</a:t>
                      </a:r>
                      <a:endParaRPr lang="ru-RU" sz="2400" dirty="0">
                        <a:latin typeface="Calibri"/>
                        <a:ea typeface="Calibri"/>
                        <a:cs typeface="Times New Roman"/>
                      </a:endParaRPr>
                    </a:p>
                    <a:p>
                      <a:pPr algn="ctr">
                        <a:lnSpc>
                          <a:spcPct val="115000"/>
                        </a:lnSpc>
                        <a:spcAft>
                          <a:spcPts val="1000"/>
                        </a:spcAft>
                      </a:pPr>
                      <a:r>
                        <a:rPr lang="en-US" sz="2400" dirty="0">
                          <a:latin typeface="Calibri"/>
                          <a:ea typeface="Calibri"/>
                          <a:cs typeface="Times New Roman"/>
                        </a:rPr>
                        <a:t>Horse carousel</a:t>
                      </a:r>
                      <a:endParaRPr lang="ru-RU" sz="2400" dirty="0">
                        <a:latin typeface="Calibri"/>
                        <a:ea typeface="Calibri"/>
                        <a:cs typeface="Times New Roman"/>
                      </a:endParaRPr>
                    </a:p>
                    <a:p>
                      <a:pPr algn="ctr">
                        <a:lnSpc>
                          <a:spcPct val="115000"/>
                        </a:lnSpc>
                        <a:spcAft>
                          <a:spcPts val="1000"/>
                        </a:spcAft>
                      </a:pPr>
                      <a:r>
                        <a:rPr lang="en-US" sz="2400" dirty="0">
                          <a:latin typeface="Calibri"/>
                          <a:ea typeface="Calibri"/>
                          <a:cs typeface="Times New Roman"/>
                        </a:rPr>
                        <a:t>Dodgems</a:t>
                      </a:r>
                      <a:endParaRPr lang="ru-RU"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2400" dirty="0">
                          <a:latin typeface="Calibri"/>
                          <a:ea typeface="Calibri"/>
                          <a:cs typeface="Times New Roman"/>
                        </a:rPr>
                        <a:t>See a performance of dolls</a:t>
                      </a:r>
                      <a:endParaRPr lang="ru-RU" sz="2400" dirty="0">
                        <a:latin typeface="Calibri"/>
                        <a:ea typeface="Calibri"/>
                        <a:cs typeface="Times New Roman"/>
                      </a:endParaRPr>
                    </a:p>
                    <a:p>
                      <a:pPr>
                        <a:lnSpc>
                          <a:spcPct val="115000"/>
                        </a:lnSpc>
                        <a:spcAft>
                          <a:spcPts val="1000"/>
                        </a:spcAft>
                      </a:pPr>
                      <a:r>
                        <a:rPr lang="en-US" sz="2400" dirty="0">
                          <a:latin typeface="Calibri"/>
                          <a:ea typeface="Calibri"/>
                          <a:cs typeface="Times New Roman"/>
                        </a:rPr>
                        <a:t>Ride the horse carousel</a:t>
                      </a:r>
                      <a:endParaRPr lang="ru-RU" sz="2400" dirty="0">
                        <a:latin typeface="Calibri"/>
                        <a:ea typeface="Calibri"/>
                        <a:cs typeface="Times New Roman"/>
                      </a:endParaRPr>
                    </a:p>
                    <a:p>
                      <a:pPr>
                        <a:lnSpc>
                          <a:spcPct val="115000"/>
                        </a:lnSpc>
                        <a:spcAft>
                          <a:spcPts val="1000"/>
                        </a:spcAft>
                      </a:pPr>
                      <a:r>
                        <a:rPr lang="en-US" sz="2400" dirty="0">
                          <a:latin typeface="Calibri"/>
                          <a:ea typeface="Calibri"/>
                          <a:cs typeface="Times New Roman"/>
                        </a:rPr>
                        <a:t>Have a cup of tea or eat chocolate ice cream</a:t>
                      </a:r>
                      <a:endParaRPr lang="ru-RU" sz="2400" dirty="0">
                        <a:latin typeface="Calibri"/>
                        <a:ea typeface="Calibri"/>
                        <a:cs typeface="Times New Roman"/>
                      </a:endParaRPr>
                    </a:p>
                    <a:p>
                      <a:pPr>
                        <a:lnSpc>
                          <a:spcPct val="115000"/>
                        </a:lnSpc>
                        <a:spcAft>
                          <a:spcPts val="1000"/>
                        </a:spcAft>
                      </a:pPr>
                      <a:r>
                        <a:rPr lang="en-US" sz="2400" dirty="0">
                          <a:latin typeface="Calibri"/>
                          <a:ea typeface="Calibri"/>
                          <a:cs typeface="Times New Roman"/>
                        </a:rPr>
                        <a:t>Drive a car</a:t>
                      </a:r>
                      <a:endParaRPr lang="ru-RU" sz="2400" dirty="0">
                        <a:latin typeface="Calibri"/>
                        <a:ea typeface="Calibri"/>
                        <a:cs typeface="Times New Roman"/>
                      </a:endParaRPr>
                    </a:p>
                    <a:p>
                      <a:pPr>
                        <a:lnSpc>
                          <a:spcPct val="115000"/>
                        </a:lnSpc>
                        <a:spcAft>
                          <a:spcPts val="1000"/>
                        </a:spcAft>
                      </a:pPr>
                      <a:r>
                        <a:rPr lang="en-US" sz="2400" dirty="0">
                          <a:latin typeface="Calibri"/>
                          <a:ea typeface="Calibri"/>
                          <a:cs typeface="Times New Roman"/>
                        </a:rPr>
                        <a:t>Jump for a fun</a:t>
                      </a:r>
                      <a:endParaRPr lang="ru-RU"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6150" name="Picture 6" descr="F:\2016-2017\Открытый урок, семинар\DSC00404.JPG"/>
          <p:cNvPicPr>
            <a:picLocks noChangeAspect="1" noChangeArrowheads="1"/>
          </p:cNvPicPr>
          <p:nvPr/>
        </p:nvPicPr>
        <p:blipFill>
          <a:blip r:embed="rId7"/>
          <a:srcRect/>
          <a:stretch>
            <a:fillRect/>
          </a:stretch>
        </p:blipFill>
        <p:spPr bwMode="auto">
          <a:xfrm rot="909628">
            <a:off x="3605896" y="5155661"/>
            <a:ext cx="1367538" cy="1367538"/>
          </a:xfrm>
          <a:prstGeom prst="rect">
            <a:avLst/>
          </a:prstGeom>
          <a:noFill/>
        </p:spPr>
      </p:pic>
      <p:pic>
        <p:nvPicPr>
          <p:cNvPr id="6151" name="Picture 7" descr="F:\2016-2017\Открытый урок, семинар\DSC00445.JPG"/>
          <p:cNvPicPr>
            <a:picLocks noChangeAspect="1" noChangeArrowheads="1"/>
          </p:cNvPicPr>
          <p:nvPr/>
        </p:nvPicPr>
        <p:blipFill>
          <a:blip r:embed="rId8"/>
          <a:srcRect/>
          <a:stretch>
            <a:fillRect/>
          </a:stretch>
        </p:blipFill>
        <p:spPr bwMode="auto">
          <a:xfrm rot="691688">
            <a:off x="4888381" y="102068"/>
            <a:ext cx="1136131" cy="1136131"/>
          </a:xfrm>
          <a:prstGeom prst="rect">
            <a:avLst/>
          </a:prstGeom>
          <a:noFill/>
        </p:spPr>
      </p:pic>
      <p:pic>
        <p:nvPicPr>
          <p:cNvPr id="6152" name="Picture 8" descr="F:\2016-2017\Открытый урок, семинар\DSC00426.JPG"/>
          <p:cNvPicPr>
            <a:picLocks noChangeAspect="1" noChangeArrowheads="1"/>
          </p:cNvPicPr>
          <p:nvPr/>
        </p:nvPicPr>
        <p:blipFill>
          <a:blip r:embed="rId9"/>
          <a:srcRect/>
          <a:stretch>
            <a:fillRect/>
          </a:stretch>
        </p:blipFill>
        <p:spPr bwMode="auto">
          <a:xfrm rot="20570652">
            <a:off x="2849282" y="134670"/>
            <a:ext cx="1075304" cy="1075304"/>
          </a:xfrm>
          <a:prstGeom prst="rect">
            <a:avLst/>
          </a:prstGeom>
          <a:noFill/>
        </p:spPr>
      </p:pic>
      <p:pic>
        <p:nvPicPr>
          <p:cNvPr id="6153" name="Picture 9" descr="F:\2016-2017\Открытый урок, семинар\DSC00461.JPG"/>
          <p:cNvPicPr>
            <a:picLocks noChangeAspect="1" noChangeArrowheads="1"/>
          </p:cNvPicPr>
          <p:nvPr/>
        </p:nvPicPr>
        <p:blipFill>
          <a:blip r:embed="rId10"/>
          <a:srcRect/>
          <a:stretch>
            <a:fillRect/>
          </a:stretch>
        </p:blipFill>
        <p:spPr bwMode="auto">
          <a:xfrm rot="20268949">
            <a:off x="1830263" y="5187857"/>
            <a:ext cx="1233504" cy="1233504"/>
          </a:xfrm>
          <a:prstGeom prst="rect">
            <a:avLst/>
          </a:prstGeom>
          <a:noFill/>
        </p:spPr>
      </p:pic>
      <p:pic>
        <p:nvPicPr>
          <p:cNvPr id="6154" name="Picture 10" descr="F:\2016-2017\Открытый урок, семинар\DSC00458.JPG"/>
          <p:cNvPicPr>
            <a:picLocks noChangeAspect="1" noChangeArrowheads="1"/>
          </p:cNvPicPr>
          <p:nvPr/>
        </p:nvPicPr>
        <p:blipFill>
          <a:blip r:embed="rId11"/>
          <a:srcRect/>
          <a:stretch>
            <a:fillRect/>
          </a:stretch>
        </p:blipFill>
        <p:spPr bwMode="auto">
          <a:xfrm rot="20391166">
            <a:off x="5219393" y="5263234"/>
            <a:ext cx="1162561" cy="1162561"/>
          </a:xfrm>
          <a:prstGeom prst="rect">
            <a:avLst/>
          </a:prstGeom>
          <a:noFill/>
        </p:spPr>
      </p:pic>
      <p:pic>
        <p:nvPicPr>
          <p:cNvPr id="6155" name="Picture 11" descr="F:\2016-2017\Открытый урок, семинар\DSC00401.JPG"/>
          <p:cNvPicPr>
            <a:picLocks noChangeAspect="1" noChangeArrowheads="1"/>
          </p:cNvPicPr>
          <p:nvPr/>
        </p:nvPicPr>
        <p:blipFill>
          <a:blip r:embed="rId12"/>
          <a:srcRect/>
          <a:stretch>
            <a:fillRect/>
          </a:stretch>
        </p:blipFill>
        <p:spPr bwMode="auto">
          <a:xfrm>
            <a:off x="-1" y="2071678"/>
            <a:ext cx="1447759" cy="1928826"/>
          </a:xfrm>
          <a:prstGeom prst="rect">
            <a:avLst/>
          </a:prstGeom>
          <a:noFill/>
          <a:ln>
            <a:solidFill>
              <a:srgbClr val="0070C0"/>
            </a:solidFill>
          </a:ln>
        </p:spPr>
      </p:pic>
      <p:cxnSp>
        <p:nvCxnSpPr>
          <p:cNvPr id="40" name="Прямая со стрелкой 39"/>
          <p:cNvCxnSpPr/>
          <p:nvPr/>
        </p:nvCxnSpPr>
        <p:spPr>
          <a:xfrm rot="16200000" flipH="1">
            <a:off x="4071934" y="2071678"/>
            <a:ext cx="1071570"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Прямая со стрелкой 41"/>
          <p:cNvCxnSpPr/>
          <p:nvPr/>
        </p:nvCxnSpPr>
        <p:spPr>
          <a:xfrm rot="16200000" flipH="1">
            <a:off x="3750463" y="3036091"/>
            <a:ext cx="1857388"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p:cNvCxnSpPr/>
          <p:nvPr/>
        </p:nvCxnSpPr>
        <p:spPr>
          <a:xfrm rot="5400000" flipH="1" flipV="1">
            <a:off x="4179091" y="2107397"/>
            <a:ext cx="1071570"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Прямая со стрелкой 45"/>
          <p:cNvCxnSpPr/>
          <p:nvPr/>
        </p:nvCxnSpPr>
        <p:spPr>
          <a:xfrm rot="5400000" flipH="1" flipV="1">
            <a:off x="4179091" y="2678901"/>
            <a:ext cx="1000132"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Прямая со стрелкой 47"/>
          <p:cNvCxnSpPr/>
          <p:nvPr/>
        </p:nvCxnSpPr>
        <p:spPr>
          <a:xfrm flipV="1">
            <a:off x="3929058" y="4000504"/>
            <a:ext cx="1143008"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ppt_x"/>
                                          </p:val>
                                        </p:tav>
                                        <p:tav tm="100000">
                                          <p:val>
                                            <p:strVal val="#ppt_x"/>
                                          </p:val>
                                        </p:tav>
                                      </p:tavLst>
                                    </p:anim>
                                    <p:anim calcmode="lin" valueType="num">
                                      <p:cBhvr additive="base">
                                        <p:cTn id="1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ppt_x"/>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000100" y="5072074"/>
          <a:ext cx="6786610" cy="1214446"/>
        </p:xfrm>
        <a:graphic>
          <a:graphicData uri="http://schemas.openxmlformats.org/drawingml/2006/table">
            <a:tbl>
              <a:tblPr/>
              <a:tblGrid>
                <a:gridCol w="3354301">
                  <a:extLst>
                    <a:ext uri="{9D8B030D-6E8A-4147-A177-3AD203B41FA5}">
                      <a16:colId xmlns:a16="http://schemas.microsoft.com/office/drawing/2014/main" val="20000"/>
                    </a:ext>
                  </a:extLst>
                </a:gridCol>
                <a:gridCol w="3432309">
                  <a:extLst>
                    <a:ext uri="{9D8B030D-6E8A-4147-A177-3AD203B41FA5}">
                      <a16:colId xmlns:a16="http://schemas.microsoft.com/office/drawing/2014/main" val="20001"/>
                    </a:ext>
                  </a:extLst>
                </a:gridCol>
              </a:tblGrid>
              <a:tr h="283476">
                <a:tc gridSpan="2">
                  <a:txBody>
                    <a:bodyPr/>
                    <a:lstStyle/>
                    <a:p>
                      <a:pPr algn="ctr">
                        <a:lnSpc>
                          <a:spcPts val="800"/>
                        </a:lnSpc>
                        <a:spcBef>
                          <a:spcPts val="1200"/>
                        </a:spcBef>
                        <a:spcAft>
                          <a:spcPts val="0"/>
                        </a:spcAft>
                      </a:pPr>
                      <a:r>
                        <a:rPr lang="en-US" sz="2000" b="1" spc="0" dirty="0">
                          <a:solidFill>
                            <a:srgbClr val="000000"/>
                          </a:solidFill>
                          <a:latin typeface="Tahoma"/>
                          <a:ea typeface="Tahoma"/>
                          <a:cs typeface="Tahoma"/>
                        </a:rPr>
                        <a:t>Useful words and phrases</a:t>
                      </a:r>
                    </a:p>
                  </a:txBody>
                  <a:tcPr marL="6350" marR="6350" marT="0" marB="0">
                    <a:lnL>
                      <a:noFill/>
                    </a:lnL>
                    <a:lnR>
                      <a:noFill/>
                    </a:lnR>
                    <a:lnT>
                      <a:noFill/>
                    </a:lnT>
                    <a:lnB>
                      <a:noFill/>
                    </a:lnB>
                    <a:solidFill>
                      <a:srgbClr val="FFFFFF"/>
                    </a:solidFill>
                  </a:tcPr>
                </a:tc>
                <a:tc hMerge="1">
                  <a:txBody>
                    <a:bodyPr/>
                    <a:lstStyle/>
                    <a:p>
                      <a:endParaRPr lang="ru-RU"/>
                    </a:p>
                  </a:txBody>
                  <a:tcPr/>
                </a:tc>
                <a:extLst>
                  <a:ext uri="{0D108BD9-81ED-4DB2-BD59-A6C34878D82A}">
                    <a16:rowId xmlns:a16="http://schemas.microsoft.com/office/drawing/2014/main" val="10000"/>
                  </a:ext>
                </a:extLst>
              </a:tr>
              <a:tr h="930970">
                <a:tc>
                  <a:txBody>
                    <a:bodyPr/>
                    <a:lstStyle/>
                    <a:p>
                      <a:pPr marL="190500">
                        <a:lnSpc>
                          <a:spcPts val="1175"/>
                        </a:lnSpc>
                        <a:spcBef>
                          <a:spcPts val="1200"/>
                        </a:spcBef>
                        <a:spcAft>
                          <a:spcPts val="0"/>
                        </a:spcAft>
                      </a:pPr>
                      <a:r>
                        <a:rPr lang="en-US" sz="2000" dirty="0">
                          <a:latin typeface="Century Schoolbook"/>
                          <a:ea typeface="Century Schoolbook"/>
                          <a:cs typeface="Century Schoolbook"/>
                        </a:rPr>
                        <a:t>It is on the right/left.  </a:t>
                      </a:r>
                    </a:p>
                    <a:p>
                      <a:pPr marL="190500">
                        <a:lnSpc>
                          <a:spcPts val="1175"/>
                        </a:lnSpc>
                        <a:spcBef>
                          <a:spcPts val="1200"/>
                        </a:spcBef>
                        <a:spcAft>
                          <a:spcPts val="0"/>
                        </a:spcAft>
                      </a:pPr>
                      <a:r>
                        <a:rPr lang="en-US" sz="2000" dirty="0">
                          <a:latin typeface="Century Schoolbook"/>
                          <a:ea typeface="Century Schoolbook"/>
                          <a:cs typeface="Century Schoolbook"/>
                        </a:rPr>
                        <a:t>                                                              It is opposite </a:t>
                      </a:r>
                      <a:r>
                        <a:rPr lang="en-US" sz="2000" spc="0" dirty="0">
                          <a:solidFill>
                            <a:srgbClr val="000000"/>
                          </a:solidFill>
                          <a:latin typeface="Century Schoolbook"/>
                          <a:ea typeface="Century Schoolbook"/>
                          <a:cs typeface="Century Schoolbook"/>
                        </a:rPr>
                        <a:t>....</a:t>
                      </a:r>
                      <a:endParaRPr lang="ru-RU" sz="2000" dirty="0">
                        <a:latin typeface="Century Schoolbook"/>
                        <a:ea typeface="Century Schoolbook"/>
                        <a:cs typeface="Century Schoolbook"/>
                      </a:endParaRPr>
                    </a:p>
                  </a:txBody>
                  <a:tcPr marL="6350" marR="6350" marT="0" marB="0">
                    <a:lnL>
                      <a:noFill/>
                    </a:lnL>
                    <a:lnR>
                      <a:noFill/>
                    </a:lnR>
                    <a:lnT>
                      <a:noFill/>
                    </a:lnT>
                    <a:lnB>
                      <a:noFill/>
                    </a:lnB>
                    <a:solidFill>
                      <a:srgbClr val="FFFFFF"/>
                    </a:solidFill>
                  </a:tcPr>
                </a:tc>
                <a:tc>
                  <a:txBody>
                    <a:bodyPr/>
                    <a:lstStyle/>
                    <a:p>
                      <a:pPr marL="177800">
                        <a:lnSpc>
                          <a:spcPts val="1050"/>
                        </a:lnSpc>
                        <a:spcBef>
                          <a:spcPts val="1200"/>
                        </a:spcBef>
                        <a:spcAft>
                          <a:spcPts val="300"/>
                        </a:spcAft>
                      </a:pPr>
                      <a:r>
                        <a:rPr lang="en-US" sz="2000" dirty="0">
                          <a:latin typeface="Century Schoolbook"/>
                          <a:ea typeface="Century Schoolbook"/>
                          <a:cs typeface="Century Schoolbook"/>
                        </a:rPr>
                        <a:t>It is in the middle of ... .</a:t>
                      </a:r>
                      <a:endParaRPr lang="ru-RU" sz="2000" dirty="0">
                        <a:latin typeface="Century Schoolbook"/>
                        <a:ea typeface="Century Schoolbook"/>
                        <a:cs typeface="Century Schoolbook"/>
                      </a:endParaRPr>
                    </a:p>
                    <a:p>
                      <a:pPr marL="177800">
                        <a:lnSpc>
                          <a:spcPts val="1050"/>
                        </a:lnSpc>
                        <a:spcBef>
                          <a:spcPts val="300"/>
                        </a:spcBef>
                        <a:spcAft>
                          <a:spcPts val="0"/>
                        </a:spcAft>
                      </a:pPr>
                      <a:endParaRPr lang="en-US" sz="2000" dirty="0">
                        <a:latin typeface="Century Schoolbook"/>
                        <a:ea typeface="Century Schoolbook"/>
                        <a:cs typeface="Century Schoolbook"/>
                      </a:endParaRPr>
                    </a:p>
                    <a:p>
                      <a:pPr marL="177800">
                        <a:lnSpc>
                          <a:spcPts val="1050"/>
                        </a:lnSpc>
                        <a:spcBef>
                          <a:spcPts val="300"/>
                        </a:spcBef>
                        <a:spcAft>
                          <a:spcPts val="0"/>
                        </a:spcAft>
                      </a:pPr>
                      <a:r>
                        <a:rPr lang="en-US" sz="2000" dirty="0">
                          <a:latin typeface="Century Schoolbook"/>
                          <a:ea typeface="Century Schoolbook"/>
                          <a:cs typeface="Century Schoolbook"/>
                        </a:rPr>
                        <a:t>It is behind/in front of ... .</a:t>
                      </a:r>
                      <a:endParaRPr lang="ru-RU" sz="2000" dirty="0">
                        <a:latin typeface="Century Schoolbook"/>
                        <a:ea typeface="Century Schoolbook"/>
                        <a:cs typeface="Century Schoolbook"/>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val="10001"/>
                  </a:ext>
                </a:extLst>
              </a:tr>
            </a:tbl>
          </a:graphicData>
        </a:graphic>
      </p:graphicFrame>
      <p:sp>
        <p:nvSpPr>
          <p:cNvPr id="8" name="Прямоугольник 7"/>
          <p:cNvSpPr/>
          <p:nvPr/>
        </p:nvSpPr>
        <p:spPr>
          <a:xfrm>
            <a:off x="3624433" y="217816"/>
            <a:ext cx="1901483" cy="523220"/>
          </a:xfrm>
          <a:prstGeom prst="rect">
            <a:avLst/>
          </a:prstGeom>
        </p:spPr>
        <p:txBody>
          <a:bodyPr wrap="none">
            <a:spAutoFit/>
          </a:bodyPr>
          <a:lstStyle/>
          <a:p>
            <a:r>
              <a:rPr lang="en-US" sz="2800" b="1" dirty="0">
                <a:solidFill>
                  <a:srgbClr val="000000"/>
                </a:solidFill>
                <a:latin typeface="Tahoma" pitchFamily="34" charset="0"/>
                <a:ea typeface="Tahoma" pitchFamily="34" charset="0"/>
                <a:cs typeface="Tahoma" pitchFamily="34" charset="0"/>
              </a:rPr>
              <a:t>Role-play</a:t>
            </a:r>
            <a:endParaRPr lang="ru-RU" dirty="0"/>
          </a:p>
        </p:txBody>
      </p:sp>
      <p:pic>
        <p:nvPicPr>
          <p:cNvPr id="7171" name="Picture 3" descr="F:\Открытый урок, семинар\Новая папка\images (10).jpg"/>
          <p:cNvPicPr>
            <a:picLocks noChangeAspect="1" noChangeArrowheads="1"/>
          </p:cNvPicPr>
          <p:nvPr/>
        </p:nvPicPr>
        <p:blipFill>
          <a:blip r:embed="rId2"/>
          <a:srcRect/>
          <a:stretch>
            <a:fillRect/>
          </a:stretch>
        </p:blipFill>
        <p:spPr bwMode="auto">
          <a:xfrm>
            <a:off x="1857356" y="928670"/>
            <a:ext cx="5500726" cy="30804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Синквейн</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p:txBody>
          <a:bodyPr/>
          <a:lstStyle/>
          <a:p>
            <a:r>
              <a:rPr lang="en-US" dirty="0"/>
              <a:t>Theme Parks</a:t>
            </a:r>
          </a:p>
          <a:p>
            <a:r>
              <a:rPr lang="en-US" dirty="0"/>
              <a:t>2 verbs (2 </a:t>
            </a:r>
            <a:r>
              <a:rPr lang="ru-RU" dirty="0"/>
              <a:t>глагола</a:t>
            </a:r>
            <a:r>
              <a:rPr lang="en-US" dirty="0"/>
              <a:t>)</a:t>
            </a:r>
            <a:endParaRPr lang="ru-RU" dirty="0"/>
          </a:p>
          <a:p>
            <a:r>
              <a:rPr lang="ru-RU" dirty="0"/>
              <a:t>3 </a:t>
            </a:r>
            <a:r>
              <a:rPr lang="en-US" dirty="0"/>
              <a:t>adjectives (3 </a:t>
            </a:r>
            <a:r>
              <a:rPr lang="ru-RU" dirty="0"/>
              <a:t>прилагательных</a:t>
            </a:r>
            <a:r>
              <a:rPr lang="en-US" dirty="0"/>
              <a:t>)</a:t>
            </a:r>
            <a:endParaRPr lang="ru-RU" dirty="0"/>
          </a:p>
          <a:p>
            <a:r>
              <a:rPr lang="en-US" dirty="0"/>
              <a:t>A sentence (</a:t>
            </a:r>
            <a:r>
              <a:rPr lang="ru-RU" dirty="0"/>
              <a:t>предложение из </a:t>
            </a:r>
            <a:r>
              <a:rPr lang="en-US" dirty="0"/>
              <a:t>4 </a:t>
            </a:r>
            <a:r>
              <a:rPr lang="ru-RU" dirty="0"/>
              <a:t>слов</a:t>
            </a:r>
            <a:r>
              <a:rPr lang="en-US" dirty="0"/>
              <a:t>)</a:t>
            </a:r>
            <a:endParaRPr lang="ru-RU" dirty="0"/>
          </a:p>
          <a:p>
            <a:r>
              <a:rPr lang="en-US" dirty="0"/>
              <a:t>Key word(</a:t>
            </a:r>
            <a:r>
              <a:rPr lang="ru-RU" dirty="0"/>
              <a:t>ключевое слово</a:t>
            </a:r>
            <a:r>
              <a:rPr lang="en-US" dirty="0"/>
              <a:t>)</a:t>
            </a:r>
            <a:endParaRPr lang="ru-RU" dirty="0"/>
          </a:p>
          <a:p>
            <a:endParaRPr lang="ru-RU" dirty="0"/>
          </a:p>
        </p:txBody>
      </p:sp>
      <p:pic>
        <p:nvPicPr>
          <p:cNvPr id="26625" name="Picture 1" descr="F:\Открытый урок, семинар\Новая папка\images.jpg"/>
          <p:cNvPicPr>
            <a:picLocks noChangeAspect="1" noChangeArrowheads="1"/>
          </p:cNvPicPr>
          <p:nvPr/>
        </p:nvPicPr>
        <p:blipFill>
          <a:blip r:embed="rId2"/>
          <a:srcRect/>
          <a:stretch>
            <a:fillRect/>
          </a:stretch>
        </p:blipFill>
        <p:spPr bwMode="auto">
          <a:xfrm>
            <a:off x="6643702" y="500042"/>
            <a:ext cx="2019300" cy="21717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142984"/>
            <a:ext cx="8229600" cy="1143000"/>
          </a:xfrm>
        </p:spPr>
        <p:txBody>
          <a:bodyPr>
            <a:normAutofit/>
          </a:bodyPr>
          <a:lstStyle/>
          <a:p>
            <a:r>
              <a:rPr lang="en-US" dirty="0"/>
              <a:t>Homework</a:t>
            </a:r>
            <a:endParaRPr lang="ru-RU" dirty="0"/>
          </a:p>
        </p:txBody>
      </p:sp>
      <p:sp>
        <p:nvSpPr>
          <p:cNvPr id="3" name="Содержимое 2"/>
          <p:cNvSpPr>
            <a:spLocks noGrp="1"/>
          </p:cNvSpPr>
          <p:nvPr>
            <p:ph idx="1"/>
          </p:nvPr>
        </p:nvSpPr>
        <p:spPr>
          <a:xfrm>
            <a:off x="571472" y="2643182"/>
            <a:ext cx="7972452" cy="2043114"/>
          </a:xfrm>
        </p:spPr>
        <p:txBody>
          <a:bodyPr>
            <a:normAutofit/>
          </a:bodyPr>
          <a:lstStyle/>
          <a:p>
            <a:r>
              <a:rPr lang="en-US" sz="4800" dirty="0"/>
              <a:t>SB. p.52 ex. 13(read the text)</a:t>
            </a:r>
          </a:p>
          <a:p>
            <a:r>
              <a:rPr lang="en-US" sz="4800" dirty="0"/>
              <a:t>WB. p.27 ex 3</a:t>
            </a:r>
            <a:endParaRPr lang="ru-RU" sz="4800" dirty="0"/>
          </a:p>
        </p:txBody>
      </p:sp>
      <p:pic>
        <p:nvPicPr>
          <p:cNvPr id="27649" name="Picture 1" descr="F:\Открытый урок, семинар\Новая папка\Без названия (6).jpg"/>
          <p:cNvPicPr>
            <a:picLocks noChangeAspect="1" noChangeArrowheads="1"/>
          </p:cNvPicPr>
          <p:nvPr/>
        </p:nvPicPr>
        <p:blipFill>
          <a:blip r:embed="rId2"/>
          <a:srcRect/>
          <a:stretch>
            <a:fillRect/>
          </a:stretch>
        </p:blipFill>
        <p:spPr bwMode="auto">
          <a:xfrm>
            <a:off x="500034" y="357166"/>
            <a:ext cx="2095500" cy="21812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6182" y="1357298"/>
            <a:ext cx="5357818" cy="4143404"/>
          </a:xfrm>
        </p:spPr>
        <p:txBody>
          <a:bodyPr>
            <a:normAutofit/>
          </a:bodyPr>
          <a:lstStyle/>
          <a:p>
            <a:r>
              <a:rPr lang="en-US" dirty="0"/>
              <a:t>Thank you for the lesson!</a:t>
            </a:r>
            <a:br>
              <a:rPr lang="en-US" dirty="0"/>
            </a:br>
            <a:r>
              <a:rPr lang="en-US" dirty="0"/>
              <a:t>You may be free!</a:t>
            </a:r>
            <a:br>
              <a:rPr lang="en-US" dirty="0"/>
            </a:br>
            <a:r>
              <a:rPr lang="en-US" dirty="0"/>
              <a:t>Good bye!</a:t>
            </a:r>
            <a:br>
              <a:rPr lang="en-US" dirty="0"/>
            </a:br>
            <a:endParaRPr lang="ru-RU" dirty="0"/>
          </a:p>
        </p:txBody>
      </p:sp>
      <p:pic>
        <p:nvPicPr>
          <p:cNvPr id="8193" name="Picture 1" descr="F:\Открытый урок, семинар\Новая папка\живая книга англ.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8596" y="642918"/>
            <a:ext cx="3222711" cy="48863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огода.jpg"/>
          <p:cNvPicPr>
            <a:picLocks noGrp="1" noChangeAspect="1"/>
          </p:cNvPicPr>
          <p:nvPr>
            <p:ph sz="quarter" idx="1"/>
          </p:nvPr>
        </p:nvPicPr>
        <p:blipFill>
          <a:blip r:embed="rId2" cstate="print"/>
          <a:stretch>
            <a:fillRect/>
          </a:stretch>
        </p:blipFill>
        <p:spPr>
          <a:xfrm>
            <a:off x="1564482" y="1137522"/>
            <a:ext cx="5882879" cy="4406481"/>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58561" y="623331"/>
            <a:ext cx="3044988" cy="754856"/>
          </a:xfrm>
        </p:spPr>
        <p:txBody>
          <a:bodyPr>
            <a:noAutofit/>
          </a:bodyPr>
          <a:lstStyle/>
          <a:p>
            <a:r>
              <a:rPr lang="en-US" b="1" dirty="0">
                <a:solidFill>
                  <a:srgbClr val="FF0000"/>
                </a:solidFill>
              </a:rPr>
              <a:t>It is ……. </a:t>
            </a:r>
            <a:endParaRPr lang="ru-RU" b="1" dirty="0">
              <a:solidFill>
                <a:srgbClr val="FF0000"/>
              </a:solidFill>
            </a:endParaRPr>
          </a:p>
        </p:txBody>
      </p:sp>
      <p:pic>
        <p:nvPicPr>
          <p:cNvPr id="4" name="Объект 3"/>
          <p:cNvPicPr>
            <a:picLocks noGrp="1" noChangeAspect="1"/>
          </p:cNvPicPr>
          <p:nvPr>
            <p:ph sz="quarter" idx="1"/>
          </p:nvPr>
        </p:nvPicPr>
        <p:blipFill>
          <a:blip r:embed="rId2" cstate="screen">
            <a:extLst>
              <a:ext uri="{28A0092B-C50C-407E-A947-70E740481C1C}">
                <a14:useLocalDpi xmlns:a14="http://schemas.microsoft.com/office/drawing/2010/main"/>
              </a:ext>
            </a:extLst>
          </a:blip>
          <a:stretch>
            <a:fillRect/>
          </a:stretch>
        </p:blipFill>
        <p:spPr>
          <a:xfrm>
            <a:off x="571500" y="1813214"/>
            <a:ext cx="1435587" cy="1040225"/>
          </a:xfrm>
        </p:spPr>
      </p:pic>
      <p:sp>
        <p:nvSpPr>
          <p:cNvPr id="5" name="TextBox 4"/>
          <p:cNvSpPr txBox="1"/>
          <p:nvPr/>
        </p:nvSpPr>
        <p:spPr>
          <a:xfrm>
            <a:off x="644236" y="2935432"/>
            <a:ext cx="1362851" cy="507831"/>
          </a:xfrm>
          <a:prstGeom prst="rect">
            <a:avLst/>
          </a:prstGeom>
          <a:noFill/>
        </p:spPr>
        <p:txBody>
          <a:bodyPr wrap="square" rtlCol="0">
            <a:spAutoFit/>
          </a:bodyPr>
          <a:lstStyle/>
          <a:p>
            <a:r>
              <a:rPr lang="en-US" sz="2700" b="1" dirty="0"/>
              <a:t>Warm</a:t>
            </a:r>
            <a:r>
              <a:rPr lang="en-US" sz="1350" dirty="0"/>
              <a:t> </a:t>
            </a:r>
            <a:endParaRPr lang="ru-RU" sz="1350" dirty="0"/>
          </a:p>
        </p:txBody>
      </p:sp>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2777" y="1813214"/>
            <a:ext cx="1386967" cy="1040225"/>
          </a:xfrm>
          <a:prstGeom prst="rect">
            <a:avLst/>
          </a:prstGeom>
        </p:spPr>
      </p:pic>
      <p:sp>
        <p:nvSpPr>
          <p:cNvPr id="7" name="TextBox 6"/>
          <p:cNvSpPr txBox="1"/>
          <p:nvPr/>
        </p:nvSpPr>
        <p:spPr>
          <a:xfrm>
            <a:off x="2660073" y="2935432"/>
            <a:ext cx="1620982" cy="507831"/>
          </a:xfrm>
          <a:prstGeom prst="rect">
            <a:avLst/>
          </a:prstGeom>
          <a:noFill/>
        </p:spPr>
        <p:txBody>
          <a:bodyPr wrap="square" rtlCol="0">
            <a:spAutoFit/>
          </a:bodyPr>
          <a:lstStyle/>
          <a:p>
            <a:r>
              <a:rPr lang="en-US" sz="2700" b="1" dirty="0"/>
              <a:t>Windy</a:t>
            </a:r>
            <a:r>
              <a:rPr lang="en-US" sz="1350" dirty="0"/>
              <a:t> </a:t>
            </a:r>
            <a:endParaRPr lang="ru-RU" sz="1350" dirty="0"/>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65433" y="1780010"/>
            <a:ext cx="1475509" cy="1106632"/>
          </a:xfrm>
          <a:prstGeom prst="rect">
            <a:avLst/>
          </a:prstGeom>
        </p:spPr>
      </p:pic>
      <p:sp>
        <p:nvSpPr>
          <p:cNvPr id="9" name="TextBox 8"/>
          <p:cNvSpPr txBox="1"/>
          <p:nvPr/>
        </p:nvSpPr>
        <p:spPr>
          <a:xfrm>
            <a:off x="4965433" y="2935432"/>
            <a:ext cx="1475509" cy="507831"/>
          </a:xfrm>
          <a:prstGeom prst="rect">
            <a:avLst/>
          </a:prstGeom>
          <a:noFill/>
        </p:spPr>
        <p:txBody>
          <a:bodyPr wrap="square" rtlCol="0">
            <a:spAutoFit/>
          </a:bodyPr>
          <a:lstStyle/>
          <a:p>
            <a:r>
              <a:rPr lang="en-US" sz="2700" b="1" dirty="0"/>
              <a:t>Snowy </a:t>
            </a:r>
            <a:endParaRPr lang="ru-RU" sz="2700" b="1" dirty="0"/>
          </a:p>
        </p:txBody>
      </p:sp>
      <p:pic>
        <p:nvPicPr>
          <p:cNvPr id="10" name="Рисунок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41189" y="1813214"/>
            <a:ext cx="1427861" cy="1073428"/>
          </a:xfrm>
          <a:prstGeom prst="rect">
            <a:avLst/>
          </a:prstGeom>
        </p:spPr>
      </p:pic>
      <p:sp>
        <p:nvSpPr>
          <p:cNvPr id="11" name="TextBox 10"/>
          <p:cNvSpPr txBox="1"/>
          <p:nvPr/>
        </p:nvSpPr>
        <p:spPr>
          <a:xfrm>
            <a:off x="7241189" y="2935432"/>
            <a:ext cx="1427861" cy="507831"/>
          </a:xfrm>
          <a:prstGeom prst="rect">
            <a:avLst/>
          </a:prstGeom>
          <a:noFill/>
        </p:spPr>
        <p:txBody>
          <a:bodyPr wrap="square" rtlCol="0">
            <a:spAutoFit/>
          </a:bodyPr>
          <a:lstStyle/>
          <a:p>
            <a:r>
              <a:rPr lang="en-US" sz="2700" b="1" dirty="0"/>
              <a:t>Cloudy </a:t>
            </a:r>
            <a:endParaRPr lang="ru-RU" sz="2700" b="1" dirty="0"/>
          </a:p>
        </p:txBody>
      </p:sp>
      <p:pic>
        <p:nvPicPr>
          <p:cNvPr id="12" name="Рисунок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1032" y="3744468"/>
            <a:ext cx="1452015" cy="1161612"/>
          </a:xfrm>
          <a:prstGeom prst="rect">
            <a:avLst/>
          </a:prstGeom>
        </p:spPr>
      </p:pic>
      <p:sp>
        <p:nvSpPr>
          <p:cNvPr id="13" name="TextBox 12"/>
          <p:cNvSpPr txBox="1"/>
          <p:nvPr/>
        </p:nvSpPr>
        <p:spPr>
          <a:xfrm>
            <a:off x="644237" y="5117524"/>
            <a:ext cx="1506682" cy="507831"/>
          </a:xfrm>
          <a:prstGeom prst="rect">
            <a:avLst/>
          </a:prstGeom>
          <a:noFill/>
        </p:spPr>
        <p:txBody>
          <a:bodyPr wrap="square" rtlCol="0">
            <a:spAutoFit/>
          </a:bodyPr>
          <a:lstStyle/>
          <a:p>
            <a:r>
              <a:rPr lang="en-US" sz="2700" b="1" dirty="0"/>
              <a:t>Sunny</a:t>
            </a:r>
            <a:r>
              <a:rPr lang="en-US" sz="1350" dirty="0"/>
              <a:t> </a:t>
            </a:r>
            <a:endParaRPr lang="ru-RU" sz="1350" dirty="0"/>
          </a:p>
        </p:txBody>
      </p:sp>
      <p:pic>
        <p:nvPicPr>
          <p:cNvPr id="14" name="Рисунок 1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08118" y="3843337"/>
            <a:ext cx="1894454" cy="1062743"/>
          </a:xfrm>
          <a:prstGeom prst="rect">
            <a:avLst/>
          </a:prstGeom>
        </p:spPr>
      </p:pic>
      <p:sp>
        <p:nvSpPr>
          <p:cNvPr id="15" name="TextBox 14"/>
          <p:cNvSpPr txBox="1"/>
          <p:nvPr/>
        </p:nvSpPr>
        <p:spPr>
          <a:xfrm>
            <a:off x="2608119" y="5044786"/>
            <a:ext cx="1776845" cy="553998"/>
          </a:xfrm>
          <a:prstGeom prst="rect">
            <a:avLst/>
          </a:prstGeom>
          <a:noFill/>
        </p:spPr>
        <p:txBody>
          <a:bodyPr wrap="square" rtlCol="0">
            <a:spAutoFit/>
          </a:bodyPr>
          <a:lstStyle/>
          <a:p>
            <a:r>
              <a:rPr lang="en-US" sz="3000" b="1" dirty="0"/>
              <a:t>Rainy</a:t>
            </a:r>
            <a:r>
              <a:rPr lang="en-US" sz="1350" dirty="0"/>
              <a:t> </a:t>
            </a:r>
            <a:endParaRPr lang="ru-RU" sz="1350" dirty="0"/>
          </a:p>
        </p:txBody>
      </p:sp>
      <p:pic>
        <p:nvPicPr>
          <p:cNvPr id="16" name="Рисунок 1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57643" y="3839442"/>
            <a:ext cx="1599959" cy="1066639"/>
          </a:xfrm>
          <a:prstGeom prst="rect">
            <a:avLst/>
          </a:prstGeom>
        </p:spPr>
      </p:pic>
      <p:sp>
        <p:nvSpPr>
          <p:cNvPr id="17" name="TextBox 16"/>
          <p:cNvSpPr txBox="1"/>
          <p:nvPr/>
        </p:nvSpPr>
        <p:spPr>
          <a:xfrm>
            <a:off x="5143500" y="5117523"/>
            <a:ext cx="1514102" cy="553998"/>
          </a:xfrm>
          <a:prstGeom prst="rect">
            <a:avLst/>
          </a:prstGeom>
          <a:noFill/>
        </p:spPr>
        <p:txBody>
          <a:bodyPr wrap="square" rtlCol="0">
            <a:spAutoFit/>
          </a:bodyPr>
          <a:lstStyle/>
          <a:p>
            <a:r>
              <a:rPr lang="en-US" sz="3000" b="1" dirty="0"/>
              <a:t>Hot</a:t>
            </a:r>
            <a:r>
              <a:rPr lang="en-US" sz="1350" dirty="0"/>
              <a:t> </a:t>
            </a:r>
            <a:endParaRPr lang="ru-RU" sz="1350" dirty="0"/>
          </a:p>
        </p:txBody>
      </p:sp>
      <p:pic>
        <p:nvPicPr>
          <p:cNvPr id="18" name="Рисунок 1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66962" y="3741432"/>
            <a:ext cx="1602088" cy="1164648"/>
          </a:xfrm>
          <a:prstGeom prst="rect">
            <a:avLst/>
          </a:prstGeom>
        </p:spPr>
      </p:pic>
      <p:sp>
        <p:nvSpPr>
          <p:cNvPr id="19" name="TextBox 18"/>
          <p:cNvSpPr txBox="1"/>
          <p:nvPr/>
        </p:nvSpPr>
        <p:spPr>
          <a:xfrm>
            <a:off x="7066962" y="5117524"/>
            <a:ext cx="1463975" cy="507831"/>
          </a:xfrm>
          <a:prstGeom prst="rect">
            <a:avLst/>
          </a:prstGeom>
          <a:noFill/>
        </p:spPr>
        <p:txBody>
          <a:bodyPr wrap="square" rtlCol="0">
            <a:spAutoFit/>
          </a:bodyPr>
          <a:lstStyle/>
          <a:p>
            <a:r>
              <a:rPr lang="en-US" sz="2700" b="1" dirty="0"/>
              <a:t>Cold</a:t>
            </a:r>
            <a:r>
              <a:rPr lang="en-US" sz="1350" dirty="0"/>
              <a:t> </a:t>
            </a:r>
            <a:endParaRPr lang="ru-RU" sz="1350" dirty="0"/>
          </a:p>
        </p:txBody>
      </p:sp>
    </p:spTree>
    <p:extLst>
      <p:ext uri="{BB962C8B-B14F-4D97-AF65-F5344CB8AC3E}">
        <p14:creationId xmlns:p14="http://schemas.microsoft.com/office/powerpoint/2010/main" val="2812632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1026" name="Picture 2" descr="F:\Открытый урок, семинар\Новая папка\Без названия.jpg"/>
          <p:cNvPicPr>
            <a:picLocks noChangeAspect="1" noChangeArrowheads="1"/>
          </p:cNvPicPr>
          <p:nvPr/>
        </p:nvPicPr>
        <p:blipFill>
          <a:blip r:embed="rId2"/>
          <a:srcRect/>
          <a:stretch>
            <a:fillRect/>
          </a:stretch>
        </p:blipFill>
        <p:spPr bwMode="auto">
          <a:xfrm>
            <a:off x="4071934" y="5000636"/>
            <a:ext cx="1954141" cy="1643074"/>
          </a:xfrm>
          <a:prstGeom prst="rect">
            <a:avLst/>
          </a:prstGeom>
          <a:ln>
            <a:noFill/>
          </a:ln>
          <a:effectLst>
            <a:outerShdw blurRad="292100" dist="139700" dir="2700000" algn="tl" rotWithShape="0">
              <a:srgbClr val="333333">
                <a:alpha val="65000"/>
              </a:srgbClr>
            </a:outerShdw>
          </a:effectLst>
        </p:spPr>
      </p:pic>
      <p:pic>
        <p:nvPicPr>
          <p:cNvPr id="1027" name="Picture 3" descr="F:\Открытый урок, семинар\Новая папка\tttt.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83619">
            <a:off x="2714612" y="214290"/>
            <a:ext cx="1490663" cy="18430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F:\Открытый урок, семинар\Новая папка\sport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773431">
            <a:off x="6795419" y="3070835"/>
            <a:ext cx="1974542" cy="1512774"/>
          </a:xfrm>
          <a:prstGeom prst="rect">
            <a:avLst/>
          </a:prstGeom>
          <a:solidFill>
            <a:srgbClr val="FFFFFF">
              <a:shade val="85000"/>
            </a:srgbClr>
          </a:solidFill>
          <a:ln w="88900" cap="sq">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029" name="Picture 5" descr="F:\Открытый урок, семинар\Новая папка\konkurs-risunkov-classika-nad-volgoi.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1084376">
            <a:off x="4717877" y="262389"/>
            <a:ext cx="1684307" cy="11228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0" name="Picture 6" descr="F:\Открытый урок, семинар\Новая папка\Без названия (2).jpg"/>
          <p:cNvPicPr>
            <a:picLocks noChangeAspect="1" noChangeArrowheads="1"/>
          </p:cNvPicPr>
          <p:nvPr/>
        </p:nvPicPr>
        <p:blipFill>
          <a:blip r:embed="rId6"/>
          <a:srcRect/>
          <a:stretch>
            <a:fillRect/>
          </a:stretch>
        </p:blipFill>
        <p:spPr bwMode="auto">
          <a:xfrm>
            <a:off x="6286512" y="1428736"/>
            <a:ext cx="1894735" cy="14192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1" name="Picture 7" descr="F:\Открытый урок, семинар\Новая папка\Без названия (1).jpg"/>
          <p:cNvPicPr>
            <a:picLocks noChangeAspect="1" noChangeArrowheads="1"/>
          </p:cNvPicPr>
          <p:nvPr/>
        </p:nvPicPr>
        <p:blipFill>
          <a:blip r:embed="rId7"/>
          <a:srcRect/>
          <a:stretch>
            <a:fillRect/>
          </a:stretch>
        </p:blipFill>
        <p:spPr bwMode="auto">
          <a:xfrm rot="21290562">
            <a:off x="2268660" y="5354433"/>
            <a:ext cx="1571369" cy="12747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2" name="Picture 8" descr="F:\Открытый урок, семинар\Новая папка\kak-nauchitsya-fotografirovat-professionalno.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222665">
            <a:off x="4545452" y="1611728"/>
            <a:ext cx="1285884" cy="1428760"/>
          </a:xfrm>
          <a:prstGeom prst="rect">
            <a:avLst/>
          </a:prstGeom>
          <a:ln>
            <a:noFill/>
          </a:ln>
          <a:effectLst>
            <a:outerShdw blurRad="292100" dist="139700" dir="2700000" algn="tl" rotWithShape="0">
              <a:srgbClr val="333333">
                <a:alpha val="65000"/>
              </a:srgbClr>
            </a:outerShdw>
          </a:effectLst>
        </p:spPr>
      </p:pic>
      <p:pic>
        <p:nvPicPr>
          <p:cNvPr id="1033" name="Picture 9" descr="F:\Открытый урок, семинар\Новая папка\K7dQgF_763g.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14282" y="1928802"/>
            <a:ext cx="2000264" cy="1428760"/>
          </a:xfrm>
          <a:prstGeom prst="rect">
            <a:avLst/>
          </a:prstGeom>
          <a:ln>
            <a:noFill/>
          </a:ln>
          <a:effectLst>
            <a:outerShdw blurRad="292100" dist="139700" dir="2700000" algn="tl" rotWithShape="0">
              <a:srgbClr val="333333">
                <a:alpha val="65000"/>
              </a:srgbClr>
            </a:outerShdw>
          </a:effectLst>
        </p:spPr>
      </p:pic>
      <p:pic>
        <p:nvPicPr>
          <p:cNvPr id="1034" name="Picture 10" descr="F:\Открытый урок, семинар\Новая папка\item_5019.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rot="21316977">
            <a:off x="2545501" y="2274272"/>
            <a:ext cx="1500198" cy="11611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6" name="Picture 12" descr="F:\Открытый урок, семинар\Новая папка\image_image_664700.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rot="797830">
            <a:off x="4458954" y="3650941"/>
            <a:ext cx="2060560" cy="11207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7" name="Picture 13" descr="F:\Открытый урок, семинар\Новая папка\1305402623_j788646_1275644930.gif"/>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rot="20772087">
            <a:off x="119997" y="5174431"/>
            <a:ext cx="1602561" cy="1200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8" name="Picture 14" descr="F:\Открытый урок, семинар\Новая папка\5d1600fe5a41.jp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rot="702819">
            <a:off x="7023908" y="323675"/>
            <a:ext cx="1710643" cy="1061623"/>
          </a:xfrm>
          <a:prstGeom prst="rect">
            <a:avLst/>
          </a:prstGeom>
          <a:ln>
            <a:noFill/>
          </a:ln>
          <a:effectLst>
            <a:outerShdw blurRad="292100" dist="139700" dir="2700000" algn="tl" rotWithShape="0">
              <a:srgbClr val="333333">
                <a:alpha val="65000"/>
              </a:srgbClr>
            </a:outerShdw>
          </a:effectLst>
        </p:spPr>
      </p:pic>
      <p:pic>
        <p:nvPicPr>
          <p:cNvPr id="1042" name="Picture 18" descr="F:\Открытый урок, семинар\Новая папка\7.jp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rot="20662775">
            <a:off x="138706" y="3703489"/>
            <a:ext cx="1681138" cy="1260854"/>
          </a:xfrm>
          <a:prstGeom prst="rect">
            <a:avLst/>
          </a:prstGeom>
          <a:noFill/>
        </p:spPr>
      </p:pic>
      <p:pic>
        <p:nvPicPr>
          <p:cNvPr id="1045" name="Picture 21" descr="F:\Открытый урок, семинар\Новая папка\s-kakogo-vozrasta-rebenku-mozhno-hodit-v-kinoteatr.jp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214282" y="214290"/>
            <a:ext cx="2139849" cy="1371796"/>
          </a:xfrm>
          <a:prstGeom prst="rect">
            <a:avLst/>
          </a:prstGeom>
          <a:ln>
            <a:noFill/>
          </a:ln>
          <a:effectLst>
            <a:softEdge rad="112500"/>
          </a:effectLst>
        </p:spPr>
      </p:pic>
      <p:sp>
        <p:nvSpPr>
          <p:cNvPr id="29" name="Прямоугольник 28"/>
          <p:cNvSpPr/>
          <p:nvPr/>
        </p:nvSpPr>
        <p:spPr>
          <a:xfrm rot="357580">
            <a:off x="4365692" y="1094980"/>
            <a:ext cx="1840492" cy="25001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to listen to music</a:t>
            </a:r>
            <a:endParaRPr lang="ru-RU" dirty="0"/>
          </a:p>
        </p:txBody>
      </p:sp>
      <p:sp>
        <p:nvSpPr>
          <p:cNvPr id="30" name="Прямоугольник 29"/>
          <p:cNvSpPr/>
          <p:nvPr/>
        </p:nvSpPr>
        <p:spPr>
          <a:xfrm rot="351068">
            <a:off x="7226340" y="86403"/>
            <a:ext cx="1710754" cy="30584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to water flowers</a:t>
            </a:r>
            <a:endParaRPr lang="ru-RU" dirty="0"/>
          </a:p>
        </p:txBody>
      </p:sp>
      <p:sp>
        <p:nvSpPr>
          <p:cNvPr id="31" name="Прямоугольник 30"/>
          <p:cNvSpPr/>
          <p:nvPr/>
        </p:nvSpPr>
        <p:spPr>
          <a:xfrm>
            <a:off x="2500298" y="0"/>
            <a:ext cx="1785950" cy="2857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to draw pictures</a:t>
            </a:r>
            <a:endParaRPr lang="ru-RU" dirty="0"/>
          </a:p>
        </p:txBody>
      </p:sp>
      <p:sp>
        <p:nvSpPr>
          <p:cNvPr id="32" name="Прямоугольник 31"/>
          <p:cNvSpPr/>
          <p:nvPr/>
        </p:nvSpPr>
        <p:spPr>
          <a:xfrm>
            <a:off x="214282" y="0"/>
            <a:ext cx="2071670" cy="28572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to go to the cinema</a:t>
            </a:r>
            <a:endParaRPr lang="ru-RU" dirty="0"/>
          </a:p>
        </p:txBody>
      </p:sp>
      <p:sp>
        <p:nvSpPr>
          <p:cNvPr id="33" name="Прямоугольник 32"/>
          <p:cNvSpPr/>
          <p:nvPr/>
        </p:nvSpPr>
        <p:spPr>
          <a:xfrm>
            <a:off x="-214346" y="1714488"/>
            <a:ext cx="2643206" cy="28575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to play with my friends</a:t>
            </a:r>
            <a:endParaRPr lang="ru-RU" dirty="0"/>
          </a:p>
        </p:txBody>
      </p:sp>
      <p:sp>
        <p:nvSpPr>
          <p:cNvPr id="34" name="Прямоугольник 33"/>
          <p:cNvSpPr/>
          <p:nvPr/>
        </p:nvSpPr>
        <p:spPr>
          <a:xfrm rot="1237150">
            <a:off x="2434030" y="2208711"/>
            <a:ext cx="1979163" cy="21285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to run in the park</a:t>
            </a:r>
            <a:endParaRPr lang="ru-RU" dirty="0"/>
          </a:p>
        </p:txBody>
      </p:sp>
      <p:sp>
        <p:nvSpPr>
          <p:cNvPr id="35" name="Прямоугольник 34"/>
          <p:cNvSpPr/>
          <p:nvPr/>
        </p:nvSpPr>
        <p:spPr>
          <a:xfrm rot="21370070">
            <a:off x="6149671" y="1476767"/>
            <a:ext cx="1444984" cy="22891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to play tennis </a:t>
            </a:r>
            <a:endParaRPr lang="ru-RU" dirty="0"/>
          </a:p>
        </p:txBody>
      </p:sp>
      <p:sp>
        <p:nvSpPr>
          <p:cNvPr id="36" name="Прямоугольник 35"/>
          <p:cNvSpPr/>
          <p:nvPr/>
        </p:nvSpPr>
        <p:spPr>
          <a:xfrm>
            <a:off x="4429124" y="3000372"/>
            <a:ext cx="1643074" cy="21431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to take photos</a:t>
            </a:r>
            <a:endParaRPr lang="ru-RU" dirty="0"/>
          </a:p>
        </p:txBody>
      </p:sp>
      <p:sp>
        <p:nvSpPr>
          <p:cNvPr id="37" name="Прямоугольник 36"/>
          <p:cNvSpPr/>
          <p:nvPr/>
        </p:nvSpPr>
        <p:spPr>
          <a:xfrm rot="1066028">
            <a:off x="7300359" y="2886689"/>
            <a:ext cx="1631520" cy="22736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to play football</a:t>
            </a:r>
            <a:endParaRPr lang="ru-RU" dirty="0"/>
          </a:p>
        </p:txBody>
      </p:sp>
      <p:sp>
        <p:nvSpPr>
          <p:cNvPr id="38" name="Прямоугольник 37"/>
          <p:cNvSpPr/>
          <p:nvPr/>
        </p:nvSpPr>
        <p:spPr>
          <a:xfrm rot="20808085">
            <a:off x="4446" y="3566629"/>
            <a:ext cx="1566551" cy="18655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to dance</a:t>
            </a:r>
            <a:endParaRPr lang="ru-RU" dirty="0"/>
          </a:p>
        </p:txBody>
      </p:sp>
      <p:sp>
        <p:nvSpPr>
          <p:cNvPr id="40" name="Прямоугольник 39"/>
          <p:cNvSpPr/>
          <p:nvPr/>
        </p:nvSpPr>
        <p:spPr>
          <a:xfrm>
            <a:off x="4143372" y="4429132"/>
            <a:ext cx="1428760" cy="21431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to sing songs</a:t>
            </a:r>
            <a:endParaRPr lang="ru-RU" dirty="0"/>
          </a:p>
        </p:txBody>
      </p:sp>
      <p:sp>
        <p:nvSpPr>
          <p:cNvPr id="42" name="Прямоугольник 41"/>
          <p:cNvSpPr/>
          <p:nvPr/>
        </p:nvSpPr>
        <p:spPr>
          <a:xfrm>
            <a:off x="4429124" y="5000636"/>
            <a:ext cx="1428760" cy="21431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to watch TV</a:t>
            </a:r>
            <a:endParaRPr lang="ru-RU" dirty="0"/>
          </a:p>
        </p:txBody>
      </p:sp>
      <p:sp>
        <p:nvSpPr>
          <p:cNvPr id="43" name="Прямоугольник 42"/>
          <p:cNvSpPr/>
          <p:nvPr/>
        </p:nvSpPr>
        <p:spPr>
          <a:xfrm rot="21184328">
            <a:off x="2149959" y="5404644"/>
            <a:ext cx="1643074" cy="21431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to swim</a:t>
            </a:r>
            <a:endParaRPr lang="ru-RU" dirty="0"/>
          </a:p>
        </p:txBody>
      </p:sp>
      <p:sp>
        <p:nvSpPr>
          <p:cNvPr id="44" name="Прямоугольник 43"/>
          <p:cNvSpPr/>
          <p:nvPr/>
        </p:nvSpPr>
        <p:spPr>
          <a:xfrm rot="20875158">
            <a:off x="0" y="6357958"/>
            <a:ext cx="2000232" cy="21431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to read books</a:t>
            </a:r>
            <a:endParaRPr lang="ru-RU" dirty="0"/>
          </a:p>
        </p:txBody>
      </p:sp>
      <p:pic>
        <p:nvPicPr>
          <p:cNvPr id="2" name="Picture 2" descr="F:\1Открытый урок, семинар\0_122920_f3df3df6_orig.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rot="21278252">
            <a:off x="2427082" y="3567124"/>
            <a:ext cx="1500198" cy="1561010"/>
          </a:xfrm>
          <a:prstGeom prst="rect">
            <a:avLst/>
          </a:prstGeom>
          <a:noFill/>
        </p:spPr>
      </p:pic>
      <p:sp>
        <p:nvSpPr>
          <p:cNvPr id="45" name="Прямоугольник 44"/>
          <p:cNvSpPr/>
          <p:nvPr/>
        </p:nvSpPr>
        <p:spPr>
          <a:xfrm rot="20363238">
            <a:off x="1987650" y="3698786"/>
            <a:ext cx="1571636" cy="21431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to ride a bike</a:t>
            </a:r>
            <a:endParaRPr lang="ru-RU" dirty="0"/>
          </a:p>
        </p:txBody>
      </p:sp>
      <p:pic>
        <p:nvPicPr>
          <p:cNvPr id="3" name="Picture 3" descr="F:\1Открытый урок, семинар\44658423-Children-playing-in-the-playground-illustration-Stock-Photo.jpg"/>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rot="464634">
            <a:off x="6606992" y="4990965"/>
            <a:ext cx="2214578" cy="1725702"/>
          </a:xfrm>
          <a:prstGeom prst="rect">
            <a:avLst/>
          </a:prstGeom>
          <a:noFill/>
        </p:spPr>
      </p:pic>
      <p:sp>
        <p:nvSpPr>
          <p:cNvPr id="39" name="Прямоугольник 38"/>
          <p:cNvSpPr/>
          <p:nvPr/>
        </p:nvSpPr>
        <p:spPr>
          <a:xfrm>
            <a:off x="6715140" y="4929198"/>
            <a:ext cx="1643074" cy="21431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to go for a walk</a:t>
            </a:r>
            <a:endParaRPr lang="ru-RU" dirty="0"/>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0" grpId="0" animBg="1"/>
      <p:bldP spid="42" grpId="0" animBg="1"/>
      <p:bldP spid="43" grpId="0" animBg="1"/>
      <p:bldP spid="44" grpId="0" animBg="1"/>
      <p:bldP spid="45" grpId="0" animBg="1"/>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000364" y="1142984"/>
            <a:ext cx="5486400" cy="566738"/>
          </a:xfrm>
        </p:spPr>
        <p:txBody>
          <a:bodyPr>
            <a:noAutofit/>
          </a:bodyPr>
          <a:lstStyle/>
          <a:p>
            <a:r>
              <a:rPr lang="en-US" sz="9600" dirty="0">
                <a:solidFill>
                  <a:schemeClr val="accent6">
                    <a:lumMod val="20000"/>
                    <a:lumOff val="80000"/>
                  </a:schemeClr>
                </a:solidFill>
              </a:rPr>
              <a:t>Let’s </a:t>
            </a:r>
            <a:endParaRPr lang="ru-RU" sz="9600" dirty="0">
              <a:solidFill>
                <a:schemeClr val="accent6">
                  <a:lumMod val="20000"/>
                  <a:lumOff val="80000"/>
                </a:schemeClr>
              </a:solidFill>
            </a:endParaRPr>
          </a:p>
        </p:txBody>
      </p:sp>
      <p:sp>
        <p:nvSpPr>
          <p:cNvPr id="10" name="Текст 9"/>
          <p:cNvSpPr>
            <a:spLocks noGrp="1"/>
          </p:cNvSpPr>
          <p:nvPr>
            <p:ph type="body" sz="half" idx="2"/>
          </p:nvPr>
        </p:nvSpPr>
        <p:spPr>
          <a:xfrm>
            <a:off x="0" y="4572008"/>
            <a:ext cx="8929718" cy="2000264"/>
          </a:xfrm>
        </p:spPr>
        <p:txBody>
          <a:bodyPr>
            <a:noAutofit/>
          </a:bodyPr>
          <a:lstStyle/>
          <a:p>
            <a:pPr algn="ctr"/>
            <a:r>
              <a:rPr lang="en-US" sz="6000" dirty="0">
                <a:solidFill>
                  <a:srgbClr val="0000FF"/>
                </a:solidFill>
              </a:rPr>
              <a:t>What would you like to do?- </a:t>
            </a:r>
          </a:p>
          <a:p>
            <a:pPr algn="ctr"/>
            <a:r>
              <a:rPr lang="en-US" sz="6000" dirty="0">
                <a:solidFill>
                  <a:srgbClr val="0000FF"/>
                </a:solidFill>
              </a:rPr>
              <a:t>I’d like to…</a:t>
            </a:r>
          </a:p>
          <a:p>
            <a:endParaRPr lang="ru-RU" sz="44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8DE1C5">
            <a:alpha val="44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2714620"/>
            <a:ext cx="7086592" cy="1143000"/>
          </a:xfrm>
        </p:spPr>
        <p:txBody>
          <a:bodyPr>
            <a:noAutofit/>
          </a:bodyPr>
          <a:lstStyle/>
          <a:p>
            <a:r>
              <a:rPr lang="en-US" sz="8000" dirty="0">
                <a:solidFill>
                  <a:srgbClr val="FF0000"/>
                </a:solidFill>
              </a:rPr>
              <a:t>Th</a:t>
            </a:r>
            <a:r>
              <a:rPr lang="en-US" sz="8000" dirty="0">
                <a:solidFill>
                  <a:srgbClr val="FFC000"/>
                </a:solidFill>
              </a:rPr>
              <a:t>e</a:t>
            </a:r>
            <a:r>
              <a:rPr lang="en-US" sz="8000" dirty="0">
                <a:solidFill>
                  <a:srgbClr val="FFFF00"/>
                </a:solidFill>
              </a:rPr>
              <a:t>me</a:t>
            </a:r>
            <a:r>
              <a:rPr lang="en-US" sz="8000" dirty="0"/>
              <a:t> </a:t>
            </a:r>
            <a:r>
              <a:rPr lang="en-US" sz="8000" dirty="0">
                <a:solidFill>
                  <a:srgbClr val="00B050"/>
                </a:solidFill>
              </a:rPr>
              <a:t>P</a:t>
            </a:r>
            <a:r>
              <a:rPr lang="en-US" sz="8000" dirty="0">
                <a:solidFill>
                  <a:srgbClr val="00B0F0"/>
                </a:solidFill>
              </a:rPr>
              <a:t>ar</a:t>
            </a:r>
            <a:r>
              <a:rPr lang="en-US" sz="8000" dirty="0">
                <a:solidFill>
                  <a:srgbClr val="0070C0"/>
                </a:solidFill>
              </a:rPr>
              <a:t>k</a:t>
            </a:r>
            <a:r>
              <a:rPr lang="en-US" sz="8000" dirty="0">
                <a:solidFill>
                  <a:srgbClr val="7030A0"/>
                </a:solidFill>
              </a:rPr>
              <a:t>s</a:t>
            </a:r>
            <a:endParaRPr lang="ru-RU" sz="8000" dirty="0">
              <a:solidFill>
                <a:srgbClr val="7030A0"/>
              </a:solidFill>
            </a:endParaRPr>
          </a:p>
        </p:txBody>
      </p:sp>
      <p:pic>
        <p:nvPicPr>
          <p:cNvPr id="4" name="Содержимое 3" descr="3.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2500298" y="0"/>
            <a:ext cx="4087182" cy="2040914"/>
          </a:xfrm>
        </p:spPr>
      </p:pic>
      <p:pic>
        <p:nvPicPr>
          <p:cNvPr id="6" name="Рисунок 5" descr="images (2).jpg"/>
          <p:cNvPicPr>
            <a:picLocks noChangeAspect="1"/>
          </p:cNvPicPr>
          <p:nvPr/>
        </p:nvPicPr>
        <p:blipFill>
          <a:blip r:embed="rId3"/>
          <a:stretch>
            <a:fillRect/>
          </a:stretch>
        </p:blipFill>
        <p:spPr>
          <a:xfrm>
            <a:off x="2786050" y="4429132"/>
            <a:ext cx="3500461" cy="1919589"/>
          </a:xfrm>
          <a:prstGeom prst="rect">
            <a:avLst/>
          </a:prstGeom>
        </p:spPr>
      </p:pic>
      <p:pic>
        <p:nvPicPr>
          <p:cNvPr id="7" name="Рисунок 6" descr="images (3).jpg"/>
          <p:cNvPicPr>
            <a:picLocks noChangeAspect="1"/>
          </p:cNvPicPr>
          <p:nvPr/>
        </p:nvPicPr>
        <p:blipFill>
          <a:blip r:embed="rId4"/>
          <a:stretch>
            <a:fillRect/>
          </a:stretch>
        </p:blipFill>
        <p:spPr>
          <a:xfrm rot="652779">
            <a:off x="6758384" y="338849"/>
            <a:ext cx="2271964" cy="1431540"/>
          </a:xfrm>
          <a:prstGeom prst="rect">
            <a:avLst/>
          </a:prstGeom>
        </p:spPr>
      </p:pic>
      <p:pic>
        <p:nvPicPr>
          <p:cNvPr id="8" name="Рисунок 7" descr="images (4).jpg"/>
          <p:cNvPicPr>
            <a:picLocks noChangeAspect="1"/>
          </p:cNvPicPr>
          <p:nvPr/>
        </p:nvPicPr>
        <p:blipFill>
          <a:blip r:embed="rId5"/>
          <a:stretch>
            <a:fillRect/>
          </a:stretch>
        </p:blipFill>
        <p:spPr>
          <a:xfrm rot="20339694">
            <a:off x="225219" y="319015"/>
            <a:ext cx="2084563" cy="1643074"/>
          </a:xfrm>
          <a:prstGeom prst="rect">
            <a:avLst/>
          </a:prstGeom>
        </p:spPr>
      </p:pic>
      <p:pic>
        <p:nvPicPr>
          <p:cNvPr id="4099" name="Picture 3" descr="F:\Открытый урок, семинар\DSC00453.JPG"/>
          <p:cNvPicPr>
            <a:picLocks noChangeAspect="1" noChangeArrowheads="1"/>
          </p:cNvPicPr>
          <p:nvPr/>
        </p:nvPicPr>
        <p:blipFill>
          <a:blip r:embed="rId6"/>
          <a:srcRect/>
          <a:stretch>
            <a:fillRect/>
          </a:stretch>
        </p:blipFill>
        <p:spPr bwMode="auto">
          <a:xfrm>
            <a:off x="7429520" y="2214554"/>
            <a:ext cx="1428760" cy="1428760"/>
          </a:xfrm>
          <a:prstGeom prst="rect">
            <a:avLst/>
          </a:prstGeom>
          <a:noFill/>
        </p:spPr>
      </p:pic>
      <p:pic>
        <p:nvPicPr>
          <p:cNvPr id="4100" name="Picture 4" descr="F:\Открытый урок, семинар\Новая папка\images (9).jpg"/>
          <p:cNvPicPr>
            <a:picLocks noChangeAspect="1" noChangeArrowheads="1"/>
          </p:cNvPicPr>
          <p:nvPr/>
        </p:nvPicPr>
        <p:blipFill>
          <a:blip r:embed="rId7"/>
          <a:srcRect/>
          <a:stretch>
            <a:fillRect/>
          </a:stretch>
        </p:blipFill>
        <p:spPr bwMode="auto">
          <a:xfrm rot="19900604">
            <a:off x="6604948" y="4378162"/>
            <a:ext cx="2469051" cy="1643041"/>
          </a:xfrm>
          <a:prstGeom prst="rect">
            <a:avLst/>
          </a:prstGeom>
          <a:noFill/>
        </p:spPr>
      </p:pic>
      <p:pic>
        <p:nvPicPr>
          <p:cNvPr id="4101" name="Picture 5" descr="F:\Открытый урок, семинар\Новая папка\images (7).jpg"/>
          <p:cNvPicPr>
            <a:picLocks noChangeAspect="1" noChangeArrowheads="1"/>
          </p:cNvPicPr>
          <p:nvPr/>
        </p:nvPicPr>
        <p:blipFill>
          <a:blip r:embed="rId8"/>
          <a:srcRect/>
          <a:stretch>
            <a:fillRect/>
          </a:stretch>
        </p:blipFill>
        <p:spPr bwMode="auto">
          <a:xfrm rot="1641425">
            <a:off x="179689" y="4613444"/>
            <a:ext cx="2376951" cy="1360544"/>
          </a:xfrm>
          <a:prstGeom prst="rect">
            <a:avLst/>
          </a:prstGeom>
          <a:noFill/>
        </p:spPr>
      </p:pic>
      <p:pic>
        <p:nvPicPr>
          <p:cNvPr id="4102" name="Picture 6" descr="F:\Открытый урок, семинар\Новая папка\images (8).jpg"/>
          <p:cNvPicPr>
            <a:picLocks noChangeAspect="1" noChangeArrowheads="1"/>
          </p:cNvPicPr>
          <p:nvPr/>
        </p:nvPicPr>
        <p:blipFill>
          <a:blip r:embed="rId9"/>
          <a:srcRect/>
          <a:stretch>
            <a:fillRect/>
          </a:stretch>
        </p:blipFill>
        <p:spPr bwMode="auto">
          <a:xfrm>
            <a:off x="0" y="2500306"/>
            <a:ext cx="2143108" cy="1191455"/>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102"/>
                                        </p:tgtEl>
                                        <p:attrNameLst>
                                          <p:attrName>style.visibility</p:attrName>
                                        </p:attrNameLst>
                                      </p:cBhvr>
                                      <p:to>
                                        <p:strVal val="visible"/>
                                      </p:to>
                                    </p:set>
                                    <p:anim calcmode="lin" valueType="num">
                                      <p:cBhvr additive="base">
                                        <p:cTn id="23" dur="500" fill="hold"/>
                                        <p:tgtEl>
                                          <p:spTgt spid="4102"/>
                                        </p:tgtEl>
                                        <p:attrNameLst>
                                          <p:attrName>ppt_x</p:attrName>
                                        </p:attrNameLst>
                                      </p:cBhvr>
                                      <p:tavLst>
                                        <p:tav tm="0">
                                          <p:val>
                                            <p:strVal val="#ppt_x"/>
                                          </p:val>
                                        </p:tav>
                                        <p:tav tm="100000">
                                          <p:val>
                                            <p:strVal val="#ppt_x"/>
                                          </p:val>
                                        </p:tav>
                                      </p:tavLst>
                                    </p:anim>
                                    <p:anim calcmode="lin" valueType="num">
                                      <p:cBhvr additive="base">
                                        <p:cTn id="24" dur="500" fill="hold"/>
                                        <p:tgtEl>
                                          <p:spTgt spid="410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099"/>
                                        </p:tgtEl>
                                        <p:attrNameLst>
                                          <p:attrName>style.visibility</p:attrName>
                                        </p:attrNameLst>
                                      </p:cBhvr>
                                      <p:to>
                                        <p:strVal val="visible"/>
                                      </p:to>
                                    </p:set>
                                    <p:anim calcmode="lin" valueType="num">
                                      <p:cBhvr additive="base">
                                        <p:cTn id="29" dur="500" fill="hold"/>
                                        <p:tgtEl>
                                          <p:spTgt spid="4099"/>
                                        </p:tgtEl>
                                        <p:attrNameLst>
                                          <p:attrName>ppt_x</p:attrName>
                                        </p:attrNameLst>
                                      </p:cBhvr>
                                      <p:tavLst>
                                        <p:tav tm="0">
                                          <p:val>
                                            <p:strVal val="#ppt_x"/>
                                          </p:val>
                                        </p:tav>
                                        <p:tav tm="100000">
                                          <p:val>
                                            <p:strVal val="#ppt_x"/>
                                          </p:val>
                                        </p:tav>
                                      </p:tavLst>
                                    </p:anim>
                                    <p:anim calcmode="lin" valueType="num">
                                      <p:cBhvr additive="base">
                                        <p:cTn id="30"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ox(in)">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ox(in)">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500" fill="hold"/>
                                        <p:tgtEl>
                                          <p:spTgt spid="2"/>
                                        </p:tgtEl>
                                        <p:attrNameLst>
                                          <p:attrName>ppt_w</p:attrName>
                                        </p:attrNameLst>
                                      </p:cBhvr>
                                      <p:tavLst>
                                        <p:tav tm="0">
                                          <p:val>
                                            <p:fltVal val="0"/>
                                          </p:val>
                                        </p:tav>
                                        <p:tav tm="100000">
                                          <p:val>
                                            <p:strVal val="#ppt_w"/>
                                          </p:val>
                                        </p:tav>
                                      </p:tavLst>
                                    </p:anim>
                                    <p:anim calcmode="lin" valueType="num">
                                      <p:cBhvr>
                                        <p:cTn id="46" dur="500" fill="hold"/>
                                        <p:tgtEl>
                                          <p:spTgt spid="2"/>
                                        </p:tgtEl>
                                        <p:attrNameLst>
                                          <p:attrName>ppt_h</p:attrName>
                                        </p:attrNameLst>
                                      </p:cBhvr>
                                      <p:tavLst>
                                        <p:tav tm="0">
                                          <p:val>
                                            <p:fltVal val="0"/>
                                          </p:val>
                                        </p:tav>
                                        <p:tav tm="100000">
                                          <p:val>
                                            <p:strVal val="#ppt_h"/>
                                          </p:val>
                                        </p:tav>
                                      </p:tavLst>
                                    </p:anim>
                                    <p:animEffect transition="in" filter="fade">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C0AADF-F01F-4541-9705-415A015F8FF0}"/>
              </a:ext>
            </a:extLst>
          </p:cNvPr>
          <p:cNvSpPr>
            <a:spLocks noGrp="1"/>
          </p:cNvSpPr>
          <p:nvPr>
            <p:ph type="title"/>
          </p:nvPr>
        </p:nvSpPr>
        <p:spPr/>
        <p:txBody>
          <a:bodyPr/>
          <a:lstStyle/>
          <a:p>
            <a:r>
              <a:rPr lang="ru-RU" dirty="0"/>
              <a:t>Учебник </a:t>
            </a:r>
            <a:r>
              <a:rPr lang="ru-RU" dirty="0" err="1"/>
              <a:t>стр</a:t>
            </a:r>
            <a:r>
              <a:rPr lang="ru-RU" dirty="0"/>
              <a:t> 50 </a:t>
            </a:r>
            <a:r>
              <a:rPr lang="ru-RU" dirty="0" err="1"/>
              <a:t>упр</a:t>
            </a:r>
            <a:r>
              <a:rPr lang="ru-RU" dirty="0"/>
              <a:t> 6</a:t>
            </a:r>
          </a:p>
        </p:txBody>
      </p:sp>
      <p:sp>
        <p:nvSpPr>
          <p:cNvPr id="3" name="Объект 2">
            <a:extLst>
              <a:ext uri="{FF2B5EF4-FFF2-40B4-BE49-F238E27FC236}">
                <a16:creationId xmlns:a16="http://schemas.microsoft.com/office/drawing/2014/main" id="{65F0A9B6-CA95-4B95-B001-D15B52D72FC0}"/>
              </a:ext>
            </a:extLst>
          </p:cNvPr>
          <p:cNvSpPr>
            <a:spLocks noGrp="1"/>
          </p:cNvSpPr>
          <p:nvPr>
            <p:ph idx="1"/>
          </p:nvPr>
        </p:nvSpPr>
        <p:spPr/>
        <p:txBody>
          <a:bodyPr/>
          <a:lstStyle/>
          <a:p>
            <a:r>
              <a:rPr lang="ru-RU" dirty="0"/>
              <a:t>Практикум </a:t>
            </a:r>
            <a:r>
              <a:rPr lang="ru-RU" dirty="0" err="1"/>
              <a:t>стр</a:t>
            </a:r>
            <a:r>
              <a:rPr lang="ru-RU" dirty="0"/>
              <a:t> 38 </a:t>
            </a:r>
            <a:r>
              <a:rPr lang="ru-RU" dirty="0" err="1"/>
              <a:t>упр</a:t>
            </a:r>
            <a:r>
              <a:rPr lang="ru-RU" dirty="0"/>
              <a:t> 6</a:t>
            </a:r>
          </a:p>
        </p:txBody>
      </p:sp>
    </p:spTree>
    <p:extLst>
      <p:ext uri="{BB962C8B-B14F-4D97-AF65-F5344CB8AC3E}">
        <p14:creationId xmlns:p14="http://schemas.microsoft.com/office/powerpoint/2010/main" val="2136476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524000" y="3062287"/>
          <a:ext cx="6096000" cy="733425"/>
        </p:xfrm>
        <a:graphic>
          <a:graphicData uri="http://schemas.openxmlformats.org/drawingml/2006/table">
            <a:tbl>
              <a:tblPr/>
              <a:tblGrid>
                <a:gridCol w="6096000">
                  <a:extLst>
                    <a:ext uri="{9D8B030D-6E8A-4147-A177-3AD203B41FA5}">
                      <a16:colId xmlns:a16="http://schemas.microsoft.com/office/drawing/2014/main" val="20000"/>
                    </a:ext>
                  </a:extLst>
                </a:gridCol>
              </a:tblGrid>
              <a:tr h="733425">
                <a:tc>
                  <a:txBody>
                    <a:bodyPr/>
                    <a:lstStyle/>
                    <a:p>
                      <a:pPr algn="ctr">
                        <a:spcAft>
                          <a:spcPts val="0"/>
                        </a:spcAft>
                      </a:pPr>
                      <a:endParaRPr lang="en-US" sz="100">
                        <a:solidFill>
                          <a:srgbClr val="000000"/>
                        </a:solidFill>
                        <a:latin typeface="Courier New"/>
                        <a:ea typeface="Courier New"/>
                      </a:endParaRPr>
                    </a:p>
                  </a:txBody>
                  <a:tcPr marL="0" marR="0" marT="0" marB="0">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9217" name="Picture 1" descr="C:\Users\User\AppData\Local\Temp\FineReader11.00\media\image2.jpeg"/>
          <p:cNvPicPr>
            <a:picLocks noChangeAspect="1" noChangeArrowheads="1"/>
          </p:cNvPicPr>
          <p:nvPr/>
        </p:nvPicPr>
        <p:blipFill>
          <a:blip r:embed="rId2" r:link="rId3"/>
          <a:srcRect/>
          <a:stretch>
            <a:fillRect/>
          </a:stretch>
        </p:blipFill>
        <p:spPr bwMode="auto">
          <a:xfrm>
            <a:off x="214282" y="1571612"/>
            <a:ext cx="5629275" cy="4562475"/>
          </a:xfrm>
          <a:prstGeom prst="rect">
            <a:avLst/>
          </a:prstGeom>
          <a:noFill/>
        </p:spPr>
      </p:pic>
      <p:sp>
        <p:nvSpPr>
          <p:cNvPr id="9220" name="Rectangle 4"/>
          <p:cNvSpPr>
            <a:spLocks noChangeArrowheads="1"/>
          </p:cNvSpPr>
          <p:nvPr/>
        </p:nvSpPr>
        <p:spPr bwMode="auto">
          <a:xfrm>
            <a:off x="500034" y="357166"/>
            <a:ext cx="4572032" cy="707886"/>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normalizeH="0" baseline="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ahoma" pitchFamily="34" charset="0"/>
                <a:cs typeface="Arial" pitchFamily="34" charset="0"/>
              </a:rPr>
              <a:t> </a:t>
            </a: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ahoma" pitchFamily="34" charset="0"/>
                <a:cs typeface="Arial" pitchFamily="34" charset="0"/>
              </a:rPr>
              <a:t> A Theme Park</a:t>
            </a:r>
            <a:endParaRPr kumimoji="0" lang="ru-RU" sz="4000" b="1" i="0" u="none" strike="noStrike" normalizeH="0" baseline="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
        <p:nvSpPr>
          <p:cNvPr id="9221" name="Rectangle 5"/>
          <p:cNvSpPr>
            <a:spLocks noChangeArrowheads="1"/>
          </p:cNvSpPr>
          <p:nvPr/>
        </p:nvSpPr>
        <p:spPr bwMode="auto">
          <a:xfrm>
            <a:off x="0" y="91440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ru-RU" sz="1800" b="0" i="0" u="none" strike="noStrike" cap="none" normalizeH="0" baseline="0">
                <a:ln>
                  <a:noFill/>
                </a:ln>
                <a:solidFill>
                  <a:schemeClr val="tx1"/>
                </a:solidFill>
                <a:effectLst/>
                <a:latin typeface="Arial" pitchFamily="34" charset="0"/>
                <a:cs typeface="Arial" pitchFamily="34" charset="0"/>
              </a:rPr>
            </a:br>
            <a:endParaRPr kumimoji="0" lang="ru-RU" sz="1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ru-RU" sz="1800" b="0" i="0" u="none" strike="noStrike" cap="none" normalizeH="0" baseline="0">
                <a:ln>
                  <a:noFill/>
                </a:ln>
                <a:solidFill>
                  <a:schemeClr val="tx1"/>
                </a:solidFill>
                <a:effectLst/>
                <a:latin typeface="Arial" pitchFamily="34" charset="0"/>
                <a:cs typeface="Arial" pitchFamily="34" charset="0"/>
              </a:rPr>
            </a:br>
            <a:endParaRPr kumimoji="0" lang="ru-RU" sz="1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21" name="Таблица 20"/>
          <p:cNvGraphicFramePr>
            <a:graphicFrameLocks noGrp="1"/>
          </p:cNvGraphicFramePr>
          <p:nvPr/>
        </p:nvGraphicFramePr>
        <p:xfrm>
          <a:off x="4643438" y="857232"/>
          <a:ext cx="4214842" cy="3911600"/>
        </p:xfrm>
        <a:graphic>
          <a:graphicData uri="http://schemas.openxmlformats.org/drawingml/2006/table">
            <a:tbl>
              <a:tblPr/>
              <a:tblGrid>
                <a:gridCol w="4214842">
                  <a:extLst>
                    <a:ext uri="{9D8B030D-6E8A-4147-A177-3AD203B41FA5}">
                      <a16:colId xmlns:a16="http://schemas.microsoft.com/office/drawing/2014/main" val="20000"/>
                    </a:ext>
                  </a:extLst>
                </a:gridCol>
              </a:tblGrid>
              <a:tr h="3911600">
                <a:tc>
                  <a:txBody>
                    <a:bodyPr/>
                    <a:lstStyle/>
                    <a:p>
                      <a:pPr marR="50800" algn="ctr">
                        <a:lnSpc>
                          <a:spcPts val="1490"/>
                        </a:lnSpc>
                        <a:spcAft>
                          <a:spcPts val="470"/>
                        </a:spcAft>
                      </a:pPr>
                      <a:r>
                        <a:rPr lang="en-US" sz="2000" b="1" spc="0" dirty="0">
                          <a:solidFill>
                            <a:schemeClr val="tx1"/>
                          </a:solidFill>
                          <a:latin typeface="Century Schoolbook"/>
                          <a:ea typeface="Century Schoolbook"/>
                          <a:cs typeface="Century Schoolbook"/>
                        </a:rPr>
                        <a:t>At Greenfield Park you can:</a:t>
                      </a:r>
                      <a:endParaRPr lang="ru-RU" sz="2000" b="1" spc="15" dirty="0">
                        <a:solidFill>
                          <a:schemeClr val="tx1"/>
                        </a:solidFill>
                        <a:latin typeface="Century Schoolbook"/>
                        <a:ea typeface="Century Schoolbook"/>
                        <a:cs typeface="Century Schoolbook"/>
                      </a:endParaRP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go on the roller coaster</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 photograph the deer </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follow the nature trail </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picnic on the river bank</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say hello to a dinosaur </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go </a:t>
                      </a:r>
                      <a:r>
                        <a:rPr lang="en-US" sz="2000" b="0" i="0" u="none" strike="noStrike" spc="25" dirty="0" err="1">
                          <a:solidFill>
                            <a:schemeClr val="tx1"/>
                          </a:solidFill>
                          <a:latin typeface="Century Schoolbook"/>
                          <a:ea typeface="Century Schoolbook"/>
                          <a:cs typeface="Century Schoolbook"/>
                        </a:rPr>
                        <a:t>rollerskating</a:t>
                      </a:r>
                      <a:r>
                        <a:rPr lang="en-US" sz="2000" b="0" i="0" u="none" strike="noStrike" spc="25" dirty="0">
                          <a:solidFill>
                            <a:schemeClr val="tx1"/>
                          </a:solidFill>
                          <a:latin typeface="Century Schoolbook"/>
                          <a:ea typeface="Century Schoolbook"/>
                          <a:cs typeface="Century Schoolbook"/>
                        </a:rPr>
                        <a:t> </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have a hamburger </a:t>
                      </a:r>
                    </a:p>
                    <a:p>
                      <a:pPr marL="76200" marR="165100" algn="r">
                        <a:lnSpc>
                          <a:spcPts val="2400"/>
                        </a:lnSpc>
                        <a:spcBef>
                          <a:spcPts val="1200"/>
                        </a:spcBef>
                        <a:spcAft>
                          <a:spcPts val="0"/>
                        </a:spcAft>
                      </a:pPr>
                      <a:r>
                        <a:rPr lang="en-US" sz="2000" b="0" i="0" u="none" strike="noStrike" spc="25" dirty="0">
                          <a:solidFill>
                            <a:schemeClr val="tx1"/>
                          </a:solidFill>
                          <a:latin typeface="Century Schoolbook"/>
                          <a:ea typeface="Century Schoolbook"/>
                          <a:cs typeface="Century Schoolbook"/>
                        </a:rPr>
                        <a:t>go on the monorail</a:t>
                      </a:r>
                      <a:endParaRPr lang="ru-RU" sz="2000" dirty="0">
                        <a:solidFill>
                          <a:schemeClr val="tx1"/>
                        </a:solidFill>
                        <a:latin typeface="Century Schoolbook"/>
                        <a:ea typeface="Century Schoolbook"/>
                        <a:cs typeface="Century Schoolbook"/>
                      </a:endParaRPr>
                    </a:p>
                  </a:txBody>
                  <a:tcPr marL="0" marR="0" marT="0" marB="0">
                    <a:lnL>
                      <a:noFill/>
                    </a:lnL>
                    <a:lnR>
                      <a:noFill/>
                    </a:lnR>
                    <a:lnT>
                      <a:noFill/>
                    </a:lnT>
                    <a:lnB>
                      <a:noFill/>
                    </a:lnB>
                  </a:tcPr>
                </a:tc>
                <a:extLst>
                  <a:ext uri="{0D108BD9-81ED-4DB2-BD59-A6C34878D82A}">
                    <a16:rowId xmlns:a16="http://schemas.microsoft.com/office/drawing/2014/main" val="10000"/>
                  </a:ext>
                </a:extLst>
              </a:tr>
            </a:tbl>
          </a:graphicData>
        </a:graphic>
      </p:graphicFrame>
      <p:cxnSp>
        <p:nvCxnSpPr>
          <p:cNvPr id="27" name="Прямая со стрелкой 26"/>
          <p:cNvCxnSpPr/>
          <p:nvPr/>
        </p:nvCxnSpPr>
        <p:spPr>
          <a:xfrm rot="5400000">
            <a:off x="3786182" y="2500306"/>
            <a:ext cx="3214710" cy="10715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p:nvPr/>
        </p:nvCxnSpPr>
        <p:spPr>
          <a:xfrm rot="10800000" flipV="1">
            <a:off x="3357554" y="1928802"/>
            <a:ext cx="2928958" cy="2857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rot="10800000" flipV="1">
            <a:off x="2071670" y="2357430"/>
            <a:ext cx="3786214" cy="92869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Прямая со стрелкой 38"/>
          <p:cNvCxnSpPr/>
          <p:nvPr/>
        </p:nvCxnSpPr>
        <p:spPr>
          <a:xfrm rot="10800000" flipV="1">
            <a:off x="1428728" y="3357562"/>
            <a:ext cx="4643470" cy="135732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rot="10800000">
            <a:off x="4500562" y="2357430"/>
            <a:ext cx="1928826" cy="17859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rot="10800000">
            <a:off x="4357686" y="3571876"/>
            <a:ext cx="2000264" cy="114300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Прямая со стрелкой 48"/>
          <p:cNvCxnSpPr/>
          <p:nvPr/>
        </p:nvCxnSpPr>
        <p:spPr>
          <a:xfrm rot="10800000">
            <a:off x="2214546" y="2928934"/>
            <a:ext cx="4643470" cy="857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Прямая со стрелкой 55"/>
          <p:cNvCxnSpPr/>
          <p:nvPr/>
        </p:nvCxnSpPr>
        <p:spPr>
          <a:xfrm rot="10800000" flipV="1">
            <a:off x="3500430" y="2857496"/>
            <a:ext cx="2357454" cy="17145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Прямоугольник 16"/>
          <p:cNvSpPr/>
          <p:nvPr/>
        </p:nvSpPr>
        <p:spPr>
          <a:xfrm>
            <a:off x="1142976" y="1643050"/>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1</a:t>
            </a:r>
          </a:p>
        </p:txBody>
      </p:sp>
      <p:sp>
        <p:nvSpPr>
          <p:cNvPr id="18" name="Прямоугольник 17"/>
          <p:cNvSpPr/>
          <p:nvPr/>
        </p:nvSpPr>
        <p:spPr>
          <a:xfrm>
            <a:off x="2500298" y="1714488"/>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2</a:t>
            </a:r>
          </a:p>
        </p:txBody>
      </p:sp>
      <p:sp>
        <p:nvSpPr>
          <p:cNvPr id="19" name="Прямоугольник 18"/>
          <p:cNvSpPr/>
          <p:nvPr/>
        </p:nvSpPr>
        <p:spPr>
          <a:xfrm>
            <a:off x="3500430" y="1643050"/>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3</a:t>
            </a:r>
          </a:p>
        </p:txBody>
      </p:sp>
      <p:sp>
        <p:nvSpPr>
          <p:cNvPr id="20" name="Прямоугольник 19"/>
          <p:cNvSpPr/>
          <p:nvPr/>
        </p:nvSpPr>
        <p:spPr>
          <a:xfrm>
            <a:off x="1643042" y="3143248"/>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4</a:t>
            </a:r>
          </a:p>
        </p:txBody>
      </p:sp>
      <p:sp>
        <p:nvSpPr>
          <p:cNvPr id="22" name="Прямоугольник 21"/>
          <p:cNvSpPr/>
          <p:nvPr/>
        </p:nvSpPr>
        <p:spPr>
          <a:xfrm>
            <a:off x="4000496" y="3000372"/>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5</a:t>
            </a:r>
          </a:p>
        </p:txBody>
      </p:sp>
      <p:sp>
        <p:nvSpPr>
          <p:cNvPr id="23" name="Прямоугольник 22"/>
          <p:cNvSpPr/>
          <p:nvPr/>
        </p:nvSpPr>
        <p:spPr>
          <a:xfrm>
            <a:off x="1214414" y="4714884"/>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6</a:t>
            </a:r>
          </a:p>
        </p:txBody>
      </p:sp>
      <p:sp>
        <p:nvSpPr>
          <p:cNvPr id="24" name="Прямоугольник 23"/>
          <p:cNvSpPr/>
          <p:nvPr/>
        </p:nvSpPr>
        <p:spPr>
          <a:xfrm>
            <a:off x="3071802" y="4429132"/>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7</a:t>
            </a:r>
          </a:p>
        </p:txBody>
      </p:sp>
      <p:sp>
        <p:nvSpPr>
          <p:cNvPr id="25" name="Прямоугольник 24"/>
          <p:cNvSpPr/>
          <p:nvPr/>
        </p:nvSpPr>
        <p:spPr>
          <a:xfrm>
            <a:off x="3786182" y="4429132"/>
            <a:ext cx="214314"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8</a:t>
            </a:r>
          </a:p>
        </p:txBody>
      </p:sp>
      <p:sp>
        <p:nvSpPr>
          <p:cNvPr id="2" name="TextBox 1">
            <a:extLst>
              <a:ext uri="{FF2B5EF4-FFF2-40B4-BE49-F238E27FC236}">
                <a16:creationId xmlns:a16="http://schemas.microsoft.com/office/drawing/2014/main" id="{D3B56206-473B-49E8-BE1B-8C543EDDA438}"/>
              </a:ext>
            </a:extLst>
          </p:cNvPr>
          <p:cNvSpPr txBox="1"/>
          <p:nvPr/>
        </p:nvSpPr>
        <p:spPr>
          <a:xfrm>
            <a:off x="5292080" y="357166"/>
            <a:ext cx="1224136" cy="369332"/>
          </a:xfrm>
          <a:prstGeom prst="rect">
            <a:avLst/>
          </a:prstGeom>
          <a:noFill/>
        </p:spPr>
        <p:txBody>
          <a:bodyPr wrap="square" rtlCol="0">
            <a:spAutoFit/>
          </a:bodyPr>
          <a:lstStyle/>
          <a:p>
            <a:r>
              <a:rPr lang="ru-RU" dirty="0" err="1"/>
              <a:t>Стр</a:t>
            </a:r>
            <a:r>
              <a:rPr lang="ru-RU" dirty="0"/>
              <a:t> 50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9217"/>
                                        </p:tgtEl>
                                        <p:attrNameLst>
                                          <p:attrName>style.visibility</p:attrName>
                                        </p:attrNameLst>
                                      </p:cBhvr>
                                      <p:to>
                                        <p:strVal val="visible"/>
                                      </p:to>
                                    </p:set>
                                    <p:animEffect transition="in" filter="blinds(horizontal)">
                                      <p:cBhvr>
                                        <p:cTn id="11" dur="500"/>
                                        <p:tgtEl>
                                          <p:spTgt spid="921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ppt_x"/>
                                          </p:val>
                                        </p:tav>
                                        <p:tav tm="100000">
                                          <p:val>
                                            <p:strVal val="#ppt_x"/>
                                          </p:val>
                                        </p:tav>
                                      </p:tavLst>
                                    </p:anim>
                                    <p:anim calcmode="lin" valueType="num">
                                      <p:cBhvr additive="base">
                                        <p:cTn id="4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ppt_x"/>
                                          </p:val>
                                        </p:tav>
                                        <p:tav tm="100000">
                                          <p:val>
                                            <p:strVal val="#ppt_x"/>
                                          </p:val>
                                        </p:tav>
                                      </p:tavLst>
                                    </p:anim>
                                    <p:anim calcmode="lin" valueType="num">
                                      <p:cBhvr additive="base">
                                        <p:cTn id="4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ppt_x"/>
                                          </p:val>
                                        </p:tav>
                                        <p:tav tm="100000">
                                          <p:val>
                                            <p:strVal val="#ppt_x"/>
                                          </p:val>
                                        </p:tav>
                                      </p:tavLst>
                                    </p:anim>
                                    <p:anim calcmode="lin" valueType="num">
                                      <p:cBhvr additive="base">
                                        <p:cTn id="5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additive="base">
                                        <p:cTn id="57" dur="500" fill="hold"/>
                                        <p:tgtEl>
                                          <p:spTgt spid="41"/>
                                        </p:tgtEl>
                                        <p:attrNameLst>
                                          <p:attrName>ppt_x</p:attrName>
                                        </p:attrNameLst>
                                      </p:cBhvr>
                                      <p:tavLst>
                                        <p:tav tm="0">
                                          <p:val>
                                            <p:strVal val="#ppt_x"/>
                                          </p:val>
                                        </p:tav>
                                        <p:tav tm="100000">
                                          <p:val>
                                            <p:strVal val="#ppt_x"/>
                                          </p:val>
                                        </p:tav>
                                      </p:tavLst>
                                    </p:anim>
                                    <p:anim calcmode="lin" valueType="num">
                                      <p:cBhvr additive="base">
                                        <p:cTn id="5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500" fill="hold"/>
                                        <p:tgtEl>
                                          <p:spTgt spid="43"/>
                                        </p:tgtEl>
                                        <p:attrNameLst>
                                          <p:attrName>ppt_x</p:attrName>
                                        </p:attrNameLst>
                                      </p:cBhvr>
                                      <p:tavLst>
                                        <p:tav tm="0">
                                          <p:val>
                                            <p:strVal val="#ppt_x"/>
                                          </p:val>
                                        </p:tav>
                                        <p:tav tm="100000">
                                          <p:val>
                                            <p:strVal val="#ppt_x"/>
                                          </p:val>
                                        </p:tav>
                                      </p:tavLst>
                                    </p:anim>
                                    <p:anim calcmode="lin" valueType="num">
                                      <p:cBhvr additive="base">
                                        <p:cTn id="6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71472" y="357166"/>
            <a:ext cx="8229600" cy="428628"/>
          </a:xfrm>
        </p:spPr>
        <p:txBody>
          <a:bodyPr>
            <a:normAutofit fontScale="90000"/>
          </a:bodyPr>
          <a:lstStyle/>
          <a:p>
            <a:r>
              <a:rPr lang="en-US" b="1" dirty="0"/>
              <a:t>Gulliver-Park in St. Petersburg, Russia</a:t>
            </a:r>
            <a:br>
              <a:rPr lang="ru-RU" b="1" dirty="0"/>
            </a:br>
            <a:endParaRPr lang="ru-RU" dirty="0"/>
          </a:p>
        </p:txBody>
      </p:sp>
      <p:pic>
        <p:nvPicPr>
          <p:cNvPr id="5124" name="Picture 4" descr="image4"/>
          <p:cNvPicPr>
            <a:picLocks noChangeAspect="1" noChangeArrowheads="1"/>
          </p:cNvPicPr>
          <p:nvPr/>
        </p:nvPicPr>
        <p:blipFill>
          <a:blip r:embed="rId3"/>
          <a:srcRect/>
          <a:stretch>
            <a:fillRect/>
          </a:stretch>
        </p:blipFill>
        <p:spPr bwMode="auto">
          <a:xfrm>
            <a:off x="1357290" y="571480"/>
            <a:ext cx="6610312" cy="2786082"/>
          </a:xfrm>
          <a:prstGeom prst="rect">
            <a:avLst/>
          </a:prstGeom>
          <a:noFill/>
          <a:ln w="9525">
            <a:noFill/>
            <a:miter lim="800000"/>
            <a:headEnd/>
            <a:tailEnd/>
          </a:ln>
        </p:spPr>
      </p:pic>
      <p:sp>
        <p:nvSpPr>
          <p:cNvPr id="8" name="Прямоугольник 7"/>
          <p:cNvSpPr/>
          <p:nvPr/>
        </p:nvSpPr>
        <p:spPr>
          <a:xfrm>
            <a:off x="357158" y="3429000"/>
            <a:ext cx="8572560" cy="3693319"/>
          </a:xfrm>
          <a:prstGeom prst="rect">
            <a:avLst/>
          </a:prstGeom>
        </p:spPr>
        <p:txBody>
          <a:bodyPr wrap="square">
            <a:spAutoFit/>
          </a:bodyPr>
          <a:lstStyle/>
          <a:p>
            <a:pPr indent="432000"/>
            <a:r>
              <a:rPr lang="en-US" dirty="0"/>
              <a:t>There is an unusual theme park in St. Petersburg. This park is called Gulliver- Park. Here you will find lots of fun and exciting things to do. You can go on the horse carousel or on the dodgems. Would you like to visit the puppet theatre? It’s in front of the bouncy castle. In this castle you can jump for fun and after that you can have a cup of tea or eat chocolate ice cream in Gulliver’s cafe.</a:t>
            </a:r>
            <a:endParaRPr lang="ru-RU" dirty="0"/>
          </a:p>
          <a:p>
            <a:pPr indent="432000"/>
            <a:r>
              <a:rPr lang="en-US" dirty="0"/>
              <a:t>There are also very big things there: a watch, a cap with a pair of gigantic glasses, a shoe. Do you know why they are so big? These are Gulliver’s things. Do you know who Gulliver is? Why are his things so big?</a:t>
            </a:r>
            <a:endParaRPr lang="ru-RU" dirty="0"/>
          </a:p>
          <a:p>
            <a:pPr indent="432000"/>
            <a:r>
              <a:rPr lang="en-US" dirty="0"/>
              <a:t>Gulliver is a character in the book “Gulliver’s Travels” by Jonathan Swift. He travelled a lot and one day he came to the country Lilliput. The people in Lilliput were only 15cm tall, they were Lilliputians! He was a giant there and his things were very big, gigantic.</a:t>
            </a:r>
            <a:endParaRPr lang="ru-RU" dirty="0"/>
          </a:p>
          <a:p>
            <a:br>
              <a:rPr lang="en-US" dirty="0"/>
            </a:b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386</TotalTime>
  <Words>487</Words>
  <Application>Microsoft Office PowerPoint</Application>
  <PresentationFormat>Экран (4:3)</PresentationFormat>
  <Paragraphs>90</Paragraphs>
  <Slides>14</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Century Schoolbook</vt:lpstr>
      <vt:lpstr>Courier New</vt:lpstr>
      <vt:lpstr>Tahoma</vt:lpstr>
      <vt:lpstr>Тема Office</vt:lpstr>
      <vt:lpstr>Презентация PowerPoint</vt:lpstr>
      <vt:lpstr>Презентация PowerPoint</vt:lpstr>
      <vt:lpstr>It is ……. </vt:lpstr>
      <vt:lpstr>Презентация PowerPoint</vt:lpstr>
      <vt:lpstr>Let’s </vt:lpstr>
      <vt:lpstr>Theme Parks</vt:lpstr>
      <vt:lpstr>Учебник стр 50 упр 6</vt:lpstr>
      <vt:lpstr>Презентация PowerPoint</vt:lpstr>
      <vt:lpstr>Gulliver-Park in St. Petersburg, Russia </vt:lpstr>
      <vt:lpstr>Презентация PowerPoint</vt:lpstr>
      <vt:lpstr>Презентация PowerPoint</vt:lpstr>
      <vt:lpstr>Синквейн</vt:lpstr>
      <vt:lpstr>Homework</vt:lpstr>
      <vt:lpstr>Thank you for the lesson! You may be free! Good bye!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Елена Подъянова</cp:lastModifiedBy>
  <cp:revision>51</cp:revision>
  <dcterms:created xsi:type="dcterms:W3CDTF">2016-11-13T16:23:07Z</dcterms:created>
  <dcterms:modified xsi:type="dcterms:W3CDTF">2023-06-20T19:04:12Z</dcterms:modified>
</cp:coreProperties>
</file>