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6">
  <p:sldMasterIdLst>
    <p:sldMasterId id="2147483744" r:id="rId1"/>
  </p:sldMasterIdLst>
  <p:sldIdLst>
    <p:sldId id="256" r:id="rId2"/>
    <p:sldId id="269" r:id="rId3"/>
    <p:sldId id="270" r:id="rId4"/>
    <p:sldId id="257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080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C6A4D-28D4-4F71-9207-216D442F5F08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3E8F8-C0F7-4079-BED6-953ECD9849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C6A4D-28D4-4F71-9207-216D442F5F08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3E8F8-C0F7-4079-BED6-953ECD9849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C6A4D-28D4-4F71-9207-216D442F5F08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3E8F8-C0F7-4079-BED6-953ECD9849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C6A4D-28D4-4F71-9207-216D442F5F08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3E8F8-C0F7-4079-BED6-953ECD9849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C6A4D-28D4-4F71-9207-216D442F5F08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3E8F8-C0F7-4079-BED6-953ECD9849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C6A4D-28D4-4F71-9207-216D442F5F08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3E8F8-C0F7-4079-BED6-953ECD9849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C6A4D-28D4-4F71-9207-216D442F5F08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3E8F8-C0F7-4079-BED6-953ECD9849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C6A4D-28D4-4F71-9207-216D442F5F08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3E8F8-C0F7-4079-BED6-953ECD9849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C6A4D-28D4-4F71-9207-216D442F5F08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3E8F8-C0F7-4079-BED6-953ECD9849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C6A4D-28D4-4F71-9207-216D442F5F08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3E8F8-C0F7-4079-BED6-953ECD9849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C6A4D-28D4-4F71-9207-216D442F5F08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3E8F8-C0F7-4079-BED6-953ECD9849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6A4D-28D4-4F71-9207-216D442F5F08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83E8F8-C0F7-4079-BED6-953ECD9849C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55576" y="0"/>
            <a:ext cx="734481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solidFill>
                  <a:schemeClr val="tx2"/>
                </a:solidFill>
              </a:rPr>
              <a:t>Окольцевание и</a:t>
            </a:r>
            <a:r>
              <a:rPr lang="en-US" sz="4400" dirty="0" smtClean="0">
                <a:solidFill>
                  <a:schemeClr val="tx2"/>
                </a:solidFill>
              </a:rPr>
              <a:t> </a:t>
            </a:r>
            <a:r>
              <a:rPr lang="ru-RU" sz="4400" dirty="0" smtClean="0">
                <a:solidFill>
                  <a:schemeClr val="tx2"/>
                </a:solidFill>
              </a:rPr>
              <a:t>соединение проводов</a:t>
            </a:r>
            <a:endParaRPr lang="ru-RU" sz="4400" dirty="0">
              <a:solidFill>
                <a:schemeClr val="tx2"/>
              </a:solidFill>
            </a:endParaRPr>
          </a:p>
        </p:txBody>
      </p:sp>
      <p:pic>
        <p:nvPicPr>
          <p:cNvPr id="4" name="Рисунок 3" descr="img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1556792"/>
            <a:ext cx="6408712" cy="4536504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g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772816"/>
            <a:ext cx="4355976" cy="3166934"/>
          </a:xfrm>
          <a:prstGeom prst="rect">
            <a:avLst/>
          </a:prstGeom>
        </p:spPr>
      </p:pic>
      <p:pic>
        <p:nvPicPr>
          <p:cNvPr id="7" name="Рисунок 6" descr="img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7984" y="1772816"/>
            <a:ext cx="4716016" cy="3168352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g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32656"/>
            <a:ext cx="4211960" cy="3026535"/>
          </a:xfrm>
          <a:prstGeom prst="rect">
            <a:avLst/>
          </a:prstGeom>
        </p:spPr>
      </p:pic>
      <p:pic>
        <p:nvPicPr>
          <p:cNvPr id="6" name="Рисунок 5" descr="img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11960" y="332656"/>
            <a:ext cx="4932040" cy="3024336"/>
          </a:xfrm>
          <a:prstGeom prst="rect">
            <a:avLst/>
          </a:prstGeom>
        </p:spPr>
      </p:pic>
      <p:pic>
        <p:nvPicPr>
          <p:cNvPr id="1026" name="Picture 2" descr="C:\Users\дом\Downloads\scrutk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9712" y="3429000"/>
            <a:ext cx="4392488" cy="34290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908720"/>
            <a:ext cx="3744416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1" name="Rectangle 1"/>
          <p:cNvSpPr>
            <a:spLocks noChangeArrowheads="1"/>
          </p:cNvSpPr>
          <p:nvPr/>
        </p:nvSpPr>
        <p:spPr bwMode="auto">
          <a:xfrm rot="10800000" flipV="1">
            <a:off x="1331640" y="4749622"/>
            <a:ext cx="619268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Трехжильный кабель с поясной изоляцией из пропитанной бумаги (а) и его разрезы (б – с круглыми жилами; в - с секторными жилами):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 – жилы; 2 – изоляция жил; 3 – заполнитель; 4 – поясная изоляция; 5 – защитная оболочка; 6 – бумага, пропитанная компаундом; 7 – защитный покров из пропитанной кабельной пряжи; 8 – ленточная броня; 9 – пропитанная кабельная пряжа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0" y="-47364"/>
            <a:ext cx="9144000" cy="6905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imes New Roman" pitchFamily="18" charset="0"/>
              </a:rPr>
              <a:t>Технологическая карта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Профилактические испытания кабеля 6-10 кВ при текущем ремонте: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Состав исполнителей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Электромонтер 6 разряда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  <a:ea typeface="Times New Roman" pitchFamily="18" charset="0"/>
                <a:cs typeface="Tahoma" pitchFamily="34" charset="0"/>
              </a:rPr>
              <a:t>–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1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Электромонтер 4 разряда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  <a:ea typeface="Times New Roman" pitchFamily="18" charset="0"/>
                <a:cs typeface="Tahoma" pitchFamily="34" charset="0"/>
              </a:rPr>
              <a:t>–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2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Условия выполнения работы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Работа выполняется: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2.1 Со снятием напряжения.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2.2 По наряду.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Механизмы, приборы, монтажные приспособления, инструмент, монтажные средства и сигнальные принадлежности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3.1.Передвижная лаборатория ЛИК-10М или аппарат АИИ70 (АИИ80), шт.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  <a:ea typeface="Times New Roman" pitchFamily="18" charset="0"/>
                <a:cs typeface="Tahoma" pitchFamily="34" charset="0"/>
              </a:rPr>
              <a:t>…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1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3.2.Мегаомметр на 2500В, шт.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  <a:ea typeface="Times New Roman" pitchFamily="18" charset="0"/>
                <a:cs typeface="Tahoma" pitchFamily="34" charset="0"/>
              </a:rPr>
              <a:t>…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..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  <a:ea typeface="Times New Roman" pitchFamily="18" charset="0"/>
                <a:cs typeface="Tahoma" pitchFamily="34" charset="0"/>
              </a:rPr>
              <a:t>…………………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1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3.3.Инструмент электромонтера, компл.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  <a:ea typeface="Times New Roman" pitchFamily="18" charset="0"/>
                <a:cs typeface="Tahoma" pitchFamily="34" charset="0"/>
              </a:rPr>
              <a:t>………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...1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3.4.Комплект необходимых материалов, шт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  <a:ea typeface="Times New Roman" pitchFamily="18" charset="0"/>
                <a:cs typeface="Tahoma" pitchFamily="34" charset="0"/>
              </a:rPr>
              <a:t>………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..1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3.5.Перчатки диэлектрические, пар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  <a:ea typeface="Times New Roman" pitchFamily="18" charset="0"/>
                <a:cs typeface="Tahoma" pitchFamily="34" charset="0"/>
              </a:rPr>
              <a:t>………………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..2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3.6.Пояс предохранительный, шт.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  <a:ea typeface="Times New Roman" pitchFamily="18" charset="0"/>
                <a:cs typeface="Tahoma" pitchFamily="34" charset="0"/>
              </a:rPr>
              <a:t>…………………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.2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3.7.Каска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  <a:ea typeface="Times New Roman" pitchFamily="18" charset="0"/>
                <a:cs typeface="Tahoma" pitchFamily="34" charset="0"/>
              </a:rPr>
              <a:t>……………………………………………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.3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Норма времени на одну кабельную вставку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  <a:ea typeface="Times New Roman" pitchFamily="18" charset="0"/>
                <a:cs typeface="Tahoma" pitchFamily="34" charset="0"/>
              </a:rPr>
              <a:t>–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2,95 ч/ч.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Подготовительные работы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5.1.Накануне работ передать энергодиспетчеру заявку на выполнение профилактических испытаний КЛ-10кВ.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5.2.Подготовить монтажные приспособления, защитные средства, приборы и инструмент, проверить их исправность и сроки проверки.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5.3.После выписки наряда производителю работ получить инструктаж от лица, выдавшего его.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5.4.Оперативному персоналу (по приказу ЭЧЦ) выполнить подготовку рабочего места.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5.6.Произвести допуск бригады к работе.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5.7.Производителю работ провести инструктаж членам бригады, четко распределив обязанности между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членами бригады.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286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6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Схема последовательного технологического процесса</a:t>
            </a:r>
            <a:endParaRPr lang="ru-RU" dirty="0"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0" y="246195"/>
            <a:ext cx="9144000" cy="2339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dirty="0" smtClean="0"/>
              <a:t>   Эксплуатация </a:t>
            </a:r>
            <a:r>
              <a:rPr lang="ru-RU" dirty="0"/>
              <a:t>и ремонт кабельных линий</a:t>
            </a:r>
            <a:endParaRPr lang="ru-RU" b="1" dirty="0"/>
          </a:p>
          <a:p>
            <a:r>
              <a:rPr lang="ru-RU" sz="1600" dirty="0"/>
              <a:t> </a:t>
            </a:r>
          </a:p>
          <a:p>
            <a:r>
              <a:rPr lang="ru-RU" sz="1600" dirty="0"/>
              <a:t>При выводе кабельной линии в ремонт следует определить характер и место повреждения. В зависимости от характера повреждения производится либо ремонт защитных покровов, либо ремонт бумажной изоляции и токопроводящих жил с монтажом соединительных и концевых муфт с последующей фазировкой и испытанием повышенным напряжением.</a:t>
            </a:r>
          </a:p>
          <a:p>
            <a:r>
              <a:rPr lang="ru-RU" sz="1600" dirty="0"/>
              <a:t>Для ремонта сухих заделок необходимо удалить обесцвеченные или растрескавшиеся ленты, проверить бумажную изоляцию на отсутствие влаги и наложить новые ленты, укрепив их бандажами. Конструкции соединительных гильз и наконечников показаны на рис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http://www.mini-soft.ru/book/sis_electro/6.files/image00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708920"/>
            <a:ext cx="5850011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 rot="10800000" flipV="1">
            <a:off x="179512" y="5213298"/>
            <a:ext cx="727280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Соединительные гильзы и наконечники: а – медный наконечник типа П; б – медная соединительная гильза для пайки; в – медный наконечник, закрепляемый опресовкой; г – медная гильза, закрепляемая опресовкой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www.mini-soft.ru/book/sis_electro/6.files/image00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924944"/>
            <a:ext cx="5724128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0" y="5410674"/>
            <a:ext cx="91440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Подготовка алюминиевых многопроволочных жил под пайку: а – ступенчатая разделка жил по повивам; б – разделка жилы под углом; в – шаблон для оформления концов жил; 1– жила; 2 – шаблон; 3 – линия среза жилы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0" y="1617620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Сечение жил, мм2 16…35 50…95 120…240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Количество ступеней 1 2 3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Длина участка жилы, очищенной от изоляции, мм2... 50 60 70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184741" y="931946"/>
            <a:ext cx="877451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Ступенчатая разделка жил по повивам (рис.) проводится с соблюдением следующих условий: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052737"/>
            <a:ext cx="874846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Для соединения в гильзах или в стальных разъемных формах концы жил обслуживают припоем марки "А" методом натирания, а затем оловянно-свинцовым. Края изоляции обматывают асбестовым шнуром для защиты ее от обугливания. Перед пайкой рекомендуется устанавливать защитные экраны и подматывать асбестовый шнур. Пайку выполняют методом сплавления припоя в гильзу или форму, нагревая их пламенем горелки. Стальной мешалкой перемешивают припой и удаляют шлаки.</a:t>
            </a:r>
          </a:p>
        </p:txBody>
      </p:sp>
      <p:pic>
        <p:nvPicPr>
          <p:cNvPr id="5" name="Рисунок 4" descr="http://www.mini-soft.ru/book/sis_electro/6.files/image00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429000"/>
            <a:ext cx="5004048" cy="1905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0" y="5586765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Облуживание жилы припоем:1 – алюминиевая многопроволочная жила со ступенчатой разделкой; 2 – изоляция; 3 – палочка припоя; 4 – металлическая кисточка; 5 – горелка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052736"/>
            <a:ext cx="9144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Пайка методом полива предварительно разогретого припоя в чугунных тиглях осуществляется в стальных разъемных формах. Тигель с расплавленным припоем ЦО-12 располагается вблизи пайки. Лоток из стали прикрепляют к жилам и опускают на край тигля, с тем чтобы в результате полива металлической ложкой припой после прогрева стальной формы сливался в тигель. В результате жилы разогреваются до температуры 500…550 °С и размягчаются</a:t>
            </a:r>
          </a:p>
        </p:txBody>
      </p:sp>
      <p:pic>
        <p:nvPicPr>
          <p:cNvPr id="5" name="Рисунок 4" descr="http://www.mini-soft.ru/book/sis_electro/6.files/image00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212976"/>
            <a:ext cx="4599954" cy="2250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 rot="10800000" flipV="1">
            <a:off x="323528" y="5621649"/>
            <a:ext cx="561662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Соединение жил пайки поливом расплавленного припоя: 1– ложка паяльная; 2 – форма; 3 – лоток; 4 – </a:t>
            </a:r>
            <a:r>
              <a:rPr lang="ru-RU" sz="2000" dirty="0" smtClean="0"/>
              <a:t>тигель</a:t>
            </a:r>
            <a:r>
              <a:rPr lang="ru-RU" sz="2000" dirty="0"/>
              <a:t>; 5 – скребок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</TotalTime>
  <Words>562</Words>
  <Application>Microsoft Office PowerPoint</Application>
  <PresentationFormat>Экран (4:3)</PresentationFormat>
  <Paragraphs>43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Admin</cp:lastModifiedBy>
  <cp:revision>14</cp:revision>
  <dcterms:created xsi:type="dcterms:W3CDTF">2016-03-03T15:44:30Z</dcterms:created>
  <dcterms:modified xsi:type="dcterms:W3CDTF">2016-11-22T17:59:34Z</dcterms:modified>
</cp:coreProperties>
</file>