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9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171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5F3C1-5CD3-44B7-B24F-EC58581BA6A5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5C6AE-89E0-4E56-84B6-4E7580E62D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257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5F3C1-5CD3-44B7-B24F-EC58581BA6A5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5C6AE-89E0-4E56-84B6-4E7580E62D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3200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5F3C1-5CD3-44B7-B24F-EC58581BA6A5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5C6AE-89E0-4E56-84B6-4E7580E62D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988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5F3C1-5CD3-44B7-B24F-EC58581BA6A5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5C6AE-89E0-4E56-84B6-4E7580E62D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041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5F3C1-5CD3-44B7-B24F-EC58581BA6A5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5C6AE-89E0-4E56-84B6-4E7580E62D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78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5F3C1-5CD3-44B7-B24F-EC58581BA6A5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5C6AE-89E0-4E56-84B6-4E7580E62D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139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5F3C1-5CD3-44B7-B24F-EC58581BA6A5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5C6AE-89E0-4E56-84B6-4E7580E62D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341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5F3C1-5CD3-44B7-B24F-EC58581BA6A5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5C6AE-89E0-4E56-84B6-4E7580E62D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651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5F3C1-5CD3-44B7-B24F-EC58581BA6A5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5C6AE-89E0-4E56-84B6-4E7580E62D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156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5F3C1-5CD3-44B7-B24F-EC58581BA6A5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5C6AE-89E0-4E56-84B6-4E7580E62D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4415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5F3C1-5CD3-44B7-B24F-EC58581BA6A5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5C6AE-89E0-4E56-84B6-4E7580E62D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264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A5F3C1-5CD3-44B7-B24F-EC58581BA6A5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5C6AE-89E0-4E56-84B6-4E7580E62D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639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0a0/0001602f-2cb7d791/hello_html_m6819bff0.jpg"/>
          <p:cNvPicPr>
            <a:picLocks noChangeAspect="1" noChangeArrowheads="1"/>
          </p:cNvPicPr>
          <p:nvPr/>
        </p:nvPicPr>
        <p:blipFill>
          <a:blip r:embed="rId2"/>
          <a:srcRect r="44507"/>
          <a:stretch>
            <a:fillRect/>
          </a:stretch>
        </p:blipFill>
        <p:spPr bwMode="auto">
          <a:xfrm>
            <a:off x="0" y="-19539"/>
            <a:ext cx="9144000" cy="687753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21608" y="274638"/>
            <a:ext cx="4965192" cy="1143000"/>
          </a:xfrm>
        </p:spPr>
        <p:txBody>
          <a:bodyPr>
            <a:normAutofit fontScale="90000"/>
          </a:bodyPr>
          <a:lstStyle/>
          <a:p>
            <a:r>
              <a:rPr lang="ru-RU" sz="3200" dirty="0"/>
              <a:t>«Профессии и инструменты»</a:t>
            </a:r>
            <a:br>
              <a:rPr lang="ru-RU" sz="3200" dirty="0"/>
            </a:br>
            <a:r>
              <a:rPr lang="ru-RU" sz="3200" dirty="0"/>
              <a:t>     </a:t>
            </a:r>
            <a:r>
              <a:rPr lang="ru-RU" sz="1300" u="sng" dirty="0"/>
              <a:t>Цель упражнения</a:t>
            </a:r>
            <a:r>
              <a:rPr lang="ru-RU" sz="1300" dirty="0"/>
              <a:t>: обучение умению правильно употреблять в речи существительные множественного числа в родительном падеже.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43372" y="1600201"/>
            <a:ext cx="4857784" cy="168592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600" dirty="0"/>
              <a:t>     Логопед начинает предложение, ребенок договаривает последнее слово: </a:t>
            </a:r>
            <a:r>
              <a:rPr lang="ru-RU" sz="1600" i="1" dirty="0"/>
              <a:t>«У столяра не один молоток, а много… молотков. У садовника не одна лопата, а много … лопат. У швеи не одна иголка, а много … иголок. И т.д.» </a:t>
            </a:r>
          </a:p>
          <a:p>
            <a:pPr marL="0" indent="0">
              <a:buNone/>
            </a:pPr>
            <a:r>
              <a:rPr lang="en-US" sz="1400" i="1" dirty="0"/>
              <a:t>P.S. </a:t>
            </a:r>
            <a:r>
              <a:rPr lang="ru-RU" sz="1400" i="1" dirty="0"/>
              <a:t>Анимация запускается при просмотре презентации в режиме слайд-шоу (</a:t>
            </a:r>
            <a:r>
              <a:rPr lang="en-US" sz="1400" i="1" dirty="0"/>
              <a:t>F5)</a:t>
            </a:r>
            <a:r>
              <a:rPr lang="ru-RU" sz="1400" i="1" dirty="0"/>
              <a:t>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dou24.ru/307/images/stories/psiholog/04_15_professii/23prof.jpg">
            <a:extLst>
              <a:ext uri="{FF2B5EF4-FFF2-40B4-BE49-F238E27FC236}">
                <a16:creationId xmlns:a16="http://schemas.microsoft.com/office/drawing/2014/main" id="{BA74FA6E-E576-497C-ADF5-39600DAAB0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34" y="1517905"/>
            <a:ext cx="2501013" cy="3765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>
            <a:extLst>
              <a:ext uri="{FF2B5EF4-FFF2-40B4-BE49-F238E27FC236}">
                <a16:creationId xmlns:a16="http://schemas.microsoft.com/office/drawing/2014/main" id="{3E75F9FE-3AD7-478D-AEC1-74704713C2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8152" y="1882616"/>
            <a:ext cx="3035808" cy="3035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: вправо 4">
            <a:extLst>
              <a:ext uri="{FF2B5EF4-FFF2-40B4-BE49-F238E27FC236}">
                <a16:creationId xmlns:a16="http://schemas.microsoft.com/office/drawing/2014/main" id="{1EA1898C-AC59-4843-A4C8-07CDB8A9D604}"/>
              </a:ext>
            </a:extLst>
          </p:cNvPr>
          <p:cNvSpPr/>
          <p:nvPr/>
        </p:nvSpPr>
        <p:spPr>
          <a:xfrm>
            <a:off x="3717798" y="3250693"/>
            <a:ext cx="1708404" cy="3566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11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BE3D250-DF93-4DBF-8E4B-28AEEACFF40A}"/>
              </a:ext>
            </a:extLst>
          </p:cNvPr>
          <p:cNvSpPr txBox="1"/>
          <p:nvPr/>
        </p:nvSpPr>
        <p:spPr>
          <a:xfrm>
            <a:off x="36577" y="6557941"/>
            <a:ext cx="4023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У парикмахера не одна расческа, а много… расчесок.</a:t>
            </a:r>
          </a:p>
        </p:txBody>
      </p:sp>
    </p:spTree>
    <p:extLst>
      <p:ext uri="{BB962C8B-B14F-4D97-AF65-F5344CB8AC3E}">
        <p14:creationId xmlns:p14="http://schemas.microsoft.com/office/powerpoint/2010/main" val="1439811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CF41AF16-5655-457B-8023-FE27D566AD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40" t="3870" r="15877" b="3715"/>
          <a:stretch/>
        </p:blipFill>
        <p:spPr bwMode="auto">
          <a:xfrm>
            <a:off x="160020" y="1084337"/>
            <a:ext cx="3675888" cy="3405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5887CB99-98C9-4A5F-94B6-CB29C4FC5B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8092" y="1466578"/>
            <a:ext cx="3782568" cy="3211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98B9DAF-11F0-402C-9BB8-F9C205718935}"/>
              </a:ext>
            </a:extLst>
          </p:cNvPr>
          <p:cNvSpPr txBox="1"/>
          <p:nvPr/>
        </p:nvSpPr>
        <p:spPr>
          <a:xfrm>
            <a:off x="36577" y="6557941"/>
            <a:ext cx="4023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У столяра не один молоток, а много… молотков.</a:t>
            </a:r>
          </a:p>
        </p:txBody>
      </p:sp>
      <p:sp>
        <p:nvSpPr>
          <p:cNvPr id="3" name="Стрелка: вправо 2">
            <a:extLst>
              <a:ext uri="{FF2B5EF4-FFF2-40B4-BE49-F238E27FC236}">
                <a16:creationId xmlns:a16="http://schemas.microsoft.com/office/drawing/2014/main" id="{D8C1F4EE-026A-4A8D-B85F-9F28286A92DC}"/>
              </a:ext>
            </a:extLst>
          </p:cNvPr>
          <p:cNvSpPr/>
          <p:nvPr/>
        </p:nvSpPr>
        <p:spPr>
          <a:xfrm>
            <a:off x="3950209" y="3072385"/>
            <a:ext cx="1243583" cy="3566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11"/>
          </a:p>
        </p:txBody>
      </p:sp>
    </p:spTree>
    <p:extLst>
      <p:ext uri="{BB962C8B-B14F-4D97-AF65-F5344CB8AC3E}">
        <p14:creationId xmlns:p14="http://schemas.microsoft.com/office/powerpoint/2010/main" val="2915574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8D643704-7B56-4F62-BCB7-C201EE22AC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375" y="1307904"/>
            <a:ext cx="2779259" cy="3593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5CED3D3E-CE40-4C71-A18B-34404A3538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806440" y="1636775"/>
            <a:ext cx="2902185" cy="3127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: вправо 4">
            <a:extLst>
              <a:ext uri="{FF2B5EF4-FFF2-40B4-BE49-F238E27FC236}">
                <a16:creationId xmlns:a16="http://schemas.microsoft.com/office/drawing/2014/main" id="{808D233E-BB72-4776-B091-A3FB822D3CC7}"/>
              </a:ext>
            </a:extLst>
          </p:cNvPr>
          <p:cNvSpPr/>
          <p:nvPr/>
        </p:nvSpPr>
        <p:spPr>
          <a:xfrm>
            <a:off x="3950209" y="3072385"/>
            <a:ext cx="1243583" cy="3566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11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DDCBA1C-65A1-4F0C-A89E-41E6DF94302C}"/>
              </a:ext>
            </a:extLst>
          </p:cNvPr>
          <p:cNvSpPr txBox="1"/>
          <p:nvPr/>
        </p:nvSpPr>
        <p:spPr>
          <a:xfrm>
            <a:off x="36577" y="6557941"/>
            <a:ext cx="4023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У садовника не одна лопата, а много… лопат.</a:t>
            </a:r>
          </a:p>
        </p:txBody>
      </p:sp>
    </p:spTree>
    <p:extLst>
      <p:ext uri="{BB962C8B-B14F-4D97-AF65-F5344CB8AC3E}">
        <p14:creationId xmlns:p14="http://schemas.microsoft.com/office/powerpoint/2010/main" val="4032965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24EB3C3B-C5DC-4A91-B2CC-864C99A229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1" y="1249169"/>
            <a:ext cx="2852928" cy="3962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92262DB7-5DD0-48CC-8DE7-87ED9B5676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83" r="15982"/>
          <a:stretch/>
        </p:blipFill>
        <p:spPr bwMode="auto">
          <a:xfrm>
            <a:off x="5358385" y="1934394"/>
            <a:ext cx="3666744" cy="2811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: вправо 4">
            <a:extLst>
              <a:ext uri="{FF2B5EF4-FFF2-40B4-BE49-F238E27FC236}">
                <a16:creationId xmlns:a16="http://schemas.microsoft.com/office/drawing/2014/main" id="{AA979E84-3B96-4EB5-934A-0D8ED1A2DDE3}"/>
              </a:ext>
            </a:extLst>
          </p:cNvPr>
          <p:cNvSpPr/>
          <p:nvPr/>
        </p:nvSpPr>
        <p:spPr>
          <a:xfrm>
            <a:off x="3950209" y="3250693"/>
            <a:ext cx="1243583" cy="3566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11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569CB0-233C-4A54-BF41-B131045AEA92}"/>
              </a:ext>
            </a:extLst>
          </p:cNvPr>
          <p:cNvSpPr txBox="1"/>
          <p:nvPr/>
        </p:nvSpPr>
        <p:spPr>
          <a:xfrm>
            <a:off x="36577" y="6557941"/>
            <a:ext cx="4023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У швеи не одна иголка, а много… иголок.</a:t>
            </a:r>
          </a:p>
        </p:txBody>
      </p:sp>
    </p:spTree>
    <p:extLst>
      <p:ext uri="{BB962C8B-B14F-4D97-AF65-F5344CB8AC3E}">
        <p14:creationId xmlns:p14="http://schemas.microsoft.com/office/powerpoint/2010/main" val="1264288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2d-cdr.ru/image/data/photo/51898_painter1.jpg">
            <a:extLst>
              <a:ext uri="{FF2B5EF4-FFF2-40B4-BE49-F238E27FC236}">
                <a16:creationId xmlns:a16="http://schemas.microsoft.com/office/drawing/2014/main" id="{BDDA96CB-84B9-488B-A97B-3B1CA24154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616" y="1588666"/>
            <a:ext cx="2752344" cy="3680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307F5BC3-F5D6-49E0-BBA7-8353DB44FC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715001" y="1984248"/>
            <a:ext cx="2852928" cy="3099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: вправо 4">
            <a:extLst>
              <a:ext uri="{FF2B5EF4-FFF2-40B4-BE49-F238E27FC236}">
                <a16:creationId xmlns:a16="http://schemas.microsoft.com/office/drawing/2014/main" id="{3849D35F-C06F-4829-B6B6-BD5EDEE317DF}"/>
              </a:ext>
            </a:extLst>
          </p:cNvPr>
          <p:cNvSpPr/>
          <p:nvPr/>
        </p:nvSpPr>
        <p:spPr>
          <a:xfrm>
            <a:off x="3950208" y="3387195"/>
            <a:ext cx="1502664" cy="3566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11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1F8FDF-F201-461E-81B8-B6F55B5FCAB8}"/>
              </a:ext>
            </a:extLst>
          </p:cNvPr>
          <p:cNvSpPr txBox="1"/>
          <p:nvPr/>
        </p:nvSpPr>
        <p:spPr>
          <a:xfrm>
            <a:off x="36577" y="6557941"/>
            <a:ext cx="4023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У художника не одна кисточка, а много… кисточек.</a:t>
            </a:r>
          </a:p>
        </p:txBody>
      </p:sp>
    </p:spTree>
    <p:extLst>
      <p:ext uri="{BB962C8B-B14F-4D97-AF65-F5344CB8AC3E}">
        <p14:creationId xmlns:p14="http://schemas.microsoft.com/office/powerpoint/2010/main" val="1685590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originals/52/bf/ae/52bfae2a4b3fe6e8f6151aea06364f3a.png">
            <a:extLst>
              <a:ext uri="{FF2B5EF4-FFF2-40B4-BE49-F238E27FC236}">
                <a16:creationId xmlns:a16="http://schemas.microsoft.com/office/drawing/2014/main" id="{B4F75E34-CCF2-44F5-99D7-C5FC26E968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465" y="1274778"/>
            <a:ext cx="2706623" cy="4010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37D59F14-74D4-45B3-956C-3D019D178D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12666" y="2029968"/>
            <a:ext cx="3454272" cy="3255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: вправо 4">
            <a:extLst>
              <a:ext uri="{FF2B5EF4-FFF2-40B4-BE49-F238E27FC236}">
                <a16:creationId xmlns:a16="http://schemas.microsoft.com/office/drawing/2014/main" id="{FAAA39DF-E2EB-47AD-B1F1-20B292EAFB18}"/>
              </a:ext>
            </a:extLst>
          </p:cNvPr>
          <p:cNvSpPr/>
          <p:nvPr/>
        </p:nvSpPr>
        <p:spPr>
          <a:xfrm>
            <a:off x="3739897" y="3327781"/>
            <a:ext cx="1243583" cy="3566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11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C5D38B-9BA0-44F3-A4CC-BDFB2B849376}"/>
              </a:ext>
            </a:extLst>
          </p:cNvPr>
          <p:cNvSpPr txBox="1"/>
          <p:nvPr/>
        </p:nvSpPr>
        <p:spPr>
          <a:xfrm>
            <a:off x="36577" y="6557941"/>
            <a:ext cx="4023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У повара не одна кастрюля, а много… кастрюль.</a:t>
            </a:r>
          </a:p>
        </p:txBody>
      </p:sp>
    </p:spTree>
    <p:extLst>
      <p:ext uri="{BB962C8B-B14F-4D97-AF65-F5344CB8AC3E}">
        <p14:creationId xmlns:p14="http://schemas.microsoft.com/office/powerpoint/2010/main" val="358233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ropfr.ru/wp-content/uploads/2017/08/1503523044_pedagog.jpg">
            <a:extLst>
              <a:ext uri="{FF2B5EF4-FFF2-40B4-BE49-F238E27FC236}">
                <a16:creationId xmlns:a16="http://schemas.microsoft.com/office/drawing/2014/main" id="{E240791F-B030-4B76-965E-1A342D3E93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88340" y="1471863"/>
            <a:ext cx="3067081" cy="391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>
            <a:extLst>
              <a:ext uri="{FF2B5EF4-FFF2-40B4-BE49-F238E27FC236}">
                <a16:creationId xmlns:a16="http://schemas.microsoft.com/office/drawing/2014/main" id="{A51B2382-4CB2-4EB7-82FE-91350EFCD9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2432" y="2062703"/>
            <a:ext cx="3163824" cy="3163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: вправо 4">
            <a:extLst>
              <a:ext uri="{FF2B5EF4-FFF2-40B4-BE49-F238E27FC236}">
                <a16:creationId xmlns:a16="http://schemas.microsoft.com/office/drawing/2014/main" id="{67174448-5E9E-43C5-932C-2985734E1DB5}"/>
              </a:ext>
            </a:extLst>
          </p:cNvPr>
          <p:cNvSpPr/>
          <p:nvPr/>
        </p:nvSpPr>
        <p:spPr>
          <a:xfrm>
            <a:off x="4443192" y="3250693"/>
            <a:ext cx="1243583" cy="3566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11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CDC4C11-7139-4F4A-83A0-952679ACD5A4}"/>
              </a:ext>
            </a:extLst>
          </p:cNvPr>
          <p:cNvSpPr txBox="1"/>
          <p:nvPr/>
        </p:nvSpPr>
        <p:spPr>
          <a:xfrm>
            <a:off x="36577" y="6557941"/>
            <a:ext cx="4023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У учителя не один учебник, а много… учебников.</a:t>
            </a:r>
          </a:p>
        </p:txBody>
      </p:sp>
    </p:spTree>
    <p:extLst>
      <p:ext uri="{BB962C8B-B14F-4D97-AF65-F5344CB8AC3E}">
        <p14:creationId xmlns:p14="http://schemas.microsoft.com/office/powerpoint/2010/main" val="2903273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st2.depositphotos.com/1001009/5318/v/950/depositphotos_53180777-stock-illustration-medical-examination.jpg">
            <a:extLst>
              <a:ext uri="{FF2B5EF4-FFF2-40B4-BE49-F238E27FC236}">
                <a16:creationId xmlns:a16="http://schemas.microsoft.com/office/drawing/2014/main" id="{C07BD36D-2D73-4B1D-835B-2293729866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56" y="1153495"/>
            <a:ext cx="3502602" cy="4176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8" name="Picture 10">
            <a:extLst>
              <a:ext uri="{FF2B5EF4-FFF2-40B4-BE49-F238E27FC236}">
                <a16:creationId xmlns:a16="http://schemas.microsoft.com/office/drawing/2014/main" id="{2658BE0E-0879-49C2-BFB9-266D62E9A2D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592826" y="1801370"/>
            <a:ext cx="1819656" cy="3255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: вправо 5">
            <a:extLst>
              <a:ext uri="{FF2B5EF4-FFF2-40B4-BE49-F238E27FC236}">
                <a16:creationId xmlns:a16="http://schemas.microsoft.com/office/drawing/2014/main" id="{D85D249C-D2B3-4007-8D44-245BE986FCAB}"/>
              </a:ext>
            </a:extLst>
          </p:cNvPr>
          <p:cNvSpPr/>
          <p:nvPr/>
        </p:nvSpPr>
        <p:spPr>
          <a:xfrm>
            <a:off x="4032505" y="3264574"/>
            <a:ext cx="1819656" cy="3566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11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0AD637-5838-4AE6-9238-3DA0EA12ADE0}"/>
              </a:ext>
            </a:extLst>
          </p:cNvPr>
          <p:cNvSpPr txBox="1"/>
          <p:nvPr/>
        </p:nvSpPr>
        <p:spPr>
          <a:xfrm>
            <a:off x="36577" y="6557941"/>
            <a:ext cx="4023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У врача не один градусник, а много… градусников.</a:t>
            </a:r>
          </a:p>
        </p:txBody>
      </p:sp>
    </p:spTree>
    <p:extLst>
      <p:ext uri="{BB962C8B-B14F-4D97-AF65-F5344CB8AC3E}">
        <p14:creationId xmlns:p14="http://schemas.microsoft.com/office/powerpoint/2010/main" val="2592011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738/0004878f-98e2583d/hello_html_m469d0342.jpg">
            <a:extLst>
              <a:ext uri="{FF2B5EF4-FFF2-40B4-BE49-F238E27FC236}">
                <a16:creationId xmlns:a16="http://schemas.microsoft.com/office/drawing/2014/main" id="{9BE7FD5F-3222-48B5-831D-30EF5EC7CB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8F4F1"/>
              </a:clrFrom>
              <a:clrTo>
                <a:srgbClr val="F8F4F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184" y="1239627"/>
            <a:ext cx="3035808" cy="4177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>
            <a:extLst>
              <a:ext uri="{FF2B5EF4-FFF2-40B4-BE49-F238E27FC236}">
                <a16:creationId xmlns:a16="http://schemas.microsoft.com/office/drawing/2014/main" id="{65B9DEEE-0C5F-41F4-88F2-8CF55BC7F5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791457" y="2366037"/>
            <a:ext cx="4169663" cy="2482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: вправо 4">
            <a:extLst>
              <a:ext uri="{FF2B5EF4-FFF2-40B4-BE49-F238E27FC236}">
                <a16:creationId xmlns:a16="http://schemas.microsoft.com/office/drawing/2014/main" id="{19192AF4-A510-4F10-9D77-A2C408D9A0D9}"/>
              </a:ext>
            </a:extLst>
          </p:cNvPr>
          <p:cNvSpPr/>
          <p:nvPr/>
        </p:nvSpPr>
        <p:spPr>
          <a:xfrm>
            <a:off x="3803905" y="3250692"/>
            <a:ext cx="1243583" cy="3566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11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1E9B7DF-F564-45C4-A24D-B8D44DF4A425}"/>
              </a:ext>
            </a:extLst>
          </p:cNvPr>
          <p:cNvSpPr txBox="1"/>
          <p:nvPr/>
        </p:nvSpPr>
        <p:spPr>
          <a:xfrm>
            <a:off x="36577" y="6557941"/>
            <a:ext cx="4023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У строителя не один кирпич, а много… кирпичей.</a:t>
            </a:r>
          </a:p>
        </p:txBody>
      </p:sp>
    </p:spTree>
    <p:extLst>
      <p:ext uri="{BB962C8B-B14F-4D97-AF65-F5344CB8AC3E}">
        <p14:creationId xmlns:p14="http://schemas.microsoft.com/office/powerpoint/2010/main" val="4156746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167</TotalTime>
  <Words>187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«Профессии и инструменты»      Цель упражнения: обучение умению правильно употреблять в речи существительные множественного числа в родительном падеже.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sandra-1991@bk.ru</dc:creator>
  <cp:lastModifiedBy>sandra-1991@bk.ru</cp:lastModifiedBy>
  <cp:revision>11</cp:revision>
  <dcterms:created xsi:type="dcterms:W3CDTF">2023-06-01T17:34:21Z</dcterms:created>
  <dcterms:modified xsi:type="dcterms:W3CDTF">2023-06-20T20:00:37Z</dcterms:modified>
</cp:coreProperties>
</file>