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68" r:id="rId4"/>
    <p:sldId id="269" r:id="rId5"/>
    <p:sldId id="270" r:id="rId6"/>
    <p:sldId id="271" r:id="rId7"/>
    <p:sldId id="258" r:id="rId8"/>
    <p:sldId id="259" r:id="rId9"/>
    <p:sldId id="260" r:id="rId10"/>
    <p:sldId id="261" r:id="rId11"/>
    <p:sldId id="262" r:id="rId12"/>
    <p:sldId id="263" r:id="rId13"/>
    <p:sldId id="267" r:id="rId14"/>
    <p:sldId id="264" r:id="rId15"/>
    <p:sldId id="265" r:id="rId16"/>
    <p:sldId id="266"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380" y="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ru-RU"/>
              <a:t>Образец заголовка</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20.06.2023</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932059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ru-RU"/>
              <a:t>Образец заголовка</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20.06.2023</a:t>
            </a:fld>
            <a:endParaRPr lang="ru-RU"/>
          </a:p>
        </p:txBody>
      </p:sp>
      <p:sp>
        <p:nvSpPr>
          <p:cNvPr id="5" name="Footer Placeholder 4"/>
          <p:cNvSpPr>
            <a:spLocks noGrp="1"/>
          </p:cNvSpPr>
          <p:nvPr>
            <p:ph type="ftr" sz="quarter" idx="11"/>
          </p:nvPr>
        </p:nvSpPr>
        <p:spPr/>
        <p:txBody>
          <a:bodyPr/>
          <a:lstStyle/>
          <a:p>
            <a:endParaRPr lang="ru-RU"/>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564746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ru-RU"/>
              <a:t>Образец заголовка</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20.06.2023</a:t>
            </a:fld>
            <a:endParaRPr lang="ru-RU"/>
          </a:p>
        </p:txBody>
      </p:sp>
      <p:sp>
        <p:nvSpPr>
          <p:cNvPr id="5" name="Footer Placeholder 4"/>
          <p:cNvSpPr>
            <a:spLocks noGrp="1"/>
          </p:cNvSpPr>
          <p:nvPr>
            <p:ph type="ftr" sz="quarter" idx="11"/>
          </p:nvPr>
        </p:nvSpPr>
        <p:spPr/>
        <p:txBody>
          <a:bodyPr/>
          <a:lstStyle/>
          <a:p>
            <a:endParaRPr lang="ru-RU"/>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19B0651-EE4F-4900-A07F-96A6BFA9D0F0}" type="slidenum">
              <a:rPr lang="ru-RU" smtClean="0"/>
              <a:t>‹#›</a:t>
            </a:fld>
            <a:endParaRPr lang="ru-RU"/>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769764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ru-RU"/>
              <a:t>Образец заголовка</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20.06.2023</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564155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ru-RU"/>
              <a:t>Образец заголовка</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20.06.2023</a:t>
            </a:fld>
            <a:endParaRPr lang="ru-RU"/>
          </a:p>
        </p:txBody>
      </p:sp>
      <p:sp>
        <p:nvSpPr>
          <p:cNvPr id="6" name="Footer Placeholder 5"/>
          <p:cNvSpPr>
            <a:spLocks noGrp="1"/>
          </p:cNvSpPr>
          <p:nvPr>
            <p:ph type="ftr" sz="quarter" idx="11"/>
          </p:nvPr>
        </p:nvSpPr>
        <p:spPr/>
        <p:txBody>
          <a:bodyPr/>
          <a:lstStyle/>
          <a:p>
            <a:endParaRPr lang="ru-RU"/>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19B0651-EE4F-4900-A07F-96A6BFA9D0F0}" type="slidenum">
              <a:rPr lang="ru-RU" smtClean="0"/>
              <a:t>‹#›</a:t>
            </a:fld>
            <a:endParaRPr lang="ru-RU"/>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9418114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ru-RU"/>
              <a:t>Образец заголовка</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20.06.2023</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865140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20.06.2023</a:t>
            </a:fld>
            <a:endParaRPr lang="ru-RU"/>
          </a:p>
        </p:txBody>
      </p:sp>
      <p:sp>
        <p:nvSpPr>
          <p:cNvPr id="5" name="Footer Placeholder 4"/>
          <p:cNvSpPr>
            <a:spLocks noGrp="1"/>
          </p:cNvSpPr>
          <p:nvPr>
            <p:ph type="ftr" sz="quarter" idx="11"/>
          </p:nvPr>
        </p:nvSpPr>
        <p:spPr/>
        <p:txBody>
          <a:bodyPr/>
          <a:lstStyle/>
          <a:p>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6957762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20.06.2023</a:t>
            </a:fld>
            <a:endParaRPr lang="ru-RU"/>
          </a:p>
        </p:txBody>
      </p:sp>
      <p:sp>
        <p:nvSpPr>
          <p:cNvPr id="5" name="Footer Placeholder 4"/>
          <p:cNvSpPr>
            <a:spLocks noGrp="1"/>
          </p:cNvSpPr>
          <p:nvPr>
            <p:ph type="ftr" sz="quarter" idx="11"/>
          </p:nvPr>
        </p:nvSpPr>
        <p:spPr/>
        <p:txBody>
          <a:bodyPr/>
          <a:lstStyle/>
          <a:p>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4274930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cSld name="1_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20.06.2023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1298448" y="2121407"/>
            <a:ext cx="3200400" cy="360273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extLst>
      <p:ext uri="{BB962C8B-B14F-4D97-AF65-F5344CB8AC3E}">
        <p14:creationId xmlns:p14="http://schemas.microsoft.com/office/powerpoint/2010/main" val="2600008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ru-RU"/>
              <a:t>Образец заголовка</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20.06.2023</a:t>
            </a:fld>
            <a:endParaRPr lang="ru-RU"/>
          </a:p>
        </p:txBody>
      </p:sp>
      <p:sp>
        <p:nvSpPr>
          <p:cNvPr id="5" name="Footer Placeholder 4"/>
          <p:cNvSpPr>
            <a:spLocks noGrp="1"/>
          </p:cNvSpPr>
          <p:nvPr>
            <p:ph type="ftr" sz="quarter" idx="11"/>
          </p:nvPr>
        </p:nvSpPr>
        <p:spPr/>
        <p:txBody>
          <a:bodyPr/>
          <a:lstStyle/>
          <a:p>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43807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20.06.2023</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832418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20.06.2023</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649232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20.06.2023</a:t>
            </a:fld>
            <a:endParaRPr lang="ru-RU"/>
          </a:p>
        </p:txBody>
      </p:sp>
      <p:sp>
        <p:nvSpPr>
          <p:cNvPr id="8" name="Footer Placeholder 7"/>
          <p:cNvSpPr>
            <a:spLocks noGrp="1"/>
          </p:cNvSpPr>
          <p:nvPr>
            <p:ph type="ftr" sz="quarter" idx="11"/>
          </p:nvPr>
        </p:nvSpPr>
        <p:spPr/>
        <p:txBody>
          <a:bodyPr/>
          <a:lstStyle/>
          <a:p>
            <a:endParaRPr lang="ru-RU"/>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856816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20.06.2023</a:t>
            </a:fld>
            <a:endParaRPr lang="ru-RU"/>
          </a:p>
        </p:txBody>
      </p:sp>
      <p:sp>
        <p:nvSpPr>
          <p:cNvPr id="4" name="Footer Placeholder 3"/>
          <p:cNvSpPr>
            <a:spLocks noGrp="1"/>
          </p:cNvSpPr>
          <p:nvPr>
            <p:ph type="ftr" sz="quarter" idx="11"/>
          </p:nvPr>
        </p:nvSpPr>
        <p:spPr/>
        <p:txBody>
          <a:bodyPr/>
          <a:lstStyle/>
          <a:p>
            <a:endParaRPr lang="ru-RU"/>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8531448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20.06.2023</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744462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ru-RU"/>
              <a:t>Образец заголовка</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20.06.2023</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5716305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20.06.2023</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781449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B4C71EC6-210F-42DE-9C53-41977AD35B3D}" type="datetimeFigureOut">
              <a:rPr lang="ru-RU" smtClean="0"/>
              <a:t>20.06.2023</a:t>
            </a:fld>
            <a:endParaRPr lang="ru-RU"/>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52321928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7664" y="2226515"/>
            <a:ext cx="6965245" cy="1202485"/>
          </a:xfrm>
        </p:spPr>
        <p:txBody>
          <a:bodyPr>
            <a:noAutofit/>
          </a:bodyPr>
          <a:lstStyle/>
          <a:p>
            <a:pPr algn="ctr"/>
            <a:r>
              <a:rPr lang="ru-RU" sz="2400" b="1" i="1" dirty="0">
                <a:latin typeface="Times New Roman" pitchFamily="18" charset="0"/>
                <a:cs typeface="Times New Roman" pitchFamily="18" charset="0"/>
              </a:rPr>
              <a:t>«Возрастные возможности и особенности восприятия книги ребенком младшего школьного возраста»</a:t>
            </a:r>
          </a:p>
        </p:txBody>
      </p:sp>
      <p:sp>
        <p:nvSpPr>
          <p:cNvPr id="4" name="Объект 3"/>
          <p:cNvSpPr>
            <a:spLocks noGrp="1"/>
          </p:cNvSpPr>
          <p:nvPr>
            <p:ph sz="quarter" idx="13"/>
          </p:nvPr>
        </p:nvSpPr>
        <p:spPr>
          <a:xfrm>
            <a:off x="3923928" y="2119313"/>
            <a:ext cx="4248472" cy="3605212"/>
          </a:xfrm>
        </p:spPr>
        <p:txBody>
          <a:bodyPr>
            <a:normAutofit/>
          </a:bodyPr>
          <a:lstStyle/>
          <a:p>
            <a:endParaRPr lang="ru-RU" dirty="0"/>
          </a:p>
          <a:p>
            <a:endParaRPr lang="ru-RU" dirty="0"/>
          </a:p>
          <a:p>
            <a:endParaRPr lang="ru-RU" dirty="0"/>
          </a:p>
          <a:p>
            <a:endParaRPr lang="ru-RU" dirty="0"/>
          </a:p>
          <a:p>
            <a:endParaRPr lang="ru-RU" dirty="0"/>
          </a:p>
          <a:p>
            <a:pPr marL="0" indent="0" algn="r">
              <a:buNone/>
            </a:pPr>
            <a:r>
              <a:rPr lang="ru-RU" i="1" dirty="0">
                <a:latin typeface="Times New Roman" panose="02020603050405020304" pitchFamily="18" charset="0"/>
                <a:cs typeface="Times New Roman" panose="02020603050405020304" pitchFamily="18" charset="0"/>
              </a:rPr>
              <a:t>Выполнила: учитель русского языка и литературы</a:t>
            </a:r>
          </a:p>
          <a:p>
            <a:pPr marL="0" indent="0" algn="r">
              <a:buNone/>
            </a:pPr>
            <a:r>
              <a:rPr lang="ru-RU" i="1" dirty="0">
                <a:latin typeface="Times New Roman" panose="02020603050405020304" pitchFamily="18" charset="0"/>
                <a:cs typeface="Times New Roman" panose="02020603050405020304" pitchFamily="18" charset="0"/>
              </a:rPr>
              <a:t>Перфильева К.С.</a:t>
            </a:r>
          </a:p>
        </p:txBody>
      </p:sp>
    </p:spTree>
    <p:extLst>
      <p:ext uri="{BB962C8B-B14F-4D97-AF65-F5344CB8AC3E}">
        <p14:creationId xmlns:p14="http://schemas.microsoft.com/office/powerpoint/2010/main" val="1496796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800" b="1" dirty="0">
                <a:latin typeface="Times New Roman" pitchFamily="18" charset="0"/>
                <a:cs typeface="Times New Roman" pitchFamily="18" charset="0"/>
              </a:rPr>
              <a:t>Уровни восприятия художественного произведения</a:t>
            </a:r>
            <a:br>
              <a:rPr lang="ru-RU" sz="2800" b="1" dirty="0">
                <a:latin typeface="Times New Roman" pitchFamily="18" charset="0"/>
                <a:cs typeface="Times New Roman" pitchFamily="18" charset="0"/>
              </a:rPr>
            </a:br>
            <a:r>
              <a:rPr lang="ru-RU" sz="2800" b="1" dirty="0">
                <a:latin typeface="Times New Roman" pitchFamily="18" charset="0"/>
                <a:cs typeface="Times New Roman" pitchFamily="18" charset="0"/>
              </a:rPr>
              <a:t>(О.И. Никифорова)</a:t>
            </a:r>
          </a:p>
        </p:txBody>
      </p:sp>
      <p:sp>
        <p:nvSpPr>
          <p:cNvPr id="3" name="Объект 2"/>
          <p:cNvSpPr>
            <a:spLocks noGrp="1"/>
          </p:cNvSpPr>
          <p:nvPr>
            <p:ph idx="1"/>
          </p:nvPr>
        </p:nvSpPr>
        <p:spPr/>
        <p:txBody>
          <a:bodyPr>
            <a:normAutofit/>
          </a:bodyPr>
          <a:lstStyle/>
          <a:p>
            <a:r>
              <a:rPr lang="ru-RU" sz="2400" dirty="0">
                <a:latin typeface="Times New Roman" panose="02020603050405020304" pitchFamily="18" charset="0"/>
                <a:cs typeface="Times New Roman" panose="02020603050405020304" pitchFamily="18" charset="0"/>
              </a:rPr>
              <a:t>понимание его предметной стороны</a:t>
            </a:r>
          </a:p>
          <a:p>
            <a:r>
              <a:rPr lang="ru-RU" sz="2400" dirty="0">
                <a:latin typeface="Times New Roman" panose="02020603050405020304" pitchFamily="18" charset="0"/>
                <a:cs typeface="Times New Roman" panose="02020603050405020304" pitchFamily="18" charset="0"/>
              </a:rPr>
              <a:t>понимание подтекста и системы художественных образов и средств </a:t>
            </a:r>
          </a:p>
          <a:p>
            <a:r>
              <a:rPr lang="ru-RU" sz="2400" dirty="0">
                <a:latin typeface="Times New Roman" panose="02020603050405020304" pitchFamily="18" charset="0"/>
                <a:cs typeface="Times New Roman" panose="02020603050405020304" pitchFamily="18" charset="0"/>
              </a:rPr>
              <a:t>осмысление идейно-образного содержания произведения, приводящее к оценке прочитанного, к осознанию главных мыслей произведения, к раскрытию мотивов, отношений.</a:t>
            </a:r>
          </a:p>
        </p:txBody>
      </p:sp>
    </p:spTree>
    <p:extLst>
      <p:ext uri="{BB962C8B-B14F-4D97-AF65-F5344CB8AC3E}">
        <p14:creationId xmlns:p14="http://schemas.microsoft.com/office/powerpoint/2010/main" val="15940980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a:latin typeface="Times New Roman" pitchFamily="18" charset="0"/>
                <a:cs typeface="Times New Roman" pitchFamily="18" charset="0"/>
              </a:rPr>
              <a:t>Классификация уровня восприятия </a:t>
            </a:r>
            <a:br>
              <a:rPr lang="ru-RU" sz="2800" b="1" dirty="0">
                <a:latin typeface="Times New Roman" pitchFamily="18" charset="0"/>
                <a:cs typeface="Times New Roman" pitchFamily="18" charset="0"/>
              </a:rPr>
            </a:br>
            <a:r>
              <a:rPr lang="ru-RU" sz="2800" b="1" dirty="0">
                <a:latin typeface="Times New Roman" pitchFamily="18" charset="0"/>
                <a:cs typeface="Times New Roman" pitchFamily="18" charset="0"/>
              </a:rPr>
              <a:t>(М.П. </a:t>
            </a:r>
            <a:r>
              <a:rPr lang="ru-RU" sz="2800" b="1" dirty="0" err="1">
                <a:latin typeface="Times New Roman" pitchFamily="18" charset="0"/>
                <a:cs typeface="Times New Roman" pitchFamily="18" charset="0"/>
              </a:rPr>
              <a:t>Воюшиной</a:t>
            </a:r>
            <a:r>
              <a:rPr lang="ru-RU" sz="2800" b="1" dirty="0">
                <a:latin typeface="Times New Roman" pitchFamily="18" charset="0"/>
                <a:cs typeface="Times New Roman" pitchFamily="18" charset="0"/>
              </a:rPr>
              <a:t>)</a:t>
            </a:r>
          </a:p>
        </p:txBody>
      </p:sp>
      <p:sp>
        <p:nvSpPr>
          <p:cNvPr id="3" name="Объект 2"/>
          <p:cNvSpPr>
            <a:spLocks noGrp="1"/>
          </p:cNvSpPr>
          <p:nvPr>
            <p:ph idx="1"/>
          </p:nvPr>
        </p:nvSpPr>
        <p:spPr/>
        <p:txBody>
          <a:bodyPr>
            <a:normAutofit fontScale="85000" lnSpcReduction="20000"/>
          </a:bodyPr>
          <a:lstStyle/>
          <a:p>
            <a:r>
              <a:rPr lang="ru-RU" dirty="0">
                <a:latin typeface="Times New Roman" pitchFamily="18" charset="0"/>
                <a:cs typeface="Times New Roman" pitchFamily="18" charset="0"/>
              </a:rPr>
              <a:t>1. </a:t>
            </a:r>
            <a:r>
              <a:rPr lang="ru-RU" sz="2600" b="1" i="1" dirty="0">
                <a:latin typeface="Times New Roman" pitchFamily="18" charset="0"/>
                <a:cs typeface="Times New Roman" pitchFamily="18" charset="0"/>
              </a:rPr>
              <a:t>Фрагментарный уровень</a:t>
            </a:r>
            <a:r>
              <a:rPr lang="ru-RU" sz="2600" dirty="0">
                <a:latin typeface="Times New Roman" pitchFamily="18" charset="0"/>
                <a:cs typeface="Times New Roman" pitchFamily="18" charset="0"/>
              </a:rPr>
              <a:t>- у детей отсутствует целостное представление о произведении, их внимание сосредоточено на отдельных событиях, они не могут установить связи между эпизодами.</a:t>
            </a:r>
            <a:endParaRPr lang="ru-RU" dirty="0">
              <a:latin typeface="Times New Roman" pitchFamily="18" charset="0"/>
              <a:cs typeface="Times New Roman" pitchFamily="18" charset="0"/>
            </a:endParaRPr>
          </a:p>
          <a:p>
            <a:r>
              <a:rPr lang="ru-RU" dirty="0">
                <a:latin typeface="Times New Roman" pitchFamily="18" charset="0"/>
                <a:cs typeface="Times New Roman" pitchFamily="18" charset="0"/>
              </a:rPr>
              <a:t>2. </a:t>
            </a:r>
            <a:r>
              <a:rPr lang="ru-RU" sz="2400" b="1" i="1" dirty="0">
                <a:latin typeface="Times New Roman" pitchFamily="18" charset="0"/>
                <a:cs typeface="Times New Roman" pitchFamily="18" charset="0"/>
              </a:rPr>
              <a:t>Констатирующий уровень</a:t>
            </a:r>
            <a:r>
              <a:rPr lang="ru-RU" sz="2400" dirty="0">
                <a:latin typeface="Times New Roman" pitchFamily="18" charset="0"/>
                <a:cs typeface="Times New Roman" pitchFamily="18" charset="0"/>
              </a:rPr>
              <a:t>-отличаются точной эмоциональной реакцией, способны увидеть смену настроения, однако выразить свои ощущения им еще трудно. Воображение у них развито слабо, воссоздание образа подменяется подробным перечислением отдельных деталей. Внимание детей сосредоточено на событиях, они легко восстанавливают их последовательность, но не всегда понимают, как эти события связаны друг с другом.</a:t>
            </a:r>
          </a:p>
        </p:txBody>
      </p:sp>
    </p:spTree>
    <p:extLst>
      <p:ext uri="{BB962C8B-B14F-4D97-AF65-F5344CB8AC3E}">
        <p14:creationId xmlns:p14="http://schemas.microsoft.com/office/powerpoint/2010/main" val="42743271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a:latin typeface="Times New Roman" pitchFamily="18" charset="0"/>
                <a:cs typeface="Times New Roman" pitchFamily="18" charset="0"/>
              </a:rPr>
              <a:t>Классификация уровня восприятия </a:t>
            </a:r>
            <a:br>
              <a:rPr lang="ru-RU" sz="2800" b="1" dirty="0">
                <a:latin typeface="Times New Roman" pitchFamily="18" charset="0"/>
                <a:cs typeface="Times New Roman" pitchFamily="18" charset="0"/>
              </a:rPr>
            </a:br>
            <a:r>
              <a:rPr lang="ru-RU" sz="2800" b="1" dirty="0">
                <a:latin typeface="Times New Roman" pitchFamily="18" charset="0"/>
                <a:cs typeface="Times New Roman" pitchFamily="18" charset="0"/>
              </a:rPr>
              <a:t>(М.П. </a:t>
            </a:r>
            <a:r>
              <a:rPr lang="ru-RU" sz="2800" b="1" dirty="0" err="1">
                <a:latin typeface="Times New Roman" pitchFamily="18" charset="0"/>
                <a:cs typeface="Times New Roman" pitchFamily="18" charset="0"/>
              </a:rPr>
              <a:t>Воюшиной</a:t>
            </a:r>
            <a:r>
              <a:rPr lang="ru-RU" sz="2800" b="1" dirty="0">
                <a:latin typeface="Times New Roman" pitchFamily="18" charset="0"/>
                <a:cs typeface="Times New Roman" pitchFamily="18" charset="0"/>
              </a:rPr>
              <a:t>)</a:t>
            </a:r>
          </a:p>
        </p:txBody>
      </p:sp>
      <p:sp>
        <p:nvSpPr>
          <p:cNvPr id="3" name="Объект 2"/>
          <p:cNvSpPr>
            <a:spLocks noGrp="1"/>
          </p:cNvSpPr>
          <p:nvPr>
            <p:ph idx="1"/>
          </p:nvPr>
        </p:nvSpPr>
        <p:spPr/>
        <p:txBody>
          <a:bodyPr>
            <a:normAutofit fontScale="70000" lnSpcReduction="20000"/>
          </a:bodyPr>
          <a:lstStyle/>
          <a:p>
            <a:r>
              <a:rPr lang="ru-RU" sz="2800" dirty="0">
                <a:latin typeface="Times New Roman" pitchFamily="18" charset="0"/>
                <a:cs typeface="Times New Roman" pitchFamily="18" charset="0"/>
              </a:rPr>
              <a:t>3. </a:t>
            </a:r>
            <a:r>
              <a:rPr lang="ru-RU" sz="2800" b="1" i="1" dirty="0">
                <a:latin typeface="Times New Roman" pitchFamily="18" charset="0"/>
                <a:cs typeface="Times New Roman" pitchFamily="18" charset="0"/>
              </a:rPr>
              <a:t>Уровень «героя»-</a:t>
            </a:r>
            <a:r>
              <a:rPr lang="ru-RU" sz="2800" dirty="0">
                <a:latin typeface="Times New Roman" pitchFamily="18" charset="0"/>
                <a:cs typeface="Times New Roman" pitchFamily="18" charset="0"/>
              </a:rPr>
              <a:t>Читатели, находящиеся на уровне «героя», отличаются точной эмоциональной реакцией, способностью видеть и передавать в слове динамику эмоций, соотнося изменение своих чувств с конкретными событиями, описанными в произведении. </a:t>
            </a:r>
          </a:p>
          <a:p>
            <a:r>
              <a:rPr lang="ru-RU" sz="2800" dirty="0">
                <a:latin typeface="Times New Roman" pitchFamily="18" charset="0"/>
                <a:cs typeface="Times New Roman" pitchFamily="18" charset="0"/>
              </a:rPr>
              <a:t>4</a:t>
            </a:r>
            <a:r>
              <a:rPr lang="ru-RU" sz="2800" b="1" i="1" dirty="0">
                <a:latin typeface="Times New Roman" pitchFamily="18" charset="0"/>
                <a:cs typeface="Times New Roman" pitchFamily="18" charset="0"/>
              </a:rPr>
              <a:t>. Уровень «идеи</a:t>
            </a:r>
            <a:r>
              <a:rPr lang="ru-RU" sz="2800" dirty="0">
                <a:latin typeface="Times New Roman" pitchFamily="18" charset="0"/>
                <a:cs typeface="Times New Roman" pitchFamily="18" charset="0"/>
              </a:rPr>
              <a:t>» или концептуальный уровень-</a:t>
            </a:r>
          </a:p>
          <a:p>
            <a:pPr marL="0" indent="0">
              <a:buNone/>
            </a:pPr>
            <a:r>
              <a:rPr lang="ru-RU" sz="2800" dirty="0">
                <a:latin typeface="Times New Roman" pitchFamily="18" charset="0"/>
                <a:cs typeface="Times New Roman" pitchFamily="18" charset="0"/>
              </a:rPr>
              <a:t> дети, достигшие уровня идеи произведения, эмоционально реагируют не только на событийную сторону произведения, но и на его художественную форму, что практически не встречается в начальной школе в силу общих особенностей психического развития ребенка. </a:t>
            </a:r>
          </a:p>
        </p:txBody>
      </p:sp>
    </p:spTree>
    <p:extLst>
      <p:ext uri="{BB962C8B-B14F-4D97-AF65-F5344CB8AC3E}">
        <p14:creationId xmlns:p14="http://schemas.microsoft.com/office/powerpoint/2010/main" val="22742789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3200" b="1" dirty="0">
                <a:latin typeface="Times New Roman" pitchFamily="18" charset="0"/>
                <a:cs typeface="Times New Roman" pitchFamily="18" charset="0"/>
              </a:rPr>
              <a:t>Задачи ознакомления детей с книгой младшего школьного возраста</a:t>
            </a:r>
          </a:p>
        </p:txBody>
      </p:sp>
      <p:sp>
        <p:nvSpPr>
          <p:cNvPr id="3" name="Объект 2"/>
          <p:cNvSpPr>
            <a:spLocks noGrp="1"/>
          </p:cNvSpPr>
          <p:nvPr>
            <p:ph idx="1"/>
          </p:nvPr>
        </p:nvSpPr>
        <p:spPr>
          <a:xfrm>
            <a:off x="971600" y="1872888"/>
            <a:ext cx="7848871" cy="3777622"/>
          </a:xfrm>
        </p:spPr>
        <p:txBody>
          <a:bodyPr>
            <a:noAutofit/>
          </a:bodyPr>
          <a:lstStyle/>
          <a:p>
            <a:r>
              <a:rPr lang="ru-RU" dirty="0"/>
              <a:t> </a:t>
            </a:r>
            <a:r>
              <a:rPr lang="ru-RU" dirty="0">
                <a:latin typeface="Times New Roman" pitchFamily="18" charset="0"/>
                <a:cs typeface="Times New Roman" pitchFamily="18" charset="0"/>
              </a:rPr>
              <a:t>формировать у детей интерес к книге, приучать внимательно, слушать литературные произведения;</a:t>
            </a:r>
          </a:p>
          <a:p>
            <a:pPr marL="0" indent="0">
              <a:buNone/>
            </a:pPr>
            <a:r>
              <a:rPr lang="ru-RU" dirty="0">
                <a:latin typeface="Times New Roman" pitchFamily="18" charset="0"/>
                <a:cs typeface="Times New Roman" pitchFamily="18" charset="0"/>
              </a:rPr>
              <a:t>• обогащать жизненный опыт малышей знаниями и впечатлениями, необходимыми для понимания произведений;</a:t>
            </a:r>
          </a:p>
          <a:p>
            <a:pPr marL="0" indent="0">
              <a:buNone/>
            </a:pPr>
            <a:r>
              <a:rPr lang="ru-RU" dirty="0">
                <a:latin typeface="Times New Roman" pitchFamily="18" charset="0"/>
                <a:cs typeface="Times New Roman" pitchFamily="18" charset="0"/>
              </a:rPr>
              <a:t>• помогать детям, соотносить имеющийся у них  жизненный опыт с фактами литературных произведений;</a:t>
            </a:r>
          </a:p>
          <a:p>
            <a:pPr marL="0" indent="0">
              <a:buNone/>
            </a:pPr>
            <a:r>
              <a:rPr lang="ru-RU" dirty="0">
                <a:latin typeface="Times New Roman" pitchFamily="18" charset="0"/>
                <a:cs typeface="Times New Roman" pitchFamily="18" charset="0"/>
              </a:rPr>
              <a:t>• помогать детям, устанавливать простейшие связи в произведении;</a:t>
            </a:r>
          </a:p>
          <a:p>
            <a:pPr marL="0" indent="0">
              <a:buNone/>
            </a:pPr>
            <a:r>
              <a:rPr lang="ru-RU" dirty="0">
                <a:latin typeface="Times New Roman" pitchFamily="18" charset="0"/>
                <a:cs typeface="Times New Roman" pitchFamily="18" charset="0"/>
              </a:rPr>
              <a:t>• помогать детям, выделять наиболее яркие поступки героев и оценивать их;</a:t>
            </a:r>
          </a:p>
          <a:p>
            <a:pPr marL="0" indent="0">
              <a:buNone/>
            </a:pPr>
            <a:r>
              <a:rPr lang="ru-RU" dirty="0">
                <a:latin typeface="Times New Roman" pitchFamily="18" charset="0"/>
                <a:cs typeface="Times New Roman" pitchFamily="18" charset="0"/>
              </a:rPr>
              <a:t>• поддерживать непосредственный отклик и эмоциональную заинтересованность, возникающие у ребенка при восприятии книги;</a:t>
            </a:r>
          </a:p>
          <a:p>
            <a:pPr marL="0" indent="0">
              <a:buNone/>
            </a:pPr>
            <a:r>
              <a:rPr lang="ru-RU" dirty="0">
                <a:latin typeface="Times New Roman" pitchFamily="18" charset="0"/>
                <a:cs typeface="Times New Roman" pitchFamily="18" charset="0"/>
              </a:rPr>
              <a:t>• помогать детям, мысленно представлять, увидеть события и героев произведений, учить рассматривать иллюстрации.</a:t>
            </a:r>
          </a:p>
        </p:txBody>
      </p:sp>
    </p:spTree>
    <p:extLst>
      <p:ext uri="{BB962C8B-B14F-4D97-AF65-F5344CB8AC3E}">
        <p14:creationId xmlns:p14="http://schemas.microsoft.com/office/powerpoint/2010/main" val="29135008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b="1" dirty="0">
                <a:latin typeface="Times New Roman" pitchFamily="18" charset="0"/>
                <a:cs typeface="Times New Roman" pitchFamily="18" charset="0"/>
              </a:rPr>
              <a:t>Э</a:t>
            </a:r>
            <a:r>
              <a:rPr lang="ru-RU" sz="3600" b="1" dirty="0">
                <a:latin typeface="Times New Roman" pitchFamily="18" charset="0"/>
                <a:cs typeface="Times New Roman" pitchFamily="18" charset="0"/>
              </a:rPr>
              <a:t>тапы работы над художественным текстом</a:t>
            </a:r>
          </a:p>
        </p:txBody>
      </p:sp>
      <p:sp>
        <p:nvSpPr>
          <p:cNvPr id="3" name="Объект 2"/>
          <p:cNvSpPr>
            <a:spLocks noGrp="1"/>
          </p:cNvSpPr>
          <p:nvPr>
            <p:ph idx="1"/>
          </p:nvPr>
        </p:nvSpPr>
        <p:spPr/>
        <p:txBody>
          <a:bodyPr>
            <a:normAutofit/>
          </a:bodyPr>
          <a:lstStyle/>
          <a:p>
            <a:r>
              <a:rPr lang="ru-RU" sz="3200" dirty="0">
                <a:latin typeface="Times New Roman" pitchFamily="18" charset="0"/>
                <a:cs typeface="Times New Roman" pitchFamily="18" charset="0"/>
              </a:rPr>
              <a:t>первичный синтез</a:t>
            </a:r>
          </a:p>
          <a:p>
            <a:r>
              <a:rPr lang="ru-RU" sz="3200" dirty="0">
                <a:latin typeface="Times New Roman" pitchFamily="18" charset="0"/>
                <a:cs typeface="Times New Roman" pitchFamily="18" charset="0"/>
              </a:rPr>
              <a:t>Анализ</a:t>
            </a:r>
          </a:p>
          <a:p>
            <a:r>
              <a:rPr lang="ru-RU" sz="3200" dirty="0">
                <a:latin typeface="Times New Roman" pitchFamily="18" charset="0"/>
                <a:cs typeface="Times New Roman" pitchFamily="18" charset="0"/>
              </a:rPr>
              <a:t>вторичный синтез</a:t>
            </a:r>
          </a:p>
        </p:txBody>
      </p:sp>
    </p:spTree>
    <p:extLst>
      <p:ext uri="{BB962C8B-B14F-4D97-AF65-F5344CB8AC3E}">
        <p14:creationId xmlns:p14="http://schemas.microsoft.com/office/powerpoint/2010/main" val="4272586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75656" y="1268760"/>
            <a:ext cx="7488832" cy="3603812"/>
          </a:xfrm>
        </p:spPr>
        <p:txBody>
          <a:bodyPr>
            <a:normAutofit fontScale="92500" lnSpcReduction="20000"/>
          </a:bodyPr>
          <a:lstStyle/>
          <a:p>
            <a:pPr algn="just"/>
            <a:r>
              <a:rPr lang="ru-RU" sz="2800" dirty="0">
                <a:latin typeface="Times New Roman" pitchFamily="18" charset="0"/>
                <a:cs typeface="Times New Roman" pitchFamily="18" charset="0"/>
              </a:rPr>
              <a:t>Для поднятия уровня восприятия учащихся, нужна систематическая работа на уроках литературного чтения. Начальная школа должна сформировать младшего школьника как сознательного читателя, проявляющего интерес к чтению, владеющего прочными навыками чтения, приёмами работы с произведением и детской книгой, обладающего определенной начитанностью, нравственно-эстетическим, художественным, эмоциональным развитием.</a:t>
            </a:r>
          </a:p>
        </p:txBody>
      </p:sp>
    </p:spTree>
    <p:extLst>
      <p:ext uri="{BB962C8B-B14F-4D97-AF65-F5344CB8AC3E}">
        <p14:creationId xmlns:p14="http://schemas.microsoft.com/office/powerpoint/2010/main" val="9485394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708920"/>
            <a:ext cx="8229600" cy="1143000"/>
          </a:xfrm>
        </p:spPr>
        <p:txBody>
          <a:bodyPr>
            <a:normAutofit/>
          </a:bodyPr>
          <a:lstStyle/>
          <a:p>
            <a:pPr algn="ctr"/>
            <a:r>
              <a:rPr lang="ru-RU" sz="4800" b="1" i="1" dirty="0">
                <a:latin typeface="Times New Roman" pitchFamily="18" charset="0"/>
                <a:cs typeface="Times New Roman" pitchFamily="18" charset="0"/>
              </a:rPr>
              <a:t>Спасибо за внимание!</a:t>
            </a:r>
          </a:p>
        </p:txBody>
      </p:sp>
    </p:spTree>
    <p:extLst>
      <p:ext uri="{BB962C8B-B14F-4D97-AF65-F5344CB8AC3E}">
        <p14:creationId xmlns:p14="http://schemas.microsoft.com/office/powerpoint/2010/main" val="8420478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99593" y="2133600"/>
            <a:ext cx="7634808" cy="3777622"/>
          </a:xfrm>
        </p:spPr>
        <p:txBody>
          <a:bodyPr>
            <a:normAutofit/>
          </a:bodyPr>
          <a:lstStyle/>
          <a:p>
            <a:pPr marL="0" indent="0" algn="just">
              <a:buNone/>
            </a:pPr>
            <a:r>
              <a:rPr lang="ru-RU" sz="2800" b="1" i="1" dirty="0">
                <a:latin typeface="Times New Roman" pitchFamily="18" charset="0"/>
                <a:cs typeface="Times New Roman" pitchFamily="18" charset="0"/>
              </a:rPr>
              <a:t>Литература </a:t>
            </a:r>
            <a:r>
              <a:rPr lang="ru-RU" sz="2800" dirty="0">
                <a:latin typeface="Times New Roman" pitchFamily="18" charset="0"/>
                <a:cs typeface="Times New Roman" pitchFamily="18" charset="0"/>
              </a:rPr>
              <a:t>- особый вид искусства, так как акт восприятия образов, стоящих в центре произведения, представляет собой сложный процесс.</a:t>
            </a:r>
          </a:p>
        </p:txBody>
      </p:sp>
    </p:spTree>
    <p:extLst>
      <p:ext uri="{BB962C8B-B14F-4D97-AF65-F5344CB8AC3E}">
        <p14:creationId xmlns:p14="http://schemas.microsoft.com/office/powerpoint/2010/main" val="7588067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717227"/>
            <a:ext cx="8229600" cy="346050"/>
          </a:xfrm>
        </p:spPr>
        <p:txBody>
          <a:bodyPr>
            <a:normAutofit fontScale="90000"/>
          </a:bodyPr>
          <a:lstStyle/>
          <a:p>
            <a:r>
              <a:rPr lang="ru-RU" dirty="0">
                <a:latin typeface="Times New Roman" pitchFamily="18" charset="0"/>
                <a:cs typeface="Times New Roman" pitchFamily="18" charset="0"/>
              </a:rPr>
              <a:t>Младший школьный возраст </a:t>
            </a:r>
          </a:p>
        </p:txBody>
      </p:sp>
      <p:sp>
        <p:nvSpPr>
          <p:cNvPr id="3" name="Объект 2"/>
          <p:cNvSpPr>
            <a:spLocks noGrp="1"/>
          </p:cNvSpPr>
          <p:nvPr>
            <p:ph idx="1"/>
          </p:nvPr>
        </p:nvSpPr>
        <p:spPr>
          <a:xfrm>
            <a:off x="395536" y="1268760"/>
            <a:ext cx="8229600" cy="4525963"/>
          </a:xfrm>
        </p:spPr>
        <p:txBody>
          <a:bodyPr>
            <a:noAutofit/>
          </a:bodyPr>
          <a:lstStyle/>
          <a:p>
            <a:r>
              <a:rPr lang="ru-RU" sz="2000" dirty="0">
                <a:latin typeface="Times New Roman" pitchFamily="18" charset="0"/>
                <a:cs typeface="Times New Roman" pitchFamily="18" charset="0"/>
              </a:rPr>
              <a:t>это период интенсивного развития познавательных процессов (восприятия, памяти, мышления, воображения). У детей поступающих в 1 класс познавательные процессы уже довольно развиты, но имеют некоторые особенности, которые необходимо учитывать при организации занятий. Возраст растущего человека делится на этапы—детство, отрочество, юность. Каждому этапу соответствует качественно своеобразный тип сознания, между которыми существуют промежуточные, переходные формы, сочетающие два типа сознания—на грани детства и отрочества и когда подросток становится юношей. Коль скоро социальные основы сознания ребенка и сознания взрослого разные, то и эстетическое отношение к действительности у детей иное, чем у взрослых: ведь эстетическое отношение возникает на основе социальной практики как вид общественного сознания.</a:t>
            </a:r>
          </a:p>
        </p:txBody>
      </p:sp>
    </p:spTree>
    <p:extLst>
      <p:ext uri="{BB962C8B-B14F-4D97-AF65-F5344CB8AC3E}">
        <p14:creationId xmlns:p14="http://schemas.microsoft.com/office/powerpoint/2010/main" val="1255607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404664"/>
            <a:ext cx="6965245" cy="720079"/>
          </a:xfrm>
        </p:spPr>
        <p:txBody>
          <a:bodyPr>
            <a:normAutofit/>
          </a:bodyPr>
          <a:lstStyle/>
          <a:p>
            <a:pPr algn="ctr"/>
            <a:r>
              <a:rPr lang="ru-RU" sz="3600" dirty="0">
                <a:latin typeface="Times New Roman" pitchFamily="18" charset="0"/>
                <a:cs typeface="Times New Roman" pitchFamily="18" charset="0"/>
              </a:rPr>
              <a:t>Восприятие</a:t>
            </a:r>
          </a:p>
        </p:txBody>
      </p:sp>
      <p:sp>
        <p:nvSpPr>
          <p:cNvPr id="3" name="Объект 2"/>
          <p:cNvSpPr>
            <a:spLocks noGrp="1"/>
          </p:cNvSpPr>
          <p:nvPr>
            <p:ph idx="1"/>
          </p:nvPr>
        </p:nvSpPr>
        <p:spPr>
          <a:xfrm>
            <a:off x="1475656" y="1052736"/>
            <a:ext cx="6196405" cy="5328592"/>
          </a:xfrm>
        </p:spPr>
        <p:txBody>
          <a:bodyPr>
            <a:noAutofit/>
          </a:bodyPr>
          <a:lstStyle/>
          <a:p>
            <a:r>
              <a:rPr lang="ru-RU" sz="1800" dirty="0">
                <a:latin typeface="Times New Roman" pitchFamily="18" charset="0"/>
                <a:cs typeface="Times New Roman" pitchFamily="18" charset="0"/>
              </a:rPr>
              <a:t>– психический процесс непосредственного познания окружающего мира. В начале обучения отличается особенностями: малая </a:t>
            </a:r>
            <a:r>
              <a:rPr lang="ru-RU" sz="1800" dirty="0" err="1">
                <a:latin typeface="Times New Roman" pitchFamily="18" charset="0"/>
                <a:cs typeface="Times New Roman" pitchFamily="18" charset="0"/>
              </a:rPr>
              <a:t>дифференцированность</a:t>
            </a:r>
            <a:r>
              <a:rPr lang="ru-RU" sz="1800" dirty="0">
                <a:latin typeface="Times New Roman" pitchFamily="18" charset="0"/>
                <a:cs typeface="Times New Roman" pitchFamily="18" charset="0"/>
              </a:rPr>
              <a:t> (это связано с возрастной слабостью аналитической функции при восприятии); слабость углублённого, организованного и целенаправленного анализа при восприятии (часто дети выделяют случайные детали, существенное же и важное при этом не воспринимается); связь с действиями, с практической деятельностью ребенка; ярко выраженная эмоциональность: в первую очередь воспринимается то, что вызывает у детей непосредственную эмоциональную реакцию. Память может быть слуховой, зрительной, комбинированной. В литературе по психологии памяти отмечается значительная роль наглядных и словесных опор как приема запоминания. В младшем школьном возрасте при запоминании возрастает роль наглядных опор. Это важно, поскольку у первоклассников преобладает непроизвольный вид памяти, запоминание должно быть чем-то мотивировано.</a:t>
            </a:r>
          </a:p>
        </p:txBody>
      </p:sp>
    </p:spTree>
    <p:extLst>
      <p:ext uri="{BB962C8B-B14F-4D97-AF65-F5344CB8AC3E}">
        <p14:creationId xmlns:p14="http://schemas.microsoft.com/office/powerpoint/2010/main" val="2060931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dirty="0">
                <a:latin typeface="Times New Roman" pitchFamily="18" charset="0"/>
                <a:cs typeface="Times New Roman" pitchFamily="18" charset="0"/>
              </a:rPr>
              <a:t>Воображение </a:t>
            </a:r>
          </a:p>
        </p:txBody>
      </p:sp>
      <p:sp>
        <p:nvSpPr>
          <p:cNvPr id="3" name="Объект 2"/>
          <p:cNvSpPr>
            <a:spLocks noGrp="1"/>
          </p:cNvSpPr>
          <p:nvPr>
            <p:ph idx="1"/>
          </p:nvPr>
        </p:nvSpPr>
        <p:spPr/>
        <p:txBody>
          <a:bodyPr>
            <a:normAutofit fontScale="85000" lnSpcReduction="10000"/>
          </a:bodyPr>
          <a:lstStyle/>
          <a:p>
            <a:r>
              <a:rPr lang="ru-RU" dirty="0"/>
              <a:t>Воображение – один из важных психических, познавательных процессов. Подлинное усвоение любого учебного предмета невозможно без активной деятельности воображения, без умения представить, вообразить то, о чем пишется в учебниках, о чем говорит учитель, без умения оперировать наглядными образами. Воображение первоклассника часто носит воссоздающий (репродуктивный) характер. На ступени начального образования должны быть сформированы следующие </a:t>
            </a:r>
            <a:r>
              <a:rPr lang="ru-RU" dirty="0" err="1"/>
              <a:t>общеучебные</a:t>
            </a:r>
            <a:r>
              <a:rPr lang="ru-RU" dirty="0"/>
              <a:t> познавательные универсальные учебные действия: - развитие широких познавательных интересов и мотивов, любознательности, творчества; - готовность к принятию и решению учебных и познавательных задач; ориентация на разнообразие способов решения задач и выбор наиболее эффективных способов решения задач в зависимости от конкретных условий; развитие познавательной инициативы (умение задавать вопросы, участвовать в учебном сотрудничестве)</a:t>
            </a:r>
          </a:p>
        </p:txBody>
      </p:sp>
    </p:spTree>
    <p:extLst>
      <p:ext uri="{BB962C8B-B14F-4D97-AF65-F5344CB8AC3E}">
        <p14:creationId xmlns:p14="http://schemas.microsoft.com/office/powerpoint/2010/main" val="2738905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5023" y="817583"/>
            <a:ext cx="6965245" cy="379170"/>
          </a:xfrm>
        </p:spPr>
        <p:txBody>
          <a:bodyPr>
            <a:normAutofit fontScale="90000"/>
          </a:bodyPr>
          <a:lstStyle/>
          <a:p>
            <a:pPr algn="ctr"/>
            <a:r>
              <a:rPr lang="ru-RU" dirty="0">
                <a:latin typeface="Times New Roman" pitchFamily="18" charset="0"/>
                <a:cs typeface="Times New Roman" pitchFamily="18" charset="0"/>
              </a:rPr>
              <a:t>Чтение</a:t>
            </a:r>
          </a:p>
        </p:txBody>
      </p:sp>
      <p:sp>
        <p:nvSpPr>
          <p:cNvPr id="3" name="Объект 2"/>
          <p:cNvSpPr>
            <a:spLocks noGrp="1"/>
          </p:cNvSpPr>
          <p:nvPr>
            <p:ph idx="1"/>
          </p:nvPr>
        </p:nvSpPr>
        <p:spPr>
          <a:xfrm>
            <a:off x="457200" y="1340768"/>
            <a:ext cx="8229600" cy="4785395"/>
          </a:xfrm>
        </p:spPr>
        <p:txBody>
          <a:bodyPr>
            <a:normAutofit/>
          </a:bodyPr>
          <a:lstStyle/>
          <a:p>
            <a:r>
              <a:rPr lang="ru-RU" dirty="0"/>
              <a:t>«</a:t>
            </a:r>
            <a:r>
              <a:rPr lang="ru-RU" dirty="0">
                <a:latin typeface="Times New Roman" pitchFamily="18" charset="0"/>
                <a:cs typeface="Times New Roman" pitchFamily="18" charset="0"/>
              </a:rPr>
              <a:t>Чтение - главное орудие начальной школы, которым она может действовать как на умственное, так и на нравственное развитие своих учеников»,- писал виднейший представитель отечественной методики обучения Н.Ф. </a:t>
            </a:r>
            <a:r>
              <a:rPr lang="ru-RU" dirty="0" err="1">
                <a:latin typeface="Times New Roman" pitchFamily="18" charset="0"/>
                <a:cs typeface="Times New Roman" pitchFamily="18" charset="0"/>
              </a:rPr>
              <a:t>Бунаков</a:t>
            </a:r>
            <a:r>
              <a:rPr lang="ru-RU" dirty="0">
                <a:latin typeface="Times New Roman" pitchFamily="18" charset="0"/>
                <a:cs typeface="Times New Roman" pitchFamily="18" charset="0"/>
              </a:rPr>
              <a:t> . Как писал Горецкий В.Г.: «Чтение - это неисчерпаемый источник обогащения знаниями, универсальный способ развития познавательных и речевых способностей ребенка, его творческих сил. Мощное средство воспитания нравственных качеств. Чтение - это и то, чему обучают младших школьников, посредством чего их воспитывают и развивают; это и то с помощью чего дети изучают большинство учебных предметов». Комплекс умений и навыков в обучении чтению.</a:t>
            </a:r>
          </a:p>
        </p:txBody>
      </p:sp>
    </p:spTree>
    <p:extLst>
      <p:ext uri="{BB962C8B-B14F-4D97-AF65-F5344CB8AC3E}">
        <p14:creationId xmlns:p14="http://schemas.microsoft.com/office/powerpoint/2010/main" val="53669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5023" y="692697"/>
            <a:ext cx="6965245" cy="504056"/>
          </a:xfrm>
        </p:spPr>
        <p:txBody>
          <a:bodyPr>
            <a:normAutofit fontScale="90000"/>
          </a:bodyPr>
          <a:lstStyle/>
          <a:p>
            <a:pPr algn="ctr"/>
            <a:r>
              <a:rPr lang="ru-RU" sz="3600" dirty="0">
                <a:latin typeface="Times New Roman" pitchFamily="18" charset="0"/>
                <a:cs typeface="Times New Roman" pitchFamily="18" charset="0"/>
              </a:rPr>
              <a:t>Особенности восприятия</a:t>
            </a:r>
          </a:p>
        </p:txBody>
      </p:sp>
      <p:sp>
        <p:nvSpPr>
          <p:cNvPr id="3" name="Объект 2"/>
          <p:cNvSpPr>
            <a:spLocks noGrp="1"/>
          </p:cNvSpPr>
          <p:nvPr>
            <p:ph idx="1"/>
          </p:nvPr>
        </p:nvSpPr>
        <p:spPr>
          <a:xfrm>
            <a:off x="1475656" y="1196752"/>
            <a:ext cx="6196405" cy="3603812"/>
          </a:xfrm>
        </p:spPr>
        <p:txBody>
          <a:bodyPr>
            <a:noAutofit/>
          </a:bodyPr>
          <a:lstStyle/>
          <a:p>
            <a:r>
              <a:rPr lang="ru-RU" sz="1800" dirty="0">
                <a:latin typeface="Times New Roman" pitchFamily="18" charset="0"/>
                <a:cs typeface="Times New Roman" pitchFamily="18" charset="0"/>
              </a:rPr>
              <a:t>Восприятие художественной литературы имеет ряд особенностей, свойственных восприятию человеком окружающего мира во всей его сложности и, в частности, восприятию произведений любого вида искусства. Это, прежде всего, его целостность, активность и творческий характер. Особое значение для педагога имеет знание законов организации процесса художественного восприятия. Это обусловлено тем, что именно правильное, с точки зрения психолого-педагогической науки, организованное художественное восприятие помогает мгновенно решить самую первую и самую важную педагогическую задачу: заинтересуется ли учащийся предлагаемым ему произведением.</a:t>
            </a:r>
          </a:p>
        </p:txBody>
      </p:sp>
    </p:spTree>
    <p:extLst>
      <p:ext uri="{BB962C8B-B14F-4D97-AF65-F5344CB8AC3E}">
        <p14:creationId xmlns:p14="http://schemas.microsoft.com/office/powerpoint/2010/main" val="28565516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a:latin typeface="Times New Roman" pitchFamily="18" charset="0"/>
                <a:cs typeface="Times New Roman" pitchFamily="18" charset="0"/>
              </a:rPr>
              <a:t>Над проблемой восприятия художественного произведения работали:</a:t>
            </a:r>
            <a:br>
              <a:rPr lang="ru-RU" sz="3600" dirty="0">
                <a:latin typeface="Times New Roman" pitchFamily="18" charset="0"/>
                <a:cs typeface="Times New Roman" pitchFamily="18" charset="0"/>
              </a:rPr>
            </a:br>
            <a:endParaRPr lang="ru-RU" sz="3600" dirty="0">
              <a:latin typeface="Times New Roman" pitchFamily="18" charset="0"/>
              <a:cs typeface="Times New Roman" pitchFamily="18" charset="0"/>
            </a:endParaRPr>
          </a:p>
        </p:txBody>
      </p:sp>
      <p:sp>
        <p:nvSpPr>
          <p:cNvPr id="3" name="Объект 2"/>
          <p:cNvSpPr>
            <a:spLocks noGrp="1"/>
          </p:cNvSpPr>
          <p:nvPr>
            <p:ph idx="1"/>
          </p:nvPr>
        </p:nvSpPr>
        <p:spPr>
          <a:xfrm>
            <a:off x="2051720" y="2456268"/>
            <a:ext cx="6591985" cy="3777622"/>
          </a:xfrm>
        </p:spPr>
        <p:txBody>
          <a:bodyPr>
            <a:normAutofit/>
          </a:bodyPr>
          <a:lstStyle/>
          <a:p>
            <a:r>
              <a:rPr lang="ru-RU" sz="2800" dirty="0">
                <a:latin typeface="Times New Roman" pitchFamily="18" charset="0"/>
                <a:cs typeface="Times New Roman" pitchFamily="18" charset="0"/>
              </a:rPr>
              <a:t>И.А. Зимняя</a:t>
            </a:r>
          </a:p>
          <a:p>
            <a:r>
              <a:rPr lang="ru-RU" sz="2800" dirty="0">
                <a:latin typeface="Times New Roman" pitchFamily="18" charset="0"/>
                <a:cs typeface="Times New Roman" pitchFamily="18" charset="0"/>
              </a:rPr>
              <a:t>А.А. </a:t>
            </a:r>
            <a:r>
              <a:rPr lang="ru-RU" sz="2800" dirty="0" err="1">
                <a:latin typeface="Times New Roman" pitchFamily="18" charset="0"/>
                <a:cs typeface="Times New Roman" pitchFamily="18" charset="0"/>
              </a:rPr>
              <a:t>Мелик</a:t>
            </a:r>
            <a:r>
              <a:rPr lang="ru-RU" sz="2800" dirty="0">
                <a:latin typeface="Times New Roman" pitchFamily="18" charset="0"/>
                <a:cs typeface="Times New Roman" pitchFamily="18" charset="0"/>
              </a:rPr>
              <a:t> – Пашаев</a:t>
            </a:r>
          </a:p>
          <a:p>
            <a:r>
              <a:rPr lang="ru-RU" sz="2800" dirty="0">
                <a:latin typeface="Times New Roman" pitchFamily="18" charset="0"/>
                <a:cs typeface="Times New Roman" pitchFamily="18" charset="0"/>
              </a:rPr>
              <a:t>Н.Д. Молдавская</a:t>
            </a:r>
          </a:p>
          <a:p>
            <a:r>
              <a:rPr lang="ru-RU" sz="2800" dirty="0">
                <a:latin typeface="Times New Roman" pitchFamily="18" charset="0"/>
                <a:cs typeface="Times New Roman" pitchFamily="18" charset="0"/>
              </a:rPr>
              <a:t> О.И. Никифорова</a:t>
            </a:r>
          </a:p>
          <a:p>
            <a:r>
              <a:rPr lang="ru-RU" sz="2800" dirty="0">
                <a:latin typeface="Times New Roman" pitchFamily="18" charset="0"/>
                <a:cs typeface="Times New Roman" pitchFamily="18" charset="0"/>
              </a:rPr>
              <a:t> М.И. </a:t>
            </a:r>
            <a:r>
              <a:rPr lang="ru-RU" sz="2800" dirty="0" err="1">
                <a:latin typeface="Times New Roman" pitchFamily="18" charset="0"/>
                <a:cs typeface="Times New Roman" pitchFamily="18" charset="0"/>
              </a:rPr>
              <a:t>Оморокова</a:t>
            </a:r>
            <a:r>
              <a:rPr lang="ru-RU" sz="2800" dirty="0">
                <a:latin typeface="Times New Roman" pitchFamily="18" charset="0"/>
                <a:cs typeface="Times New Roman" pitchFamily="18" charset="0"/>
              </a:rPr>
              <a:t>.</a:t>
            </a:r>
          </a:p>
          <a:p>
            <a:r>
              <a:rPr lang="ru-RU" sz="2800" dirty="0">
                <a:latin typeface="Times New Roman" pitchFamily="18" charset="0"/>
                <a:cs typeface="Times New Roman" pitchFamily="18" charset="0"/>
              </a:rPr>
              <a:t>М.Р. Львов</a:t>
            </a:r>
          </a:p>
        </p:txBody>
      </p:sp>
    </p:spTree>
    <p:extLst>
      <p:ext uri="{BB962C8B-B14F-4D97-AF65-F5344CB8AC3E}">
        <p14:creationId xmlns:p14="http://schemas.microsoft.com/office/powerpoint/2010/main" val="3767750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7664" y="692696"/>
            <a:ext cx="6965245" cy="936105"/>
          </a:xfrm>
        </p:spPr>
        <p:txBody>
          <a:bodyPr>
            <a:normAutofit fontScale="90000"/>
          </a:bodyPr>
          <a:lstStyle/>
          <a:p>
            <a:r>
              <a:rPr lang="ru-RU" dirty="0"/>
              <a:t> </a:t>
            </a:r>
            <a:r>
              <a:rPr lang="ru-RU" sz="3100" b="1" dirty="0">
                <a:latin typeface="Times New Roman" pitchFamily="18" charset="0"/>
                <a:cs typeface="Times New Roman" pitchFamily="18" charset="0"/>
              </a:rPr>
              <a:t>Типы отношений к художественному миру произведения у младшего школьника</a:t>
            </a:r>
          </a:p>
        </p:txBody>
      </p:sp>
      <p:sp>
        <p:nvSpPr>
          <p:cNvPr id="3" name="Объект 2"/>
          <p:cNvSpPr>
            <a:spLocks noGrp="1"/>
          </p:cNvSpPr>
          <p:nvPr>
            <p:ph idx="1"/>
          </p:nvPr>
        </p:nvSpPr>
        <p:spPr>
          <a:xfrm>
            <a:off x="611560" y="2204864"/>
            <a:ext cx="8229600" cy="4525963"/>
          </a:xfrm>
        </p:spPr>
        <p:txBody>
          <a:bodyPr>
            <a:noAutofit/>
          </a:bodyPr>
          <a:lstStyle/>
          <a:p>
            <a:r>
              <a:rPr lang="ru-RU" sz="2800" b="1" i="1" dirty="0">
                <a:latin typeface="Times New Roman" pitchFamily="18" charset="0"/>
                <a:cs typeface="Times New Roman" pitchFamily="18" charset="0"/>
              </a:rPr>
              <a:t>эмоционально - образный </a:t>
            </a:r>
            <a:r>
              <a:rPr lang="ru-RU" sz="2800" dirty="0">
                <a:latin typeface="Times New Roman" pitchFamily="18" charset="0"/>
                <a:cs typeface="Times New Roman" pitchFamily="18" charset="0"/>
              </a:rPr>
              <a:t>– представляет собой непосредственную эмоциональную реакцию ребенка на образы, стоящие в центре произведения</a:t>
            </a:r>
          </a:p>
          <a:p>
            <a:r>
              <a:rPr lang="ru-RU" sz="2800" b="1" i="1" dirty="0">
                <a:latin typeface="Times New Roman" pitchFamily="18" charset="0"/>
                <a:cs typeface="Times New Roman" pitchFamily="18" charset="0"/>
              </a:rPr>
              <a:t>интеллектуально - оценочный </a:t>
            </a:r>
            <a:r>
              <a:rPr lang="ru-RU" sz="2800" dirty="0">
                <a:latin typeface="Times New Roman" pitchFamily="18" charset="0"/>
                <a:cs typeface="Times New Roman" pitchFamily="18" charset="0"/>
              </a:rPr>
              <a:t>– зависит от житейского и читательского опыта ребенка, в котором присутствуют элементы анализа</a:t>
            </a:r>
          </a:p>
        </p:txBody>
      </p:sp>
    </p:spTree>
    <p:extLst>
      <p:ext uri="{BB962C8B-B14F-4D97-AF65-F5344CB8AC3E}">
        <p14:creationId xmlns:p14="http://schemas.microsoft.com/office/powerpoint/2010/main" val="4168417938"/>
      </p:ext>
    </p:extLst>
  </p:cSld>
  <p:clrMapOvr>
    <a:masterClrMapping/>
  </p:clrMapOvr>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52</TotalTime>
  <Words>1132</Words>
  <Application>Microsoft Office PowerPoint</Application>
  <PresentationFormat>Экран (4:3)</PresentationFormat>
  <Paragraphs>54</Paragraphs>
  <Slides>16</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16</vt:i4>
      </vt:variant>
    </vt:vector>
  </HeadingPairs>
  <TitlesOfParts>
    <vt:vector size="21" baseType="lpstr">
      <vt:lpstr>Arial</vt:lpstr>
      <vt:lpstr>Century Gothic</vt:lpstr>
      <vt:lpstr>Times New Roman</vt:lpstr>
      <vt:lpstr>Wingdings 3</vt:lpstr>
      <vt:lpstr>Легкий дым</vt:lpstr>
      <vt:lpstr>«Возрастные возможности и особенности восприятия книги ребенком младшего школьного возраста»</vt:lpstr>
      <vt:lpstr>Презентация PowerPoint</vt:lpstr>
      <vt:lpstr>Младший школьный возраст </vt:lpstr>
      <vt:lpstr>Восприятие</vt:lpstr>
      <vt:lpstr>Воображение </vt:lpstr>
      <vt:lpstr>Чтение</vt:lpstr>
      <vt:lpstr>Особенности восприятия</vt:lpstr>
      <vt:lpstr>Над проблемой восприятия художественного произведения работали: </vt:lpstr>
      <vt:lpstr> Типы отношений к художественному миру произведения у младшего школьника</vt:lpstr>
      <vt:lpstr>Уровни восприятия художественного произведения (О.И. Никифорова)</vt:lpstr>
      <vt:lpstr>Классификация уровня восприятия  (М.П. Воюшиной)</vt:lpstr>
      <vt:lpstr>Классификация уровня восприятия  (М.П. Воюшиной)</vt:lpstr>
      <vt:lpstr>Задачи ознакомления детей с книгой младшего школьного возраста</vt:lpstr>
      <vt:lpstr>Этапы работы над художественным текстом</vt:lpstr>
      <vt:lpstr>Презентация PowerPoint</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Возрастные возможности и особенности восприятия книги ребенком младшего школьного возраста.</dc:title>
  <dc:creator>user</dc:creator>
  <cp:lastModifiedBy>Анна Попова</cp:lastModifiedBy>
  <cp:revision>9</cp:revision>
  <dcterms:created xsi:type="dcterms:W3CDTF">2021-01-25T02:57:49Z</dcterms:created>
  <dcterms:modified xsi:type="dcterms:W3CDTF">2023-06-20T01:25:52Z</dcterms:modified>
</cp:coreProperties>
</file>