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0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145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9664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488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0716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5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717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56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21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55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9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8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9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53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01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A5342-CDE0-460D-9CDC-C42A9A188835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EBCE7A-3399-4337-B60B-D1C32F16A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09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40979"/>
            <a:ext cx="9144000" cy="31000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«Использование метода проекта на уроках английского языка как </a:t>
            </a:r>
            <a:r>
              <a:rPr lang="ru-RU" sz="4000" b="1" dirty="0" smtClean="0"/>
              <a:t>средство </a:t>
            </a:r>
            <a:r>
              <a:rPr lang="ru-RU" sz="4000" b="1" dirty="0"/>
              <a:t>формирования исследовательской деятельности учащихся»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6480" y="3602038"/>
            <a:ext cx="4541520" cy="1327409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Малышева Ксения Александровна,</a:t>
            </a:r>
          </a:p>
          <a:p>
            <a:r>
              <a:rPr lang="ru-RU" sz="2000" dirty="0" smtClean="0"/>
              <a:t>учитель английского языка, </a:t>
            </a:r>
            <a:endParaRPr lang="ru-RU" sz="2000" dirty="0" smtClean="0"/>
          </a:p>
          <a:p>
            <a:r>
              <a:rPr lang="ru-RU" sz="2000" dirty="0" smtClean="0"/>
              <a:t>МАОУ </a:t>
            </a:r>
            <a:r>
              <a:rPr lang="ru-RU" sz="2000" dirty="0" smtClean="0"/>
              <a:t>«Гимназия «Гармония» </a:t>
            </a:r>
          </a:p>
        </p:txBody>
      </p:sp>
    </p:spTree>
    <p:extLst>
      <p:ext uri="{BB962C8B-B14F-4D97-AF65-F5344CB8AC3E}">
        <p14:creationId xmlns:p14="http://schemas.microsoft.com/office/powerpoint/2010/main" val="363480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 класс </a:t>
            </a:r>
            <a:r>
              <a:rPr lang="ru-RU" dirty="0"/>
              <a:t>«Домашние и дикие животные</a:t>
            </a:r>
            <a:r>
              <a:rPr lang="ru-RU" dirty="0" smtClean="0"/>
              <a:t>»</a:t>
            </a:r>
          </a:p>
          <a:p>
            <a:r>
              <a:rPr lang="ru-RU" dirty="0"/>
              <a:t>В целях закрепления знаний, учащимся третьего класса предлагается участие в учебном творческом проекте по теме «</a:t>
            </a:r>
            <a:r>
              <a:rPr lang="en-US" dirty="0"/>
              <a:t>Pets and other animals</a:t>
            </a:r>
            <a:r>
              <a:rPr lang="ru-RU" dirty="0"/>
              <a:t>». </a:t>
            </a:r>
          </a:p>
          <a:p>
            <a:r>
              <a:rPr lang="ru-RU" dirty="0"/>
              <a:t>В ходе работы над проектом учащиеся учатся генерировать идеи, выбирать лучшие решения, сотрудничать, помогать товарищам, самостоятельно осуществлять поиск нужной информации, оценивать результат своей деятельности и других, планировать.</a:t>
            </a:r>
          </a:p>
          <a:p>
            <a:r>
              <a:rPr lang="ru-RU" dirty="0"/>
              <a:t>Презентация проектов проходит в форме научно-практической конференции, на которой присутствуют родители и учащиеся. </a:t>
            </a:r>
          </a:p>
          <a:p>
            <a:r>
              <a:rPr lang="ru-RU" b="1" i="1" dirty="0"/>
              <a:t>Результат проекта</a:t>
            </a:r>
            <a:r>
              <a:rPr lang="ru-RU" dirty="0"/>
              <a:t>: выставка «Домашние и дикие животные».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66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93835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Выставка «Домашние и дикие животные»</a:t>
            </a:r>
            <a:endParaRPr lang="ru-RU" dirty="0"/>
          </a:p>
        </p:txBody>
      </p:sp>
      <p:pic>
        <p:nvPicPr>
          <p:cNvPr id="4" name="Объект 3" descr="C:\Users\USER\Desktop\Выставка рисунков (6)-min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1" r="1820"/>
          <a:stretch/>
        </p:blipFill>
        <p:spPr bwMode="auto">
          <a:xfrm>
            <a:off x="1100073" y="1765738"/>
            <a:ext cx="8501128" cy="4666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346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4 класс </a:t>
            </a:r>
            <a:r>
              <a:rPr lang="ru-RU" dirty="0"/>
              <a:t>«Животный мир в опасности</a:t>
            </a:r>
            <a:r>
              <a:rPr lang="ru-RU" dirty="0" smtClean="0"/>
              <a:t>»</a:t>
            </a:r>
          </a:p>
          <a:p>
            <a:r>
              <a:rPr lang="ru-RU" dirty="0"/>
              <a:t>Учащимся предлагается собрать информацию по теме «Животные в опасности», используя разные источники: книги, энциклопедии, статьи, интернет. Полученный материал учащиеся помещают в тематическую книгу – </a:t>
            </a:r>
            <a:r>
              <a:rPr lang="ru-RU" dirty="0" err="1"/>
              <a:t>лэпбук</a:t>
            </a:r>
            <a:r>
              <a:rPr lang="ru-RU" dirty="0"/>
              <a:t>.</a:t>
            </a:r>
          </a:p>
          <a:p>
            <a:r>
              <a:rPr lang="ru-RU" dirty="0"/>
              <a:t>Как только подготовлены первые </a:t>
            </a:r>
            <a:r>
              <a:rPr lang="ru-RU" dirty="0" err="1"/>
              <a:t>лэпбуки</a:t>
            </a:r>
            <a:r>
              <a:rPr lang="ru-RU" dirty="0"/>
              <a:t>, начинается их демонстрация и защита. Учащиеся задают докладчику вопросы, делают поправки, дополняют выступления.</a:t>
            </a:r>
          </a:p>
          <a:p>
            <a:r>
              <a:rPr lang="ru-RU" dirty="0"/>
              <a:t>По итогам защиты поощряем тех, кто хорошо выступал, и тех, кто задавал умные, интересные вопросы. Например: «За самую оригинальную тему», «За самый логичный доклад» и т.д.</a:t>
            </a:r>
          </a:p>
          <a:p>
            <a:r>
              <a:rPr lang="ru-RU" b="1" i="1" dirty="0"/>
              <a:t>Результат проекта</a:t>
            </a:r>
            <a:r>
              <a:rPr lang="ru-RU" dirty="0"/>
              <a:t>: </a:t>
            </a:r>
            <a:r>
              <a:rPr lang="ru-RU" dirty="0" err="1" smtClean="0"/>
              <a:t>лэпбук</a:t>
            </a:r>
            <a:r>
              <a:rPr lang="ru-RU" dirty="0" smtClean="0"/>
              <a:t> </a:t>
            </a:r>
            <a:r>
              <a:rPr lang="ru-RU" dirty="0"/>
              <a:t>«Животный мир в опасности».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55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Проектная деятельность школьников, предоставляет ученику широкое поле новой для него деятельности, тем самым помогает глубже осмыслить новые дисциплины, лучше связать знания отдельных предметов в общее представление о природе и человеке, овладеть исследовательскими умениями. Такая деятельность целиком может стать, той ситуацией успеха, которая станет точкой отсчёта для дальнейшего развития, движения вперед.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4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79" y="0"/>
            <a:ext cx="10515600" cy="886647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Проекты, реализуемые по программе УМК «</a:t>
            </a:r>
            <a:r>
              <a:rPr lang="en-US" sz="2800" dirty="0"/>
              <a:t>Enjoy English</a:t>
            </a:r>
            <a:r>
              <a:rPr lang="ru-RU" sz="2800" dirty="0"/>
              <a:t>» 2-4 классы (авторы </a:t>
            </a:r>
            <a:r>
              <a:rPr lang="ru-RU" sz="2800" dirty="0" err="1"/>
              <a:t>М.З.Биболетова</a:t>
            </a:r>
            <a:r>
              <a:rPr lang="ru-RU" sz="2800" dirty="0"/>
              <a:t>, О.А. Денисенко, Н.Н. </a:t>
            </a:r>
            <a:r>
              <a:rPr lang="ru-RU" sz="2800" dirty="0" err="1"/>
              <a:t>Трубанева</a:t>
            </a:r>
            <a:r>
              <a:rPr lang="ru-RU" sz="2800" dirty="0"/>
              <a:t>)</a:t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70210"/>
              </p:ext>
            </p:extLst>
          </p:nvPr>
        </p:nvGraphicFramePr>
        <p:xfrm>
          <a:off x="0" y="1296549"/>
          <a:ext cx="11535103" cy="67596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7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17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Класс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Название проекта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64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 класс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</a:t>
                      </a:r>
                      <a:r>
                        <a:rPr lang="en-US" sz="2400">
                          <a:effectLst/>
                        </a:rPr>
                        <a:t>The ABC</a:t>
                      </a:r>
                      <a:r>
                        <a:rPr lang="ru-RU" sz="2400">
                          <a:effectLst/>
                        </a:rPr>
                        <a:t>» («Английская азбука»)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</a:t>
                      </a:r>
                      <a:r>
                        <a:rPr lang="en-US" sz="2400" dirty="0">
                          <a:effectLst/>
                        </a:rPr>
                        <a:t>Funny Riddle</a:t>
                      </a:r>
                      <a:r>
                        <a:rPr lang="ru-RU" sz="2400" dirty="0">
                          <a:effectLst/>
                        </a:rPr>
                        <a:t>» (Забавная загадка»)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</a:t>
                      </a:r>
                      <a:r>
                        <a:rPr lang="ru-RU" sz="2400" dirty="0" err="1">
                          <a:effectLst/>
                        </a:rPr>
                        <a:t>My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en-US" sz="2400" dirty="0">
                          <a:effectLst/>
                        </a:rPr>
                        <a:t>friend</a:t>
                      </a:r>
                      <a:r>
                        <a:rPr lang="ru-RU" sz="2400" dirty="0">
                          <a:effectLst/>
                        </a:rPr>
                        <a:t>» («Мой друг»)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64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 класс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</a:t>
                      </a:r>
                      <a:r>
                        <a:rPr lang="en-US" sz="2400" dirty="0">
                          <a:effectLst/>
                        </a:rPr>
                        <a:t>Menu</a:t>
                      </a:r>
                      <a:r>
                        <a:rPr lang="ru-RU" sz="2400" dirty="0">
                          <a:effectLst/>
                        </a:rPr>
                        <a:t>» («Меню»)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1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«A Happy New Year! Merry Christmas» («</a:t>
                      </a:r>
                      <a:r>
                        <a:rPr lang="ru-RU" sz="2400" dirty="0">
                          <a:effectLst/>
                        </a:rPr>
                        <a:t>С Новым годом и Рождеством</a:t>
                      </a:r>
                      <a:r>
                        <a:rPr lang="en-US" sz="2400" dirty="0">
                          <a:effectLst/>
                        </a:rPr>
                        <a:t>!»)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«Happy Birthday to you» («</a:t>
                      </a:r>
                      <a:r>
                        <a:rPr lang="ru-RU" sz="2400" dirty="0">
                          <a:effectLst/>
                        </a:rPr>
                        <a:t>С днем рождения!»)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«Let’s Write a Letter» («</a:t>
                      </a:r>
                      <a:r>
                        <a:rPr lang="ru-RU" sz="2400" dirty="0">
                          <a:effectLst/>
                        </a:rPr>
                        <a:t>Пишем письмо</a:t>
                      </a:r>
                      <a:r>
                        <a:rPr lang="en-US" sz="2400" dirty="0">
                          <a:effectLst/>
                        </a:rPr>
                        <a:t>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0128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 </a:t>
                      </a:r>
                      <a:r>
                        <a:rPr lang="ru-RU" sz="2400">
                          <a:effectLst/>
                        </a:rPr>
                        <a:t>класс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«We’ll Visit Fairy Land Next Holidays»(«</a:t>
                      </a:r>
                      <a:r>
                        <a:rPr lang="ru-RU" sz="2400" dirty="0">
                          <a:effectLst/>
                        </a:rPr>
                        <a:t>Каникулы в волшебной стране</a:t>
                      </a:r>
                      <a:r>
                        <a:rPr lang="en-US" sz="2400" dirty="0">
                          <a:effectLst/>
                        </a:rPr>
                        <a:t>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«Let’s write a Fairy Tale»(«</a:t>
                      </a:r>
                      <a:r>
                        <a:rPr lang="ru-RU" sz="2400" dirty="0">
                          <a:effectLst/>
                        </a:rPr>
                        <a:t>Сочиняем сказку</a:t>
                      </a:r>
                      <a:r>
                        <a:rPr lang="en-US" sz="2400" dirty="0">
                          <a:effectLst/>
                        </a:rPr>
                        <a:t>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01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«MFM (Modern Fashion Magazine) for Stars»(«</a:t>
                      </a:r>
                      <a:r>
                        <a:rPr lang="ru-RU" sz="2400" dirty="0">
                          <a:effectLst/>
                        </a:rPr>
                        <a:t>Современный модный журнал</a:t>
                      </a:r>
                      <a:r>
                        <a:rPr lang="en-US" sz="2400" dirty="0">
                          <a:effectLst/>
                        </a:rPr>
                        <a:t>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</a:t>
                      </a:r>
                      <a:r>
                        <a:rPr lang="en-US" sz="2400" dirty="0">
                          <a:effectLst/>
                        </a:rPr>
                        <a:t>Diploma</a:t>
                      </a:r>
                      <a:r>
                        <a:rPr lang="ru-RU" sz="2400" dirty="0">
                          <a:effectLst/>
                        </a:rPr>
                        <a:t>» («Диплом»)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47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ходе реализации, предлагаемых авторами проектов, получаются следующие продукты: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книжки-малышки, книжки-гармошки (2 класс);</a:t>
            </a:r>
          </a:p>
          <a:p>
            <a:r>
              <a:rPr lang="ru-RU" dirty="0"/>
              <a:t>- рисунки, поделки, меню, поздравление (3 класс);</a:t>
            </a:r>
          </a:p>
          <a:p>
            <a:r>
              <a:rPr lang="ru-RU" dirty="0"/>
              <a:t>- диплом, письмо (4 класс).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2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Проектная </a:t>
            </a:r>
            <a:r>
              <a:rPr lang="ru-RU" dirty="0"/>
              <a:t>деятельность в рамках внеурочной деятельности реализуется нами через курс внеурочной деятельности «Учимся говорить по-английски» (авторы К.А. Малышева, В.Н. </a:t>
            </a:r>
            <a:r>
              <a:rPr lang="ru-RU" dirty="0" err="1"/>
              <a:t>Юргенсон</a:t>
            </a:r>
            <a:r>
              <a:rPr lang="ru-RU" dirty="0"/>
              <a:t>). Рассчитан курс на 4 года обучения (для учащихся 1-4 классов), за 4 года каждый обучающийся имеет возможность принять участие в реализации следующих </a:t>
            </a:r>
            <a:r>
              <a:rPr lang="ru-RU" dirty="0" smtClean="0"/>
              <a:t>проектов: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930" y="365125"/>
            <a:ext cx="10407869" cy="132178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Проекты, реализуемые в рамках внеурочной деятельности «Учимся говорить по-английски» (авторы К.А. Малышева, В.Н. </a:t>
            </a:r>
            <a:r>
              <a:rPr lang="ru-RU" sz="3200" dirty="0" err="1" smtClean="0"/>
              <a:t>Юргенсон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061797"/>
              </p:ext>
            </p:extLst>
          </p:nvPr>
        </p:nvGraphicFramePr>
        <p:xfrm>
          <a:off x="827175" y="1900659"/>
          <a:ext cx="10192922" cy="4358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0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6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Класс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Название проекта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>
                          <a:effectLst/>
                        </a:rPr>
                        <a:t>1 класс</a:t>
                      </a:r>
                      <a:endParaRPr lang="ru-RU" sz="2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 «</a:t>
                      </a:r>
                      <a:r>
                        <a:rPr lang="en-US" sz="2800" baseline="0" dirty="0">
                          <a:effectLst/>
                        </a:rPr>
                        <a:t>Animals</a:t>
                      </a:r>
                      <a:r>
                        <a:rPr lang="ru-RU" sz="2800" baseline="0" dirty="0">
                          <a:effectLst/>
                        </a:rPr>
                        <a:t>» («Азбука пословиц о животных»)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>
                          <a:effectLst/>
                        </a:rPr>
                        <a:t>2 класс</a:t>
                      </a:r>
                      <a:endParaRPr lang="ru-RU" sz="2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«</a:t>
                      </a:r>
                      <a:r>
                        <a:rPr lang="en-US" sz="2800" baseline="0" dirty="0" smtClean="0">
                          <a:effectLst/>
                        </a:rPr>
                        <a:t>Animals’ stories</a:t>
                      </a:r>
                      <a:r>
                        <a:rPr lang="ru-RU" sz="2800" baseline="0" dirty="0" smtClean="0">
                          <a:effectLst/>
                        </a:rPr>
                        <a:t>» («Рассказы о животных»)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2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>
                          <a:effectLst/>
                        </a:rPr>
                        <a:t>3 класс</a:t>
                      </a:r>
                      <a:endParaRPr lang="ru-RU" sz="2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«</a:t>
                      </a:r>
                      <a:r>
                        <a:rPr lang="en-US" sz="2800" baseline="0" dirty="0">
                          <a:effectLst/>
                        </a:rPr>
                        <a:t>Pets and other animals</a:t>
                      </a:r>
                      <a:r>
                        <a:rPr lang="ru-RU" sz="2800" baseline="0" dirty="0">
                          <a:effectLst/>
                        </a:rPr>
                        <a:t>» («Домашние и дикие животные»)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6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>
                          <a:effectLst/>
                        </a:rPr>
                        <a:t>4 класс</a:t>
                      </a:r>
                      <a:endParaRPr lang="ru-RU" sz="2800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aseline="0" dirty="0">
                          <a:effectLst/>
                        </a:rPr>
                        <a:t>«</a:t>
                      </a:r>
                      <a:r>
                        <a:rPr lang="en-US" sz="2800" baseline="0" dirty="0">
                          <a:effectLst/>
                        </a:rPr>
                        <a:t>Animals in danger</a:t>
                      </a:r>
                      <a:r>
                        <a:rPr lang="ru-RU" sz="2800" baseline="0" dirty="0">
                          <a:effectLst/>
                        </a:rPr>
                        <a:t>» («Животный мир в опасности»)</a:t>
                      </a:r>
                      <a:endParaRPr lang="ru-RU" sz="28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17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Проектная деятельность, организуемая нами, проходит традиционные этапы: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погружение в проект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организация участников проекта, </a:t>
            </a:r>
            <a:endParaRPr lang="ru-RU" dirty="0" smtClean="0"/>
          </a:p>
          <a:p>
            <a:r>
              <a:rPr lang="ru-RU" dirty="0" smtClean="0"/>
              <a:t>осуществление </a:t>
            </a:r>
            <a:r>
              <a:rPr lang="ru-RU" dirty="0"/>
              <a:t>деятельности, </a:t>
            </a:r>
            <a:endParaRPr lang="ru-RU" dirty="0" smtClean="0"/>
          </a:p>
          <a:p>
            <a:r>
              <a:rPr lang="ru-RU" dirty="0" smtClean="0"/>
              <a:t>обработка </a:t>
            </a:r>
            <a:r>
              <a:rPr lang="ru-RU" dirty="0"/>
              <a:t>и оформление проекта (презентация), </a:t>
            </a:r>
            <a:endParaRPr lang="ru-RU" dirty="0" smtClean="0"/>
          </a:p>
          <a:p>
            <a:r>
              <a:rPr lang="ru-RU" dirty="0" smtClean="0"/>
              <a:t>обсуждение </a:t>
            </a:r>
            <a:r>
              <a:rPr lang="ru-RU" dirty="0"/>
              <a:t>полученных результатов (рефлексия).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658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1890"/>
            <a:ext cx="10374294" cy="1788510"/>
          </a:xfrm>
        </p:spPr>
        <p:txBody>
          <a:bodyPr>
            <a:normAutofit/>
          </a:bodyPr>
          <a:lstStyle/>
          <a:p>
            <a:r>
              <a:rPr lang="ru-RU" dirty="0"/>
              <a:t>Совместная деятельность ученика и учителя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384218"/>
              </p:ext>
            </p:extLst>
          </p:nvPr>
        </p:nvGraphicFramePr>
        <p:xfrm>
          <a:off x="407276" y="787094"/>
          <a:ext cx="10644352" cy="6471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2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2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7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Учитель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Ученик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Помогает определить цель деятельности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Определяет цель деятельности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5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Рекомендует источники получения информации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Открывает новые знания или способы деятельности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Предлагает возможные формы работы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Экспериментирует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Содействует прогнозированию результатов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Выбирает пути решения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Создает условия для активности школьника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Активен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Партнёр ученика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Субъект деятельности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5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Помогает оценить полученный результат, выявить недостатки.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Несёт ответственность за свою деятельность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39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77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Проекты, реализуемые в рамках внеурочной деятельности «Учимся говорить по-английски»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1671145"/>
            <a:ext cx="10515600" cy="4947253"/>
          </a:xfrm>
        </p:spPr>
        <p:txBody>
          <a:bodyPr>
            <a:normAutofit/>
          </a:bodyPr>
          <a:lstStyle/>
          <a:p>
            <a:r>
              <a:rPr lang="ru-RU" dirty="0" smtClean="0"/>
              <a:t>1 класс </a:t>
            </a:r>
            <a:r>
              <a:rPr lang="ru-RU" dirty="0"/>
              <a:t>«Азбука пословиц о животных</a:t>
            </a:r>
            <a:r>
              <a:rPr lang="ru-RU" dirty="0" smtClean="0"/>
              <a:t>»</a:t>
            </a:r>
          </a:p>
          <a:p>
            <a:r>
              <a:rPr lang="ru-RU" dirty="0"/>
              <a:t>При изучении раздела «</a:t>
            </a:r>
            <a:r>
              <a:rPr lang="en-US" dirty="0"/>
              <a:t>Animals</a:t>
            </a:r>
            <a:r>
              <a:rPr lang="ru-RU" dirty="0"/>
              <a:t>» мы с ребятами выделили тему «Пословицы о животных». Далее разделились на группы (по 6 букв алфавита на группу). Учащиеся, используя свои знания и сведения из дополнительной литературы, информацию родителей, интернета, помощь библиотекаря разыскивали пословицы на все буквы алфавита. Изучали их, объясняли, выбирали самые точные, красивые, лучшие, а затем одну из них иллюстрировали, показывали, какие ассоциации у них возникли по той или иной пословице. </a:t>
            </a:r>
          </a:p>
          <a:p>
            <a:r>
              <a:rPr lang="ru-RU" b="1" i="1" dirty="0"/>
              <a:t>Результат проекта</a:t>
            </a:r>
            <a:r>
              <a:rPr lang="ru-RU" dirty="0"/>
              <a:t>: сборник «Азбука пословиц о животных»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28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3228" y="365125"/>
            <a:ext cx="10360572" cy="23396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868" y="599090"/>
            <a:ext cx="10470931" cy="557787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2 класс </a:t>
            </a:r>
            <a:r>
              <a:rPr lang="ru-RU" dirty="0"/>
              <a:t>«Планета животных</a:t>
            </a:r>
            <a:r>
              <a:rPr lang="ru-RU" dirty="0" smtClean="0"/>
              <a:t>»</a:t>
            </a:r>
          </a:p>
          <a:p>
            <a:r>
              <a:rPr lang="ru-RU" dirty="0"/>
              <a:t>После изучения блока тем «</a:t>
            </a:r>
            <a:r>
              <a:rPr lang="en-US" dirty="0"/>
              <a:t>Animal planet</a:t>
            </a:r>
            <a:r>
              <a:rPr lang="ru-RU" dirty="0"/>
              <a:t>» учащимся предлагается творческое задание по написанию </a:t>
            </a:r>
            <a:r>
              <a:rPr lang="ru-RU" dirty="0" smtClean="0"/>
              <a:t>рассказов о животных.</a:t>
            </a:r>
            <a:endParaRPr lang="ru-RU" dirty="0"/>
          </a:p>
          <a:p>
            <a:r>
              <a:rPr lang="ru-RU" b="1" i="1" dirty="0"/>
              <a:t>Результат проекта</a:t>
            </a:r>
            <a:r>
              <a:rPr lang="ru-RU" dirty="0"/>
              <a:t>: книга </a:t>
            </a:r>
            <a:r>
              <a:rPr lang="ru-RU" dirty="0" smtClean="0"/>
              <a:t>«Рассказы о </a:t>
            </a:r>
            <a:r>
              <a:rPr lang="ru-RU" dirty="0"/>
              <a:t>животных».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59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849</Words>
  <Application>Microsoft Office PowerPoint</Application>
  <PresentationFormat>Широкоэкранный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Грань</vt:lpstr>
      <vt:lpstr>«Использование метода проекта на уроках английского языка как средство формирования исследовательской деятельности учащихся» </vt:lpstr>
      <vt:lpstr>Проекты, реализуемые по программе УМК «Enjoy English» 2-4 классы (авторы М.З.Биболетова, О.А. Денисенко, Н.Н. Трубанева) </vt:lpstr>
      <vt:lpstr>В ходе реализации, предлагаемых авторами проектов, получаются следующие продукты: </vt:lpstr>
      <vt:lpstr>Проектная деятельность в рамках внеурочной деятельности реализуется нами через курс внеурочной деятельности «Учимся говорить по-английски» (авторы К.А. Малышева, В.Н. Юргенсон). Рассчитан курс на 4 года обучения (для учащихся 1-4 классов), за 4 года каждый обучающийся имеет возможность принять участие в реализации следующих проектов:</vt:lpstr>
      <vt:lpstr>Проекты, реализуемые в рамках внеурочной деятельности «Учимся говорить по-английски» (авторы К.А. Малышева, В.Н. Юргенсон)</vt:lpstr>
      <vt:lpstr>Проектная деятельность, организуемая нами, проходит традиционные этапы: </vt:lpstr>
      <vt:lpstr>Совместная деятельность ученика и учителя </vt:lpstr>
      <vt:lpstr>Проекты, реализуемые в рамках внеурочной деятельности «Учимся говорить по-английски» </vt:lpstr>
      <vt:lpstr>Презентация PowerPoint</vt:lpstr>
      <vt:lpstr>Презентация PowerPoint</vt:lpstr>
      <vt:lpstr>Выставка «Домашние и дикие животные»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метода проекта на уроках английского языка как средства формирования исследовательской деятельности учащихся»</dc:title>
  <dc:creator>Пользователь</dc:creator>
  <cp:lastModifiedBy>Пользователь</cp:lastModifiedBy>
  <cp:revision>14</cp:revision>
  <dcterms:created xsi:type="dcterms:W3CDTF">2021-10-27T06:22:25Z</dcterms:created>
  <dcterms:modified xsi:type="dcterms:W3CDTF">2023-06-21T05:55:23Z</dcterms:modified>
</cp:coreProperties>
</file>