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77" r:id="rId5"/>
    <p:sldId id="259" r:id="rId6"/>
    <p:sldId id="262" r:id="rId7"/>
    <p:sldId id="263" r:id="rId8"/>
    <p:sldId id="278" r:id="rId9"/>
    <p:sldId id="264" r:id="rId10"/>
    <p:sldId id="279" r:id="rId11"/>
    <p:sldId id="267" r:id="rId12"/>
    <p:sldId id="270" r:id="rId13"/>
    <p:sldId id="280" r:id="rId14"/>
    <p:sldId id="281" r:id="rId15"/>
    <p:sldId id="272" r:id="rId16"/>
    <p:sldId id="276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29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53" d="100"/>
          <a:sy n="53" d="100"/>
        </p:scale>
        <p:origin x="-816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9D1E3B-B104-4419-A3EF-8B1D9BE1ED27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05C210-AEB6-4B22-8A3F-C833CB0657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/>
            <a:t>Объект </a:t>
          </a:r>
        </a:p>
        <a:p>
          <a:r>
            <a:rPr lang="ru-RU" sz="3200" b="1" dirty="0" smtClean="0"/>
            <a:t>исследования:</a:t>
          </a:r>
          <a:r>
            <a:rPr lang="ru-RU" sz="3200" dirty="0" smtClean="0"/>
            <a:t> </a:t>
          </a:r>
        </a:p>
        <a:p>
          <a:r>
            <a:rPr lang="ru-RU" sz="3200" dirty="0" err="1" smtClean="0"/>
            <a:t>микрозелень</a:t>
          </a:r>
          <a:r>
            <a:rPr lang="ru-RU" sz="3200" dirty="0" smtClean="0"/>
            <a:t>.</a:t>
          </a:r>
          <a:endParaRPr lang="ru-RU" sz="3200" dirty="0"/>
        </a:p>
      </dgm:t>
    </dgm:pt>
    <dgm:pt modelId="{1B490995-7BEB-486A-A1C7-5892F8D538C8}" type="parTrans" cxnId="{EA5445CC-CBA9-461D-9D50-9100F32159FF}">
      <dgm:prSet/>
      <dgm:spPr/>
      <dgm:t>
        <a:bodyPr/>
        <a:lstStyle/>
        <a:p>
          <a:endParaRPr lang="ru-RU"/>
        </a:p>
      </dgm:t>
    </dgm:pt>
    <dgm:pt modelId="{3FB9B520-25D3-4CF0-B599-05E79DC2BC68}" type="sibTrans" cxnId="{EA5445CC-CBA9-461D-9D50-9100F32159FF}">
      <dgm:prSet/>
      <dgm:spPr/>
      <dgm:t>
        <a:bodyPr/>
        <a:lstStyle/>
        <a:p>
          <a:endParaRPr lang="ru-RU"/>
        </a:p>
      </dgm:t>
    </dgm:pt>
    <dgm:pt modelId="{E2997FDF-4E4C-41E7-884A-460531693C0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000" b="1" dirty="0" smtClean="0"/>
            <a:t>Предмет исследования</a:t>
          </a:r>
          <a:r>
            <a:rPr lang="ru-RU" sz="3000" dirty="0" smtClean="0"/>
            <a:t>: условия, позволяющие из семян вырастить зелень в домашних условиях.</a:t>
          </a:r>
          <a:endParaRPr lang="ru-RU" sz="3000" dirty="0"/>
        </a:p>
      </dgm:t>
    </dgm:pt>
    <dgm:pt modelId="{C51EE003-E4CD-4F76-AB82-6B414828A967}" type="parTrans" cxnId="{019B029F-EAE9-43B4-A25F-0630D4487003}">
      <dgm:prSet/>
      <dgm:spPr/>
      <dgm:t>
        <a:bodyPr/>
        <a:lstStyle/>
        <a:p>
          <a:endParaRPr lang="ru-RU"/>
        </a:p>
      </dgm:t>
    </dgm:pt>
    <dgm:pt modelId="{EDC36133-8A0B-4F63-9DE5-D4B647EEB652}" type="sibTrans" cxnId="{019B029F-EAE9-43B4-A25F-0630D4487003}">
      <dgm:prSet/>
      <dgm:spPr/>
      <dgm:t>
        <a:bodyPr/>
        <a:lstStyle/>
        <a:p>
          <a:endParaRPr lang="ru-RU"/>
        </a:p>
      </dgm:t>
    </dgm:pt>
    <dgm:pt modelId="{CD1173EE-7BE9-44FB-97DE-A79F7880C3C7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/>
            <a:t>Цель:</a:t>
          </a:r>
        </a:p>
        <a:p>
          <a:r>
            <a:rPr lang="ru-RU" sz="2800" b="1" dirty="0" smtClean="0"/>
            <a:t> </a:t>
          </a:r>
          <a:r>
            <a:rPr lang="ru-RU" sz="2800" dirty="0" smtClean="0"/>
            <a:t>выявить, какие условия нужны для роста и хорошего развития </a:t>
          </a:r>
          <a:r>
            <a:rPr lang="ru-RU" sz="2800" dirty="0" err="1" smtClean="0"/>
            <a:t>микрозелени</a:t>
          </a:r>
          <a:r>
            <a:rPr lang="ru-RU" sz="2800" dirty="0" smtClean="0"/>
            <a:t> в комнатной обстановке.</a:t>
          </a:r>
          <a:endParaRPr lang="ru-RU" sz="2800" dirty="0"/>
        </a:p>
      </dgm:t>
    </dgm:pt>
    <dgm:pt modelId="{35B2470A-9306-4FCD-811A-414F4A7744E9}" type="sibTrans" cxnId="{0237C7B3-B984-4E93-88A5-CC73B75E36F9}">
      <dgm:prSet/>
      <dgm:spPr/>
      <dgm:t>
        <a:bodyPr/>
        <a:lstStyle/>
        <a:p>
          <a:endParaRPr lang="ru-RU"/>
        </a:p>
      </dgm:t>
    </dgm:pt>
    <dgm:pt modelId="{B507CF4F-29D6-4108-958E-0C24CE67EEF4}" type="parTrans" cxnId="{0237C7B3-B984-4E93-88A5-CC73B75E36F9}">
      <dgm:prSet/>
      <dgm:spPr/>
      <dgm:t>
        <a:bodyPr/>
        <a:lstStyle/>
        <a:p>
          <a:endParaRPr lang="ru-RU"/>
        </a:p>
      </dgm:t>
    </dgm:pt>
    <dgm:pt modelId="{6E1B9008-7F3D-48FD-AB0D-B75CFD2E2749}" type="pres">
      <dgm:prSet presAssocID="{AD9D1E3B-B104-4419-A3EF-8B1D9BE1ED2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6B8506-CB5E-470D-B7F1-620DCC46CA72}" type="pres">
      <dgm:prSet presAssocID="{8205C210-AEB6-4B22-8A3F-C833CB065716}" presName="node" presStyleLbl="node1" presStyleIdx="0" presStyleCnt="3" custScaleX="96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583CB-A8BB-422A-B371-529DDB576123}" type="pres">
      <dgm:prSet presAssocID="{3FB9B520-25D3-4CF0-B599-05E79DC2BC68}" presName="sibTrans" presStyleCnt="0"/>
      <dgm:spPr/>
    </dgm:pt>
    <dgm:pt modelId="{6C2C881B-E58A-4833-87AE-0850EAFFABA6}" type="pres">
      <dgm:prSet presAssocID="{E2997FDF-4E4C-41E7-884A-460531693C0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7DA76-F149-4A19-A855-C8346E186D7A}" type="pres">
      <dgm:prSet presAssocID="{EDC36133-8A0B-4F63-9DE5-D4B647EEB652}" presName="sibTrans" presStyleCnt="0"/>
      <dgm:spPr/>
    </dgm:pt>
    <dgm:pt modelId="{56B7243F-D85C-4A08-925C-3780CB7BDA97}" type="pres">
      <dgm:prSet presAssocID="{CD1173EE-7BE9-44FB-97DE-A79F7880C3C7}" presName="node" presStyleLbl="node1" presStyleIdx="2" presStyleCnt="3" custScaleX="97050" custScaleY="112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E45439-6FCF-46D3-8498-4E3BF1E05491}" type="presOf" srcId="{E2997FDF-4E4C-41E7-884A-460531693C0B}" destId="{6C2C881B-E58A-4833-87AE-0850EAFFABA6}" srcOrd="0" destOrd="0" presId="urn:microsoft.com/office/officeart/2005/8/layout/default#1"/>
    <dgm:cxn modelId="{13BB3C61-0872-4016-A060-3FDA041AABAD}" type="presOf" srcId="{AD9D1E3B-B104-4419-A3EF-8B1D9BE1ED27}" destId="{6E1B9008-7F3D-48FD-AB0D-B75CFD2E2749}" srcOrd="0" destOrd="0" presId="urn:microsoft.com/office/officeart/2005/8/layout/default#1"/>
    <dgm:cxn modelId="{16C7D252-16BA-4247-BADB-E6D1CD38DDE6}" type="presOf" srcId="{CD1173EE-7BE9-44FB-97DE-A79F7880C3C7}" destId="{56B7243F-D85C-4A08-925C-3780CB7BDA97}" srcOrd="0" destOrd="0" presId="urn:microsoft.com/office/officeart/2005/8/layout/default#1"/>
    <dgm:cxn modelId="{019B029F-EAE9-43B4-A25F-0630D4487003}" srcId="{AD9D1E3B-B104-4419-A3EF-8B1D9BE1ED27}" destId="{E2997FDF-4E4C-41E7-884A-460531693C0B}" srcOrd="1" destOrd="0" parTransId="{C51EE003-E4CD-4F76-AB82-6B414828A967}" sibTransId="{EDC36133-8A0B-4F63-9DE5-D4B647EEB652}"/>
    <dgm:cxn modelId="{AD0ECAE8-4453-463E-BBA4-AD76B08A897E}" type="presOf" srcId="{8205C210-AEB6-4B22-8A3F-C833CB065716}" destId="{836B8506-CB5E-470D-B7F1-620DCC46CA72}" srcOrd="0" destOrd="0" presId="urn:microsoft.com/office/officeart/2005/8/layout/default#1"/>
    <dgm:cxn modelId="{0237C7B3-B984-4E93-88A5-CC73B75E36F9}" srcId="{AD9D1E3B-B104-4419-A3EF-8B1D9BE1ED27}" destId="{CD1173EE-7BE9-44FB-97DE-A79F7880C3C7}" srcOrd="2" destOrd="0" parTransId="{B507CF4F-29D6-4108-958E-0C24CE67EEF4}" sibTransId="{35B2470A-9306-4FCD-811A-414F4A7744E9}"/>
    <dgm:cxn modelId="{EA5445CC-CBA9-461D-9D50-9100F32159FF}" srcId="{AD9D1E3B-B104-4419-A3EF-8B1D9BE1ED27}" destId="{8205C210-AEB6-4B22-8A3F-C833CB065716}" srcOrd="0" destOrd="0" parTransId="{1B490995-7BEB-486A-A1C7-5892F8D538C8}" sibTransId="{3FB9B520-25D3-4CF0-B599-05E79DC2BC68}"/>
    <dgm:cxn modelId="{F716A455-8DA6-44E5-990D-61B5288CA80A}" type="presParOf" srcId="{6E1B9008-7F3D-48FD-AB0D-B75CFD2E2749}" destId="{836B8506-CB5E-470D-B7F1-620DCC46CA72}" srcOrd="0" destOrd="0" presId="urn:microsoft.com/office/officeart/2005/8/layout/default#1"/>
    <dgm:cxn modelId="{221EB74C-92B5-42E8-A406-F448D519C3CC}" type="presParOf" srcId="{6E1B9008-7F3D-48FD-AB0D-B75CFD2E2749}" destId="{673583CB-A8BB-422A-B371-529DDB576123}" srcOrd="1" destOrd="0" presId="urn:microsoft.com/office/officeart/2005/8/layout/default#1"/>
    <dgm:cxn modelId="{036781AB-9C14-4BE1-B0F2-CF5556A2ABD6}" type="presParOf" srcId="{6E1B9008-7F3D-48FD-AB0D-B75CFD2E2749}" destId="{6C2C881B-E58A-4833-87AE-0850EAFFABA6}" srcOrd="2" destOrd="0" presId="urn:microsoft.com/office/officeart/2005/8/layout/default#1"/>
    <dgm:cxn modelId="{5671B639-8488-4E21-B07E-BEF7A0C2CEE7}" type="presParOf" srcId="{6E1B9008-7F3D-48FD-AB0D-B75CFD2E2749}" destId="{2FA7DA76-F149-4A19-A855-C8346E186D7A}" srcOrd="3" destOrd="0" presId="urn:microsoft.com/office/officeart/2005/8/layout/default#1"/>
    <dgm:cxn modelId="{BD0413A1-6136-4C9A-BF0D-D874A71046BC}" type="presParOf" srcId="{6E1B9008-7F3D-48FD-AB0D-B75CFD2E2749}" destId="{56B7243F-D85C-4A08-925C-3780CB7BDA97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9D1E3B-B104-4419-A3EF-8B1D9BE1ED27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634403-A171-4572-9960-CF62B3CDF474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b="1" dirty="0" smtClean="0"/>
            <a:t>Практическое значение: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000" dirty="0" smtClean="0"/>
            <a:t>показать, как обеспечить себя экологически чистыми продуктами, богатые витаминами без особого труда.</a:t>
          </a:r>
          <a:endParaRPr lang="ru-RU" sz="3000" dirty="0"/>
        </a:p>
      </dgm:t>
    </dgm:pt>
    <dgm:pt modelId="{ED7824F2-C0C6-4A88-A6C5-695DDDC1E6FC}" type="parTrans" cxnId="{563E1EAF-C1D0-4136-82BE-4FF277534C2D}">
      <dgm:prSet/>
      <dgm:spPr/>
      <dgm:t>
        <a:bodyPr/>
        <a:lstStyle/>
        <a:p>
          <a:endParaRPr lang="ru-RU"/>
        </a:p>
      </dgm:t>
    </dgm:pt>
    <dgm:pt modelId="{A9F320EA-8315-4E75-A76A-0CDFB9853066}" type="sibTrans" cxnId="{563E1EAF-C1D0-4136-82BE-4FF277534C2D}">
      <dgm:prSet/>
      <dgm:spPr/>
      <dgm:t>
        <a:bodyPr/>
        <a:lstStyle/>
        <a:p>
          <a:endParaRPr lang="ru-RU"/>
        </a:p>
      </dgm:t>
    </dgm:pt>
    <dgm:pt modelId="{6E1B9008-7F3D-48FD-AB0D-B75CFD2E2749}" type="pres">
      <dgm:prSet presAssocID="{AD9D1E3B-B104-4419-A3EF-8B1D9BE1ED2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DD2245-2D10-42AF-9553-536EBED339C4}" type="pres">
      <dgm:prSet presAssocID="{33634403-A171-4572-9960-CF62B3CDF474}" presName="node" presStyleLbl="node1" presStyleIdx="0" presStyleCnt="1" custScaleX="64103" custScaleY="59888" custLinFactNeighborX="427" custLinFactNeighborY="-27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3E1EAF-C1D0-4136-82BE-4FF277534C2D}" srcId="{AD9D1E3B-B104-4419-A3EF-8B1D9BE1ED27}" destId="{33634403-A171-4572-9960-CF62B3CDF474}" srcOrd="0" destOrd="0" parTransId="{ED7824F2-C0C6-4A88-A6C5-695DDDC1E6FC}" sibTransId="{A9F320EA-8315-4E75-A76A-0CDFB9853066}"/>
    <dgm:cxn modelId="{C244918D-BD4D-4EA4-B62F-D118478CADB9}" type="presOf" srcId="{33634403-A171-4572-9960-CF62B3CDF474}" destId="{10DD2245-2D10-42AF-9553-536EBED339C4}" srcOrd="0" destOrd="0" presId="urn:microsoft.com/office/officeart/2005/8/layout/default#1"/>
    <dgm:cxn modelId="{7295FBBC-6D92-47C9-8CC7-0B39FAAC5674}" type="presOf" srcId="{AD9D1E3B-B104-4419-A3EF-8B1D9BE1ED27}" destId="{6E1B9008-7F3D-48FD-AB0D-B75CFD2E2749}" srcOrd="0" destOrd="0" presId="urn:microsoft.com/office/officeart/2005/8/layout/default#1"/>
    <dgm:cxn modelId="{B8D3B40E-EA32-4AAF-A9E6-3E15EBCA5314}" type="presParOf" srcId="{6E1B9008-7F3D-48FD-AB0D-B75CFD2E2749}" destId="{10DD2245-2D10-42AF-9553-536EBED339C4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B8506-CB5E-470D-B7F1-620DCC46CA72}">
      <dsp:nvSpPr>
        <dsp:cNvPr id="0" name=""/>
        <dsp:cNvSpPr/>
      </dsp:nvSpPr>
      <dsp:spPr>
        <a:xfrm>
          <a:off x="726" y="288032"/>
          <a:ext cx="3934571" cy="2448497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Объект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исследования:</a:t>
          </a:r>
          <a:r>
            <a:rPr lang="ru-RU" sz="3200" kern="1200" dirty="0" smtClean="0"/>
            <a:t> 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/>
            <a:t>микрозелень</a:t>
          </a:r>
          <a:r>
            <a:rPr lang="ru-RU" sz="3200" kern="1200" dirty="0" smtClean="0"/>
            <a:t>.</a:t>
          </a:r>
          <a:endParaRPr lang="ru-RU" sz="3200" kern="1200" dirty="0"/>
        </a:p>
      </dsp:txBody>
      <dsp:txXfrm>
        <a:off x="726" y="288032"/>
        <a:ext cx="3934571" cy="2448497"/>
      </dsp:txXfrm>
    </dsp:sp>
    <dsp:sp modelId="{6C2C881B-E58A-4833-87AE-0850EAFFABA6}">
      <dsp:nvSpPr>
        <dsp:cNvPr id="0" name=""/>
        <dsp:cNvSpPr/>
      </dsp:nvSpPr>
      <dsp:spPr>
        <a:xfrm>
          <a:off x="4343380" y="288032"/>
          <a:ext cx="4080828" cy="2448497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Предмет исследования</a:t>
          </a:r>
          <a:r>
            <a:rPr lang="ru-RU" sz="3000" kern="1200" dirty="0" smtClean="0"/>
            <a:t>: условия, позволяющие из семян вырастить зелень в домашних условиях.</a:t>
          </a:r>
          <a:endParaRPr lang="ru-RU" sz="3000" kern="1200" dirty="0"/>
        </a:p>
      </dsp:txBody>
      <dsp:txXfrm>
        <a:off x="4343380" y="288032"/>
        <a:ext cx="4080828" cy="2448497"/>
      </dsp:txXfrm>
    </dsp:sp>
    <dsp:sp modelId="{56B7243F-D85C-4A08-925C-3780CB7BDA97}">
      <dsp:nvSpPr>
        <dsp:cNvPr id="0" name=""/>
        <dsp:cNvSpPr/>
      </dsp:nvSpPr>
      <dsp:spPr>
        <a:xfrm>
          <a:off x="2232246" y="3144612"/>
          <a:ext cx="3960443" cy="2760043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Цель: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</a:t>
          </a:r>
          <a:r>
            <a:rPr lang="ru-RU" sz="2800" kern="1200" dirty="0" smtClean="0"/>
            <a:t>выявить, какие условия нужны для роста и хорошего развития </a:t>
          </a:r>
          <a:r>
            <a:rPr lang="ru-RU" sz="2800" kern="1200" dirty="0" err="1" smtClean="0"/>
            <a:t>микрозелени</a:t>
          </a:r>
          <a:r>
            <a:rPr lang="ru-RU" sz="2800" kern="1200" dirty="0" smtClean="0"/>
            <a:t> в комнатной обстановке.</a:t>
          </a:r>
          <a:endParaRPr lang="ru-RU" sz="2800" kern="1200" dirty="0"/>
        </a:p>
      </dsp:txBody>
      <dsp:txXfrm>
        <a:off x="2232246" y="3144612"/>
        <a:ext cx="3960443" cy="27600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Мальчик с лейкой изолирован Premium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1800" y="1052736"/>
            <a:ext cx="40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ТМК ОУ «</a:t>
            </a:r>
            <a:r>
              <a:rPr lang="ru-RU" b="1" dirty="0" err="1" smtClean="0"/>
              <a:t>Диксонская</a:t>
            </a:r>
            <a:r>
              <a:rPr lang="ru-RU" b="1" dirty="0" smtClean="0"/>
              <a:t> средняя школа»</a:t>
            </a:r>
            <a:endParaRPr lang="ru-RU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55576" y="2060848"/>
            <a:ext cx="7772400" cy="1389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5400" b="1" dirty="0" smtClean="0">
                <a:ln w="11430">
                  <a:solidFill>
                    <a:srgbClr val="01290E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«Как вырастить </a:t>
            </a:r>
            <a:r>
              <a:rPr lang="ru-RU" sz="5400" b="1" dirty="0" err="1" smtClean="0">
                <a:ln w="11430">
                  <a:solidFill>
                    <a:srgbClr val="01290E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микрозелень</a:t>
            </a:r>
            <a:r>
              <a:rPr lang="ru-RU" sz="5400" b="1" dirty="0" smtClean="0">
                <a:ln w="11430">
                  <a:solidFill>
                    <a:srgbClr val="01290E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дома?»</a:t>
            </a:r>
            <a:endParaRPr kumimoji="0" lang="ru-RU" sz="6000" b="1" i="0" u="none" strike="noStrike" kern="1200" normalizeH="0" baseline="0" noProof="0" dirty="0">
              <a:ln w="11430">
                <a:solidFill>
                  <a:srgbClr val="01290E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" name="Подзаголовок 5"/>
          <p:cNvSpPr txBox="1">
            <a:spLocks/>
          </p:cNvSpPr>
          <p:nvPr/>
        </p:nvSpPr>
        <p:spPr>
          <a:xfrm>
            <a:off x="1371600" y="3672099"/>
            <a:ext cx="6400800" cy="1656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Работу выполнил: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Фадеев Леонид, ученик 2 класса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ТМК ОУ «</a:t>
            </a:r>
            <a:r>
              <a:rPr kumimoji="0" lang="ru-RU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Диксонская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средняя  школа».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Научный руководитель: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Хомяченко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Елена Александровна,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учитель начальных классов.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гп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Диксон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2021г.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387" y="224644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своём проекте я решил использовать разные виды субстрата: ватный диск, почва и вода. Горшочки с семенами я накрыл плёнкой до прорастания.</a:t>
            </a:r>
            <a:endParaRPr lang="ru-RU" dirty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17885" y="404664"/>
            <a:ext cx="73448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НАЧАЛО ЭКСПЕРИМЕНТА:</a:t>
            </a:r>
          </a:p>
          <a:p>
            <a:pPr algn="ctr"/>
            <a:r>
              <a:rPr lang="ru-RU" sz="3200" b="1" dirty="0" smtClean="0"/>
              <a:t>30 ДЕКАБРЯ 2020ГОДА</a:t>
            </a:r>
            <a:endParaRPr lang="ru-RU" sz="3200" dirty="0"/>
          </a:p>
        </p:txBody>
      </p:sp>
      <p:pic>
        <p:nvPicPr>
          <p:cNvPr id="36868" name="Picture 4" descr="I:\фадеев\фото\Огород\IMG_20210131_1913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481882"/>
            <a:ext cx="2430270" cy="2900461"/>
          </a:xfrm>
          <a:prstGeom prst="rect">
            <a:avLst/>
          </a:prstGeom>
          <a:noFill/>
        </p:spPr>
      </p:pic>
      <p:pic>
        <p:nvPicPr>
          <p:cNvPr id="36869" name="Picture 5" descr="I:\фадеев\фото\Огород\IMG_20210205_0803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55948"/>
            <a:ext cx="2520280" cy="295232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436096" y="4509120"/>
            <a:ext cx="30963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Горшочки с семенами я накрыл плёнкой до прорастания.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4611231"/>
            <a:ext cx="40067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 своём проекте я решил использовать разные виды субстрата: </a:t>
            </a:r>
            <a:r>
              <a:rPr lang="ru-RU" sz="2800" b="1" dirty="0"/>
              <a:t>ватный диск, почву и воду. </a:t>
            </a:r>
          </a:p>
        </p:txBody>
      </p:sp>
    </p:spTree>
    <p:extLst>
      <p:ext uri="{BB962C8B-B14F-4D97-AF65-F5344CB8AC3E}">
        <p14:creationId xmlns:p14="http://schemas.microsoft.com/office/powerpoint/2010/main" val="10020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5810" y="168672"/>
            <a:ext cx="8496944" cy="65202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появились росточки примерно 5мм.</a:t>
            </a:r>
            <a:endParaRPr lang="ru-RU" dirty="0"/>
          </a:p>
        </p:txBody>
      </p:sp>
      <p:pic>
        <p:nvPicPr>
          <p:cNvPr id="37893" name="Picture 5" descr="I:\фадеев\фото\Огород\IMG_20210202_2038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2478" y="1229580"/>
            <a:ext cx="1240009" cy="1469641"/>
          </a:xfrm>
          <a:prstGeom prst="rect">
            <a:avLst/>
          </a:prstGeom>
          <a:noFill/>
        </p:spPr>
      </p:pic>
      <p:pic>
        <p:nvPicPr>
          <p:cNvPr id="8" name="Рисунок 7" descr="I:\фадеев\фото\Огород\IMG_20210202_20372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7740" y="1244320"/>
            <a:ext cx="1507949" cy="140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7523" y="1511786"/>
            <a:ext cx="42844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3-й день эксперимента</a:t>
            </a:r>
          </a:p>
          <a:p>
            <a:pPr algn="ctr"/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11960" y="2687732"/>
            <a:ext cx="17870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Проклюнулись </a:t>
            </a:r>
          </a:p>
          <a:p>
            <a:pPr algn="ctr"/>
            <a:r>
              <a:rPr lang="ru-RU" sz="1600" i="1" dirty="0" smtClean="0"/>
              <a:t>2 росточка из 37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69808" y="2610788"/>
            <a:ext cx="15253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В воде появились</a:t>
            </a:r>
          </a:p>
          <a:p>
            <a:pPr algn="ctr"/>
            <a:r>
              <a:rPr lang="ru-RU" sz="1600" i="1" dirty="0" smtClean="0"/>
              <a:t>4 росточка из 7 штук</a:t>
            </a:r>
            <a:endParaRPr lang="ru-RU" sz="1600" dirty="0"/>
          </a:p>
        </p:txBody>
      </p:sp>
      <p:pic>
        <p:nvPicPr>
          <p:cNvPr id="16" name="Рисунок 15" descr="I:\фадеев\фото\Огород\IMG_20210202_2036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7815" y="1244320"/>
            <a:ext cx="11161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7466996" y="2687732"/>
            <a:ext cx="13668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Появились </a:t>
            </a:r>
          </a:p>
          <a:p>
            <a:pPr algn="ctr"/>
            <a:r>
              <a:rPr lang="ru-RU" sz="1600" i="1" dirty="0" smtClean="0"/>
              <a:t>росточки 5мм.</a:t>
            </a: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2003580"/>
            <a:ext cx="3672408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 горшочках с почвой никаких изменений.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11622" y="234405"/>
            <a:ext cx="6779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Дневник наблюдения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4234620"/>
            <a:ext cx="38833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4-й день эксперимента</a:t>
            </a:r>
          </a:p>
          <a:p>
            <a:pPr algn="ctr"/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87115" y="4768690"/>
            <a:ext cx="3884319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Бобы нута в почве и в воде без изменений.</a:t>
            </a:r>
          </a:p>
          <a:p>
            <a:pPr algn="ctr"/>
            <a:r>
              <a:rPr lang="ru-RU" sz="2400" dirty="0" smtClean="0"/>
              <a:t> Редис в почве также без изменений.</a:t>
            </a:r>
            <a:endParaRPr lang="ru-RU" sz="2400" dirty="0"/>
          </a:p>
        </p:txBody>
      </p:sp>
      <p:pic>
        <p:nvPicPr>
          <p:cNvPr id="20" name="Рисунок 19" descr="I:\фадеев\фото\Огород\IMG_20210204_08450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3872" y="4245402"/>
            <a:ext cx="1225000" cy="132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I:\фадеев\фото\Огород\IMG_20210204_08494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808" y="4234620"/>
            <a:ext cx="1231160" cy="133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I:\фадеев\фото\Огород\IMG_20210204_08434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5156" y="4256185"/>
            <a:ext cx="1167969" cy="1297335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4302315" y="5553520"/>
            <a:ext cx="14681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В воде проклюнулись 3 семени редиса.</a:t>
            </a:r>
            <a:endParaRPr lang="ru-RU" sz="1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855690" y="5565433"/>
            <a:ext cx="14967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На ватном диске</a:t>
            </a:r>
          </a:p>
          <a:p>
            <a:pPr algn="ctr"/>
            <a:r>
              <a:rPr lang="ru-RU" sz="1600" i="1" dirty="0" smtClean="0"/>
              <a:t>проклюнулись</a:t>
            </a:r>
          </a:p>
          <a:p>
            <a:pPr algn="ctr"/>
            <a:r>
              <a:rPr lang="ru-RU" sz="1600" i="1" dirty="0" smtClean="0"/>
              <a:t>все ростки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279426" y="5565433"/>
            <a:ext cx="17419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Семя раскололось, росточек примерно 7мм.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появились росточки примерно 5мм.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35596" y="188640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5-й день эксперимента</a:t>
            </a:r>
          </a:p>
          <a:p>
            <a:pPr algn="ctr"/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0827" y="2710477"/>
            <a:ext cx="19255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Появился   листик. 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010855" y="2528657"/>
            <a:ext cx="21035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Росточек увеличился</a:t>
            </a:r>
          </a:p>
          <a:p>
            <a:pPr algn="ctr"/>
            <a:r>
              <a:rPr lang="ru-RU" sz="1600" i="1" dirty="0" smtClean="0"/>
              <a:t>на несколько мм.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91140" y="2496135"/>
            <a:ext cx="21480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Росточек увеличился на несколько мм.</a:t>
            </a:r>
            <a:endParaRPr lang="ru-RU" sz="1600" dirty="0"/>
          </a:p>
        </p:txBody>
      </p:sp>
      <p:pic>
        <p:nvPicPr>
          <p:cNvPr id="39938" name="Picture 2" descr="I:\фадеев\фото\Огород\IMG_20210204_2223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804" y="788505"/>
            <a:ext cx="1745971" cy="1786575"/>
          </a:xfrm>
          <a:prstGeom prst="rect">
            <a:avLst/>
          </a:prstGeom>
          <a:noFill/>
        </p:spPr>
      </p:pic>
      <p:pic>
        <p:nvPicPr>
          <p:cNvPr id="39939" name="Picture 3" descr="I:\фадеев\фото\Огород\IMG_20210204_222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9159" y="819387"/>
            <a:ext cx="1810365" cy="1734359"/>
          </a:xfrm>
          <a:prstGeom prst="rect">
            <a:avLst/>
          </a:prstGeom>
          <a:noFill/>
        </p:spPr>
      </p:pic>
      <p:pic>
        <p:nvPicPr>
          <p:cNvPr id="20" name="Рисунок 19" descr="I:\фадеев\фото\Огород\IMG_20210204_08453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1423" y="788505"/>
            <a:ext cx="1671017" cy="171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787600" y="3143808"/>
            <a:ext cx="40738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6-й день эксперимента</a:t>
            </a:r>
          </a:p>
          <a:p>
            <a:pPr algn="ctr"/>
            <a:endParaRPr lang="ru-RU" sz="2800" dirty="0"/>
          </a:p>
        </p:txBody>
      </p:sp>
      <p:pic>
        <p:nvPicPr>
          <p:cNvPr id="18" name="Picture 2" descr="I:\фадеев\фото\Огород\IMG_20210208_0010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9643" y="3836369"/>
            <a:ext cx="1496132" cy="1947293"/>
          </a:xfrm>
          <a:prstGeom prst="rect">
            <a:avLst/>
          </a:prstGeom>
          <a:noFill/>
        </p:spPr>
      </p:pic>
      <p:pic>
        <p:nvPicPr>
          <p:cNvPr id="19" name="Picture 3" descr="I:\фадеев\фото\Огород\IMG_20210205_23170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2578" y="3789040"/>
            <a:ext cx="1623529" cy="1994622"/>
          </a:xfrm>
          <a:prstGeom prst="rect">
            <a:avLst/>
          </a:prstGeom>
          <a:noFill/>
        </p:spPr>
      </p:pic>
      <p:pic>
        <p:nvPicPr>
          <p:cNvPr id="23" name="Picture 4" descr="I:\фадеев\фото\Огород\IMG_20210208_00105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244" y="3757974"/>
            <a:ext cx="1584176" cy="2016224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764466" y="6021288"/>
            <a:ext cx="1925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Появился   редис. 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374081" y="5794472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Ростки редиса </a:t>
            </a:r>
          </a:p>
          <a:p>
            <a:pPr algn="ctr"/>
            <a:r>
              <a:rPr lang="ru-RU" i="1" dirty="0" smtClean="0"/>
              <a:t>выросли на 5 см.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588224" y="5780184"/>
            <a:ext cx="2071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Ростки нута начали</a:t>
            </a:r>
          </a:p>
          <a:p>
            <a:pPr algn="ctr"/>
            <a:r>
              <a:rPr lang="ru-RU" dirty="0" smtClean="0"/>
              <a:t> темнеть.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семена нута проросли на 4-й день.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4664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ВЫВОДЫ:</a:t>
            </a:r>
          </a:p>
          <a:p>
            <a:pPr algn="ctr"/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25413" y="4953074"/>
            <a:ext cx="8037190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</a:rPr>
              <a:t>Значит</a:t>
            </a:r>
            <a:r>
              <a:rPr lang="ru-RU" sz="3600" b="1" dirty="0">
                <a:solidFill>
                  <a:srgbClr val="FF0000"/>
                </a:solidFill>
              </a:rPr>
              <a:t>, скорость прорастания зависит от вида семян.</a:t>
            </a:r>
            <a:endParaRPr lang="ru-RU" sz="3600" dirty="0">
              <a:solidFill>
                <a:srgbClr val="FF0000"/>
              </a:solidFill>
            </a:endParaRPr>
          </a:p>
          <a:p>
            <a:pPr lvl="0"/>
            <a:endParaRPr lang="ru-RU" b="1" dirty="0"/>
          </a:p>
        </p:txBody>
      </p:sp>
      <p:pic>
        <p:nvPicPr>
          <p:cNvPr id="16" name="Picture 3" descr="I:\фадеев\фото\Огород\IMG_20210205_2317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70009"/>
            <a:ext cx="2232248" cy="2300142"/>
          </a:xfrm>
          <a:prstGeom prst="rect">
            <a:avLst/>
          </a:prstGeom>
          <a:noFill/>
        </p:spPr>
      </p:pic>
      <p:pic>
        <p:nvPicPr>
          <p:cNvPr id="17" name="Picture 3" descr="I:\фадеев\фото\Огород\IMG_20210204_222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123490"/>
            <a:ext cx="2197830" cy="21527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287266"/>
            <a:ext cx="37887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Для  прорастания зелени редиса понадобилась 7 </a:t>
            </a:r>
            <a:r>
              <a:rPr lang="ru-RU" sz="2800" dirty="0" smtClean="0"/>
              <a:t>дней.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81266" y="3284984"/>
            <a:ext cx="23209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Семена </a:t>
            </a:r>
            <a:r>
              <a:rPr lang="ru-RU" sz="2800" dirty="0"/>
              <a:t>нута проросли на 4-й день. </a:t>
            </a:r>
          </a:p>
        </p:txBody>
      </p:sp>
    </p:spTree>
    <p:extLst>
      <p:ext uri="{BB962C8B-B14F-4D97-AF65-F5344CB8AC3E}">
        <p14:creationId xmlns:p14="http://schemas.microsoft.com/office/powerpoint/2010/main" val="350629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семена нута проросли на 4-й день.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4664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ВЫВОДЫ:</a:t>
            </a:r>
          </a:p>
          <a:p>
            <a:pPr algn="ctr"/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802965" y="4696876"/>
            <a:ext cx="7776864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3600" dirty="0">
                <a:solidFill>
                  <a:schemeClr val="tx1"/>
                </a:solidFill>
              </a:rPr>
              <a:t>В небольшом количестве </a:t>
            </a:r>
            <a:r>
              <a:rPr lang="ru-RU" sz="3600" dirty="0" smtClean="0">
                <a:solidFill>
                  <a:schemeClr val="tx1"/>
                </a:solidFill>
              </a:rPr>
              <a:t>воды выращивают </a:t>
            </a:r>
            <a:r>
              <a:rPr lang="ru-RU" sz="3600" dirty="0">
                <a:solidFill>
                  <a:schemeClr val="tx1"/>
                </a:solidFill>
              </a:rPr>
              <a:t>не </a:t>
            </a:r>
            <a:r>
              <a:rPr lang="ru-RU" sz="3600" b="1" dirty="0" err="1">
                <a:solidFill>
                  <a:srgbClr val="FF0000"/>
                </a:solidFill>
              </a:rPr>
              <a:t>микрозелень</a:t>
            </a:r>
            <a:r>
              <a:rPr lang="ru-RU" sz="3600" b="1" dirty="0">
                <a:solidFill>
                  <a:schemeClr val="tx1"/>
                </a:solidFill>
              </a:rPr>
              <a:t>,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b="1" dirty="0">
                <a:solidFill>
                  <a:schemeClr val="tx1"/>
                </a:solidFill>
              </a:rPr>
              <a:t>а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проростки</a:t>
            </a:r>
            <a:r>
              <a:rPr lang="ru-RU" sz="3600" dirty="0" smtClean="0">
                <a:solidFill>
                  <a:schemeClr val="tx1"/>
                </a:solidFill>
              </a:rPr>
              <a:t>!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1700808"/>
            <a:ext cx="37431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Из </a:t>
            </a:r>
            <a:r>
              <a:rPr lang="ru-RU" sz="2800" dirty="0"/>
              <a:t>трёх субстратов для проращивания </a:t>
            </a:r>
            <a:r>
              <a:rPr lang="ru-RU" sz="2800" dirty="0" err="1"/>
              <a:t>микрозелени</a:t>
            </a:r>
            <a:r>
              <a:rPr lang="ru-RU" sz="2800" dirty="0"/>
              <a:t> лучше всего подходит </a:t>
            </a:r>
            <a:r>
              <a:rPr lang="ru-RU" sz="2800" b="1" dirty="0"/>
              <a:t>почва и ватный диск</a:t>
            </a:r>
            <a:r>
              <a:rPr lang="ru-RU" sz="2800" dirty="0"/>
              <a:t>. </a:t>
            </a:r>
          </a:p>
        </p:txBody>
      </p:sp>
      <p:pic>
        <p:nvPicPr>
          <p:cNvPr id="12" name="Picture 4" descr="I:\фадеев\фото\Огород\IMG_20210131_1913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81717"/>
            <a:ext cx="3124050" cy="37284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441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9532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Зелень редиса я использовал</a:t>
            </a:r>
          </a:p>
          <a:p>
            <a:r>
              <a:rPr lang="ru-RU" dirty="0"/>
              <a:t>для салата и бутерброда,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466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Эксперимент закончен 8 января 2021года.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41987" name="Picture 3" descr="I:\фадеев\фото\Огород\IMG_20210214_2207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02469"/>
            <a:ext cx="2376264" cy="3168352"/>
          </a:xfrm>
          <a:prstGeom prst="rect">
            <a:avLst/>
          </a:prstGeom>
          <a:noFill/>
        </p:spPr>
      </p:pic>
      <p:pic>
        <p:nvPicPr>
          <p:cNvPr id="41989" name="Picture 5" descr="I:\фадеев\фото\Огород\IMG_20210214_2218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08199"/>
            <a:ext cx="2376264" cy="31683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75556" y="4581128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Зелень редиса я </a:t>
            </a:r>
            <a:r>
              <a:rPr lang="ru-RU" sz="3200" dirty="0" smtClean="0"/>
              <a:t>использовал для </a:t>
            </a:r>
            <a:r>
              <a:rPr lang="ru-RU" sz="3200" dirty="0"/>
              <a:t>салата и </a:t>
            </a:r>
            <a:r>
              <a:rPr lang="ru-RU" sz="3200" dirty="0" smtClean="0"/>
              <a:t>бутерброда.</a:t>
            </a:r>
          </a:p>
          <a:p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1248" y="224644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появились росточки примерно 5мм.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4664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ВЫВОДЫ:</a:t>
            </a:r>
          </a:p>
          <a:p>
            <a:pPr algn="ctr"/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2996952"/>
            <a:ext cx="26901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проростки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80012" y="1777491"/>
            <a:ext cx="37644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Н</a:t>
            </a:r>
            <a:r>
              <a:rPr lang="ru-RU" sz="3200" b="1" dirty="0" smtClean="0"/>
              <a:t>ут </a:t>
            </a:r>
            <a:r>
              <a:rPr lang="ru-RU" sz="3200" b="1" dirty="0"/>
              <a:t>больше подходит не для </a:t>
            </a:r>
            <a:r>
              <a:rPr lang="ru-RU" sz="3200" b="1" dirty="0" err="1"/>
              <a:t>микрозелени</a:t>
            </a:r>
            <a:r>
              <a:rPr lang="ru-RU" sz="3200" dirty="0"/>
              <a:t>, а для проростков. Росточки достигли 7мм и раскололись. </a:t>
            </a:r>
            <a:endParaRPr lang="ru-RU" sz="3200" b="1" dirty="0"/>
          </a:p>
        </p:txBody>
      </p:sp>
      <p:pic>
        <p:nvPicPr>
          <p:cNvPr id="12" name="Picture 3" descr="I:\фадеев\фото\Огород\IMG_20210204_2224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77721"/>
            <a:ext cx="2966045" cy="3246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</a:t>
            </a:r>
            <a:r>
              <a:rPr lang="ru-RU" dirty="0"/>
              <a:t>из разных видов семян.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65820" y="332656"/>
            <a:ext cx="7956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Исследование </a:t>
            </a:r>
            <a:r>
              <a:rPr lang="ru-RU" sz="3600" dirty="0"/>
              <a:t>я продолжу, мне интересно узнать сроки прорастания разных растений, чтобы в дальнейшем выращивать </a:t>
            </a:r>
            <a:r>
              <a:rPr lang="ru-RU" sz="3600" dirty="0" err="1" smtClean="0"/>
              <a:t>микс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40036" y="2879072"/>
            <a:ext cx="4508227" cy="3504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31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Молодой мальчик думает на белом фоне Premium векторы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1584176" cy="3408761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 flipH="1">
            <a:off x="827584" y="260648"/>
            <a:ext cx="3528392" cy="2520280"/>
          </a:xfrm>
          <a:prstGeom prst="cloudCallout">
            <a:avLst>
              <a:gd name="adj1" fmla="val -45139"/>
              <a:gd name="adj2" fmla="val 672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3608" y="908720"/>
            <a:ext cx="288032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Проблема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получится у меня вырастить самому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микрозелень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5004048" y="332656"/>
            <a:ext cx="3528392" cy="2520280"/>
          </a:xfrm>
          <a:prstGeom prst="cloudCallout">
            <a:avLst>
              <a:gd name="adj1" fmla="val -45139"/>
              <a:gd name="adj2" fmla="val 672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004048" y="621581"/>
            <a:ext cx="29523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+mj-lt"/>
                <a:ea typeface="+mj-ea"/>
                <a:cs typeface="+mj-cs"/>
              </a:rPr>
              <a:t>Исследование: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«Как вырастить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400" dirty="0" err="1" smtClean="0">
                <a:latin typeface="+mj-lt"/>
                <a:ea typeface="+mj-ea"/>
                <a:cs typeface="+mj-cs"/>
              </a:rPr>
              <a:t>микрозелень</a:t>
            </a:r>
            <a:r>
              <a:rPr lang="ru-RU" sz="2400" dirty="0" smtClean="0">
                <a:latin typeface="+mj-lt"/>
                <a:ea typeface="+mj-ea"/>
                <a:cs typeface="+mj-cs"/>
              </a:rPr>
              <a:t> дома?» </a:t>
            </a:r>
          </a:p>
        </p:txBody>
      </p:sp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2770" name="Picture 2" descr="Микрозелень - суперфуд или очередной обман, можно ли вырастить ее дома и  надо ли это вообще делать на Supersadovnik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501008"/>
            <a:ext cx="4974382" cy="2744487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259632" y="469122"/>
            <a:ext cx="658822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зелень можно вырастить в домашних  условиях в зимнее время года, тем самым обеспечить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свою семью 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витаминами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681763066"/>
              </p:ext>
            </p:extLst>
          </p:nvPr>
        </p:nvGraphicFramePr>
        <p:xfrm>
          <a:off x="323528" y="188640"/>
          <a:ext cx="842493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01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053883562"/>
              </p:ext>
            </p:extLst>
          </p:nvPr>
        </p:nvGraphicFramePr>
        <p:xfrm>
          <a:off x="323528" y="188640"/>
          <a:ext cx="842493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2330" y="3436987"/>
            <a:ext cx="453934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3794" name="Picture 2" descr="🌏 НОВЫЙ ТРЕНД - МИКРОЗЕЛЕНЬ («суперфуд») - Технологии прогрессивного  культивирования растен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96952"/>
            <a:ext cx="5644885" cy="3175249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899592" y="620688"/>
            <a:ext cx="734481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Впервые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микрозелень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появилась в начале 1980-х 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Сан-Франциско. Шеф-повара дорогих ресторанов стали добавлять её в свои блюда.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899592" y="374467"/>
            <a:ext cx="73448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Микрозелень</a:t>
            </a:r>
            <a:r>
              <a:rPr lang="ru-RU" sz="3200" dirty="0" smtClean="0"/>
              <a:t> – это совсем молоденькие всходы овощей и пряных трав, в которых содержится много полезных витаминов и минералов — больше, чем в обычной зелени. </a:t>
            </a:r>
            <a:endParaRPr lang="ru-RU" sz="3200" dirty="0"/>
          </a:p>
        </p:txBody>
      </p:sp>
      <p:pic>
        <p:nvPicPr>
          <p:cNvPr id="34820" name="Picture 4" descr="Кресс-салат Бокс 18см х 10см - Микрозелень GreenMorni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924944"/>
            <a:ext cx="5976664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42069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872483" y="2943060"/>
            <a:ext cx="23762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0" dirty="0" smtClean="0"/>
              <a:t>&gt;</a:t>
            </a:r>
            <a:r>
              <a:rPr lang="ru-RU" sz="12000" dirty="0" smtClean="0"/>
              <a:t> </a:t>
            </a:r>
            <a:endParaRPr lang="ru-RU" sz="12000" dirty="0"/>
          </a:p>
        </p:txBody>
      </p:sp>
      <p:pic>
        <p:nvPicPr>
          <p:cNvPr id="34820" name="Picture 4" descr="Кресс-салат Бокс 18см х 10см - Микрозелень GreenMorni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574" y="2664063"/>
            <a:ext cx="3715403" cy="2238195"/>
          </a:xfrm>
          <a:prstGeom prst="rect">
            <a:avLst/>
          </a:prstGeom>
          <a:noFill/>
        </p:spPr>
      </p:pic>
      <p:pic>
        <p:nvPicPr>
          <p:cNvPr id="2050" name="Picture 2" descr="http://getdrawings.com/image/lettuce-leaf-drawing-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8688" y="2664063"/>
            <a:ext cx="2664296" cy="253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65224"/>
            <a:ext cx="80648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Количество витаминов в </a:t>
            </a:r>
            <a:r>
              <a:rPr lang="ru-RU" sz="3200" dirty="0" err="1"/>
              <a:t>микрозелени</a:t>
            </a:r>
            <a:r>
              <a:rPr lang="ru-RU" sz="3200" dirty="0"/>
              <a:t> </a:t>
            </a:r>
            <a:r>
              <a:rPr lang="ru-RU" sz="3200" dirty="0" smtClean="0"/>
              <a:t>больше</a:t>
            </a:r>
            <a:r>
              <a:rPr lang="ru-RU" sz="3200" dirty="0"/>
              <a:t>, чем у взрослых растений. Её можно добавлять практически в любое блюдо.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4664089"/>
            <a:ext cx="2284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 десятки раз</a:t>
            </a:r>
          </a:p>
        </p:txBody>
      </p:sp>
    </p:spTree>
    <p:extLst>
      <p:ext uri="{BB962C8B-B14F-4D97-AF65-F5344CB8AC3E}">
        <p14:creationId xmlns:p14="http://schemas.microsoft.com/office/powerpoint/2010/main" val="122683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88640"/>
            <a:ext cx="8496944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росточки богаты белками и витамином С.  Прорастает легко и быстро. </a:t>
            </a:r>
            <a:endParaRPr lang="ru-RU" dirty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43608" y="260648"/>
            <a:ext cx="73448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Практическая часть.</a:t>
            </a:r>
            <a:endParaRPr lang="ru-RU" sz="3200" dirty="0"/>
          </a:p>
        </p:txBody>
      </p:sp>
      <p:pic>
        <p:nvPicPr>
          <p:cNvPr id="35842" name="Picture 2" descr="Нут: описание, состав и полезные свойства, виды нут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2952328" cy="2520280"/>
          </a:xfrm>
          <a:prstGeom prst="rect">
            <a:avLst/>
          </a:prstGeom>
          <a:noFill/>
        </p:spPr>
      </p:pic>
      <p:pic>
        <p:nvPicPr>
          <p:cNvPr id="35844" name="Picture 4" descr="Органические семена редиса Рэмбо, 250г for Sprouting - Gilė Sprout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9F9F7"/>
              </a:clrFrom>
              <a:clrTo>
                <a:srgbClr val="F9F9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764704"/>
            <a:ext cx="2762672" cy="253229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5576" y="3429000"/>
            <a:ext cx="30963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Росточки нута богаты белками и витамином С.  Прорастает легко и быстро. </a:t>
            </a:r>
            <a:endParaRPr lang="ru-RU" sz="2800" dirty="0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148064" y="3212976"/>
            <a:ext cx="36724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Ростки редиса содержат витамины А, В1, В2, ВЗ, С, также железо, калий, кальций, магний, фосфор. Зелень редиса укрепляет иммунитет, пищеварительную систему. </a:t>
            </a:r>
          </a:p>
        </p:txBody>
      </p:sp>
    </p:spTree>
    <p:extLst>
      <p:ext uri="{BB962C8B-B14F-4D97-AF65-F5344CB8AC3E}">
        <p14:creationId xmlns:p14="http://schemas.microsoft.com/office/powerpoint/2010/main" val="23246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541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Диксон_Школа</cp:lastModifiedBy>
  <cp:revision>164</cp:revision>
  <dcterms:created xsi:type="dcterms:W3CDTF">2021-02-25T13:47:38Z</dcterms:created>
  <dcterms:modified xsi:type="dcterms:W3CDTF">2023-06-21T10:04:59Z</dcterms:modified>
</cp:coreProperties>
</file>