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DA16-23F4-4EE7-8C0D-6E8D743D54C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C36C-F63B-446D-9744-90BBD416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108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DA16-23F4-4EE7-8C0D-6E8D743D54C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C36C-F63B-446D-9744-90BBD416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643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DA16-23F4-4EE7-8C0D-6E8D743D54C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C36C-F63B-446D-9744-90BBD4165B7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353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DA16-23F4-4EE7-8C0D-6E8D743D54C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C36C-F63B-446D-9744-90BBD416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9843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DA16-23F4-4EE7-8C0D-6E8D743D54C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C36C-F63B-446D-9744-90BBD4165B7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50808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DA16-23F4-4EE7-8C0D-6E8D743D54C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C36C-F63B-446D-9744-90BBD416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9988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DA16-23F4-4EE7-8C0D-6E8D743D54C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C36C-F63B-446D-9744-90BBD416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4818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DA16-23F4-4EE7-8C0D-6E8D743D54C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C36C-F63B-446D-9744-90BBD416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243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DA16-23F4-4EE7-8C0D-6E8D743D54C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C36C-F63B-446D-9744-90BBD416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34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DA16-23F4-4EE7-8C0D-6E8D743D54C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C36C-F63B-446D-9744-90BBD416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753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DA16-23F4-4EE7-8C0D-6E8D743D54C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C36C-F63B-446D-9744-90BBD416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329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DA16-23F4-4EE7-8C0D-6E8D743D54C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C36C-F63B-446D-9744-90BBD416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552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DA16-23F4-4EE7-8C0D-6E8D743D54C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C36C-F63B-446D-9744-90BBD416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723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DA16-23F4-4EE7-8C0D-6E8D743D54C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C36C-F63B-446D-9744-90BBD416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761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DA16-23F4-4EE7-8C0D-6E8D743D54C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C36C-F63B-446D-9744-90BBD416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352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BC36C-F63B-446D-9744-90BBD4165B7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DA16-23F4-4EE7-8C0D-6E8D743D54C6}" type="datetimeFigureOut">
              <a:rPr lang="ru-RU" smtClean="0"/>
              <a:t>21.06.2023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620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7DA16-23F4-4EE7-8C0D-6E8D743D54C6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8CBC36C-F63B-446D-9744-90BBD416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773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2EE4333-4EDE-4911-8B4F-F36855638728}"/>
              </a:ext>
            </a:extLst>
          </p:cNvPr>
          <p:cNvSpPr/>
          <p:nvPr/>
        </p:nvSpPr>
        <p:spPr>
          <a:xfrm>
            <a:off x="143399" y="196590"/>
            <a:ext cx="6823880" cy="274584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СТИЛЬ </a:t>
            </a:r>
          </a:p>
          <a:p>
            <a:pPr algn="ctr"/>
            <a:r>
              <a:rPr lang="ru-RU" sz="4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ПЕДАГОГИЧЕСКОГО</a:t>
            </a:r>
          </a:p>
          <a:p>
            <a:pPr algn="ctr"/>
            <a:r>
              <a:rPr lang="ru-RU" sz="4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ОБЩЕНИЯ</a:t>
            </a:r>
            <a:endParaRPr lang="ru-RU" sz="48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3" name="Рисунок 4" descr="j0343341.wmf">
            <a:extLst>
              <a:ext uri="{FF2B5EF4-FFF2-40B4-BE49-F238E27FC236}">
                <a16:creationId xmlns:a16="http://schemas.microsoft.com/office/drawing/2014/main" xmlns="" id="{21624975-B220-42D1-8024-E162F5E2E13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2641" y="2064995"/>
            <a:ext cx="6239587" cy="4683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4050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900" y="2179469"/>
            <a:ext cx="7245238" cy="4105922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002060"/>
                </a:solidFill>
                <a:cs typeface="Arial" panose="020B0604020202020204" pitchFamily="34" charset="0"/>
              </a:rPr>
              <a:t>«Воспитатель, который </a:t>
            </a:r>
          </a:p>
          <a:p>
            <a:pPr marL="0" indent="0" algn="ctr">
              <a:buNone/>
            </a:pPr>
            <a:r>
              <a:rPr lang="ru-RU" sz="2800" b="1" dirty="0">
                <a:solidFill>
                  <a:srgbClr val="002060"/>
                </a:solidFill>
                <a:cs typeface="Arial" panose="020B0604020202020204" pitchFamily="34" charset="0"/>
              </a:rPr>
              <a:t>не сковывает, а освобождает, </a:t>
            </a:r>
          </a:p>
          <a:p>
            <a:pPr marL="0" indent="0" algn="ctr">
              <a:buNone/>
            </a:pPr>
            <a:r>
              <a:rPr lang="ru-RU" sz="2800" b="1" dirty="0">
                <a:solidFill>
                  <a:srgbClr val="002060"/>
                </a:solidFill>
                <a:cs typeface="Arial" panose="020B0604020202020204" pitchFamily="34" charset="0"/>
              </a:rPr>
              <a:t>не подавляет, а возносит, </a:t>
            </a:r>
          </a:p>
          <a:p>
            <a:pPr marL="0" indent="0" algn="ctr">
              <a:buNone/>
            </a:pPr>
            <a:r>
              <a:rPr lang="ru-RU" sz="2800" b="1" dirty="0">
                <a:solidFill>
                  <a:srgbClr val="002060"/>
                </a:solidFill>
                <a:cs typeface="Arial" panose="020B0604020202020204" pitchFamily="34" charset="0"/>
              </a:rPr>
              <a:t>не комкает, а формирует, </a:t>
            </a:r>
          </a:p>
          <a:p>
            <a:pPr marL="0" indent="0" algn="ctr">
              <a:buNone/>
            </a:pPr>
            <a:r>
              <a:rPr lang="ru-RU" sz="2800" b="1" dirty="0">
                <a:solidFill>
                  <a:srgbClr val="002060"/>
                </a:solidFill>
                <a:cs typeface="Arial" panose="020B0604020202020204" pitchFamily="34" charset="0"/>
              </a:rPr>
              <a:t>не диктует, а учит, </a:t>
            </a:r>
          </a:p>
          <a:p>
            <a:pPr marL="0" indent="0" algn="ctr">
              <a:buNone/>
            </a:pPr>
            <a:r>
              <a:rPr lang="ru-RU" sz="2800" b="1" dirty="0">
                <a:solidFill>
                  <a:srgbClr val="002060"/>
                </a:solidFill>
                <a:cs typeface="Arial" panose="020B0604020202020204" pitchFamily="34" charset="0"/>
              </a:rPr>
              <a:t>переживает вместе с ребенком </a:t>
            </a:r>
            <a:endParaRPr lang="ru-RU" sz="2800" b="1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много </a:t>
            </a:r>
            <a:r>
              <a:rPr lang="ru-RU" sz="2800" b="1" dirty="0">
                <a:solidFill>
                  <a:srgbClr val="002060"/>
                </a:solidFill>
                <a:cs typeface="Arial" panose="020B0604020202020204" pitchFamily="34" charset="0"/>
              </a:rPr>
              <a:t>вдохновенных минут»…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981CE3CF-3856-46DF-BCEE-044EA11E79F9}"/>
              </a:ext>
            </a:extLst>
          </p:cNvPr>
          <p:cNvSpPr/>
          <p:nvPr/>
        </p:nvSpPr>
        <p:spPr>
          <a:xfrm>
            <a:off x="2860797" y="136741"/>
            <a:ext cx="5317724" cy="152695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latin typeface="+mj-lt"/>
                <a:cs typeface="Arial" panose="020B0604020202020204" pitchFamily="34" charset="0"/>
              </a:rPr>
              <a:t>ДЕВИЗ</a:t>
            </a:r>
            <a:endParaRPr lang="ru-RU" sz="6600" b="1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026" name="Picture 2" descr="image1">
            <a:extLst>
              <a:ext uri="{FF2B5EF4-FFF2-40B4-BE49-F238E27FC236}">
                <a16:creationId xmlns:a16="http://schemas.microsoft.com/office/drawing/2014/main" xmlns="" id="{0F83B00B-FAD1-400E-8FA5-A4273C07C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525" y="2201328"/>
            <a:ext cx="2941135" cy="408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51D2BEFA-74CE-408E-A975-F35DBB927F9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315660" y="1740023"/>
          <a:ext cx="2659832" cy="4372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59832">
                  <a:extLst>
                    <a:ext uri="{9D8B030D-6E8A-4147-A177-3AD203B41FA5}">
                      <a16:colId xmlns:a16="http://schemas.microsoft.com/office/drawing/2014/main" xmlns="" val="2448389018"/>
                    </a:ext>
                  </a:extLst>
                </a:gridCol>
              </a:tblGrid>
              <a:tr h="437223"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Bef>
                          <a:spcPts val="3000"/>
                        </a:spcBef>
                        <a:spcAft>
                          <a:spcPts val="0"/>
                        </a:spcAft>
                      </a:pPr>
                      <a:r>
                        <a:rPr lang="ru-RU" sz="2700" b="1" spc="-5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Януш Корчак</a:t>
                      </a:r>
                      <a:endParaRPr lang="ru-RU" sz="2700" b="1" spc="-50" dirty="0">
                        <a:effectLst/>
                        <a:latin typeface="+mn-lt"/>
                        <a:ea typeface="Trebuchet MS" panose="020B0603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3799831724"/>
                  </a:ext>
                </a:extLst>
              </a:tr>
            </a:tbl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2E79CADA-CE9A-4472-A628-1AC5DE4A90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2054" y="1504307"/>
            <a:ext cx="257947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xmlns="" id="{00D00555-82EF-4657-ABBA-FD2F4D7C373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575828" y="6285391"/>
          <a:ext cx="2296375" cy="444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96375">
                  <a:extLst>
                    <a:ext uri="{9D8B030D-6E8A-4147-A177-3AD203B41FA5}">
                      <a16:colId xmlns:a16="http://schemas.microsoft.com/office/drawing/2014/main" xmlns="" val="3172414403"/>
                    </a:ext>
                  </a:extLst>
                </a:gridCol>
              </a:tblGrid>
              <a:tr h="301431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endParaRPr lang="ru-RU" sz="1400" b="1" dirty="0" smtClean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22</a:t>
                      </a:r>
                      <a:r>
                        <a:rPr lang="ru-RU" sz="1400" b="1" spc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.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07</a:t>
                      </a:r>
                      <a:r>
                        <a:rPr lang="ru-RU" sz="1400" b="1" spc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.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1878</a:t>
                      </a:r>
                      <a:r>
                        <a:rPr lang="ru-RU" sz="1400" b="1" spc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-0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</a:t>
                      </a:r>
                      <a:r>
                        <a:rPr lang="ru-RU" sz="1400" b="1" spc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.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08.1942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4034018568"/>
                  </a:ext>
                </a:extLst>
              </a:tr>
            </a:tbl>
          </a:graphicData>
        </a:graphic>
      </p:graphicFrame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FE03E035-8F76-4E5A-AC09-FF3CF33A84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2054" y="600940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14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2EE4333-4EDE-4911-8B4F-F36855638728}"/>
              </a:ext>
            </a:extLst>
          </p:cNvPr>
          <p:cNvSpPr/>
          <p:nvPr/>
        </p:nvSpPr>
        <p:spPr>
          <a:xfrm>
            <a:off x="341791" y="165977"/>
            <a:ext cx="9472472" cy="311606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« ХОРОШО ЛИ БЫТЬ ВОСПИТАТЕЛЕМ?!»</a:t>
            </a:r>
            <a:endParaRPr lang="ru-RU" sz="66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" name="Знак ''плюс'' 4">
            <a:extLst>
              <a:ext uri="{FF2B5EF4-FFF2-40B4-BE49-F238E27FC236}">
                <a16:creationId xmlns:a16="http://schemas.microsoft.com/office/drawing/2014/main" xmlns="" id="{B696028E-D398-4A67-90AA-57C7636F2724}"/>
              </a:ext>
            </a:extLst>
          </p:cNvPr>
          <p:cNvSpPr/>
          <p:nvPr/>
        </p:nvSpPr>
        <p:spPr>
          <a:xfrm>
            <a:off x="1296405" y="4405810"/>
            <a:ext cx="2299316" cy="2112885"/>
          </a:xfrm>
          <a:prstGeom prst="mathPlus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нак ''минус'' 5">
            <a:extLst>
              <a:ext uri="{FF2B5EF4-FFF2-40B4-BE49-F238E27FC236}">
                <a16:creationId xmlns:a16="http://schemas.microsoft.com/office/drawing/2014/main" xmlns="" id="{6EDC268C-C50D-4765-9A46-EBEE92990B3E}"/>
              </a:ext>
            </a:extLst>
          </p:cNvPr>
          <p:cNvSpPr/>
          <p:nvPr/>
        </p:nvSpPr>
        <p:spPr>
          <a:xfrm>
            <a:off x="5856412" y="4417884"/>
            <a:ext cx="2317072" cy="1953087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691AA7AC-63A9-41F4-B659-12FEB7CC3DAD}"/>
              </a:ext>
            </a:extLst>
          </p:cNvPr>
          <p:cNvSpPr/>
          <p:nvPr/>
        </p:nvSpPr>
        <p:spPr>
          <a:xfrm>
            <a:off x="757317" y="3606071"/>
            <a:ext cx="3703976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129E1F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ХОРОШО</a:t>
            </a:r>
            <a:endParaRPr lang="ru-RU" sz="4800" b="1" dirty="0">
              <a:solidFill>
                <a:srgbClr val="129E1F"/>
              </a:solidFill>
              <a:cs typeface="Arial" panose="020B060402020202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C2804451-F09D-42C9-984A-041C595909BF}"/>
              </a:ext>
            </a:extLst>
          </p:cNvPr>
          <p:cNvSpPr/>
          <p:nvPr/>
        </p:nvSpPr>
        <p:spPr>
          <a:xfrm>
            <a:off x="5158853" y="3606072"/>
            <a:ext cx="3712191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ПЛОХО</a:t>
            </a:r>
            <a:endParaRPr lang="ru-RU" sz="4800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21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0BA3868B-4187-4747-ABF2-CF404BC05F33}"/>
              </a:ext>
            </a:extLst>
          </p:cNvPr>
          <p:cNvSpPr/>
          <p:nvPr/>
        </p:nvSpPr>
        <p:spPr>
          <a:xfrm>
            <a:off x="400159" y="454616"/>
            <a:ext cx="10253708" cy="1518081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Памятка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«Условия успеха воспитательской деятельности»</a:t>
            </a:r>
            <a:endParaRPr lang="ru-RU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77B40F24-F09B-4069-9F87-E38676CD4E76}"/>
              </a:ext>
            </a:extLst>
          </p:cNvPr>
          <p:cNvSpPr/>
          <p:nvPr/>
        </p:nvSpPr>
        <p:spPr>
          <a:xfrm>
            <a:off x="246721" y="2714699"/>
            <a:ext cx="10560585" cy="31085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Личное обаяние.</a:t>
            </a:r>
          </a:p>
          <a:p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Устойчивый авторитет.</a:t>
            </a:r>
          </a:p>
          <a:p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Умение </a:t>
            </a:r>
            <a:r>
              <a:rPr lang="ru-RU" sz="2800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заметить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поддержать любой  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успех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ребенка.</a:t>
            </a:r>
          </a:p>
          <a:p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Тактичность и корректность по отношению к ребенку.</a:t>
            </a:r>
          </a:p>
          <a:p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Терпение и терпимость.</a:t>
            </a:r>
          </a:p>
          <a:p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Умение хранить детские тайны. </a:t>
            </a:r>
          </a:p>
          <a:p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Способность понимать и чувствовать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другого человека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251022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F0F3B59-F977-4041-85CD-1413D4C51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534" y="97655"/>
            <a:ext cx="11996382" cy="1951761"/>
          </a:xfrm>
          <a:solidFill>
            <a:schemeClr val="accent1">
              <a:lumMod val="75000"/>
            </a:schemeClr>
          </a:solidFill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26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Любовь к детям, уважение и требовательность к ним, профессионализм, умение найти эффективные воспитательные воздействия на личность и коллектив, справедливость, коммуникативность, высокий уровень внешней и внутренней культуры – </a:t>
            </a:r>
          </a:p>
          <a:p>
            <a:pPr marL="0" indent="0" algn="ctr">
              <a:buNone/>
            </a:pPr>
            <a:r>
              <a:rPr lang="ru-RU" sz="2600" b="1" u="sng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вот основные особенности </a:t>
            </a:r>
          </a:p>
          <a:p>
            <a:pPr marL="0" indent="0" algn="ctr">
              <a:buNone/>
            </a:pPr>
            <a:r>
              <a:rPr lang="ru-RU" sz="2600" b="1" u="sng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профессиональной </a:t>
            </a:r>
            <a:r>
              <a:rPr lang="ru-RU" sz="2600" b="1" u="sng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деятельности </a:t>
            </a:r>
            <a:r>
              <a:rPr lang="ru-RU" sz="2600" b="1" u="sng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воспитателя.</a:t>
            </a:r>
          </a:p>
          <a:p>
            <a:endParaRPr lang="ru-RU" dirty="0"/>
          </a:p>
        </p:txBody>
      </p:sp>
      <p:pic>
        <p:nvPicPr>
          <p:cNvPr id="4" name="Picture 2" descr="bez / VFL.Ru это, фотохостинг без регистрации, и быстрый хос…">
            <a:extLst>
              <a:ext uri="{FF2B5EF4-FFF2-40B4-BE49-F238E27FC236}">
                <a16:creationId xmlns:a16="http://schemas.microsoft.com/office/drawing/2014/main" xmlns="" id="{FC315DAB-1CC0-4431-9C22-FDB3A26F5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959" y="2022997"/>
            <a:ext cx="7123394" cy="4835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876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62624F1-636B-4189-99A7-56D53CC6A2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7473" y="267287"/>
            <a:ext cx="10832123" cy="4839286"/>
          </a:xfrm>
        </p:spPr>
        <p:txBody>
          <a:bodyPr/>
          <a:lstStyle/>
          <a:p>
            <a:r>
              <a:rPr lang="ru-RU" sz="32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sz="32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endParaRPr lang="ru-RU" sz="32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Сердце 2"/>
          <p:cNvSpPr/>
          <p:nvPr/>
        </p:nvSpPr>
        <p:spPr>
          <a:xfrm rot="19877613">
            <a:off x="1638989" y="344581"/>
            <a:ext cx="2569147" cy="2255897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ердце 8"/>
          <p:cNvSpPr/>
          <p:nvPr/>
        </p:nvSpPr>
        <p:spPr>
          <a:xfrm rot="1595720">
            <a:off x="7974600" y="3221918"/>
            <a:ext cx="3686574" cy="344815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4AD8A6CC-15DD-4377-B233-A403C966C0EC}"/>
              </a:ext>
            </a:extLst>
          </p:cNvPr>
          <p:cNvSpPr/>
          <p:nvPr/>
        </p:nvSpPr>
        <p:spPr>
          <a:xfrm rot="20759221">
            <a:off x="3693528" y="1581141"/>
            <a:ext cx="43411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НИКАЯ МЕТОДИКА НЕ ЗАМЕНИТ</a:t>
            </a:r>
            <a:r>
              <a:rPr lang="ru-RU" sz="3600" b="1" dirty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3600" b="1" dirty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ОТЗЫВЧИВОГО СЕРДЦА ВОСПИТАТЕЛЯ.</a:t>
            </a:r>
            <a:endParaRPr lang="ru-RU" sz="3600" b="1" dirty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7" name="Picture 17">
            <a:extLst>
              <a:ext uri="{FF2B5EF4-FFF2-40B4-BE49-F238E27FC236}">
                <a16:creationId xmlns:a16="http://schemas.microsoft.com/office/drawing/2014/main" xmlns="" id="{E884C6E5-E8DF-4912-BE7A-4EEF282D13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079815"/>
            <a:ext cx="4494892" cy="477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ердце 7"/>
          <p:cNvSpPr/>
          <p:nvPr/>
        </p:nvSpPr>
        <p:spPr>
          <a:xfrm rot="19508503">
            <a:off x="7877370" y="539127"/>
            <a:ext cx="2150055" cy="1866807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48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253" y="125470"/>
            <a:ext cx="10098350" cy="3781887"/>
          </a:xfrm>
          <a:solidFill>
            <a:schemeClr val="accent1"/>
          </a:solidFill>
        </p:spPr>
        <p:txBody>
          <a:bodyPr>
            <a:noAutofit/>
          </a:bodyPr>
          <a:lstStyle/>
          <a:p>
            <a:pPr algn="ctr"/>
            <a:r>
              <a:rPr lang="ru-RU" sz="40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u="sng" dirty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Воспитатель  - человек, </a:t>
            </a:r>
            <a:br>
              <a:rPr lang="ru-RU" b="1" u="sng" dirty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обучающий детей  </a:t>
            </a:r>
            <a:r>
              <a:rPr lang="ru-RU" b="1" dirty="0" smtClean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правилам </a:t>
            </a:r>
            <a:r>
              <a:rPr lang="ru-RU" b="1" dirty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жизни в обществе, расширяющий  его кругозор, </a:t>
            </a:r>
            <a:r>
              <a:rPr lang="ru-RU" b="1" dirty="0" smtClean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формирующий </a:t>
            </a:r>
            <a:r>
              <a:rPr lang="ru-RU" b="1" dirty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его взаимодействие </a:t>
            </a:r>
            <a:br>
              <a:rPr lang="ru-RU" b="1" dirty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в человеческом социуме. </a:t>
            </a:r>
            <a:br>
              <a:rPr lang="ru-RU" b="1" dirty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xmlns="" id="{87DAED3F-DAB7-4432-8D17-57C3BFD981A8}"/>
              </a:ext>
            </a:extLst>
          </p:cNvPr>
          <p:cNvSpPr txBox="1">
            <a:spLocks/>
          </p:cNvSpPr>
          <p:nvPr/>
        </p:nvSpPr>
        <p:spPr>
          <a:xfrm>
            <a:off x="987493" y="4238498"/>
            <a:ext cx="8217467" cy="2246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accent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На нем лежит огромная ответственность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за сегодняшнюю и будущую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жизнь воспитанника.</a:t>
            </a:r>
            <a:endParaRPr lang="ru-RU" sz="36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71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AF394BCD-D392-4FB1-9806-03199353473D}"/>
              </a:ext>
            </a:extLst>
          </p:cNvPr>
          <p:cNvSpPr/>
          <p:nvPr/>
        </p:nvSpPr>
        <p:spPr>
          <a:xfrm>
            <a:off x="280106" y="688884"/>
            <a:ext cx="4039341" cy="477618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+mj-lt"/>
                <a:cs typeface="Arial" panose="020B0604020202020204" pitchFamily="34" charset="0"/>
              </a:rPr>
              <a:t>Общение предполагает учитывать: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39E487BC-0CAC-494C-9902-FCBC92C4B49F}"/>
              </a:ext>
            </a:extLst>
          </p:cNvPr>
          <p:cNvSpPr/>
          <p:nvPr/>
        </p:nvSpPr>
        <p:spPr>
          <a:xfrm>
            <a:off x="5881919" y="535252"/>
            <a:ext cx="5326601" cy="772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- психологические особенности; 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6D9A6E30-291C-480D-8519-1CBDF0A61A7C}"/>
              </a:ext>
            </a:extLst>
          </p:cNvPr>
          <p:cNvSpPr/>
          <p:nvPr/>
        </p:nvSpPr>
        <p:spPr>
          <a:xfrm>
            <a:off x="5881920" y="1495975"/>
            <a:ext cx="5326600" cy="772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- интересы; 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ACC918BD-D45C-4DA0-B193-061DAEAEE557}"/>
              </a:ext>
            </a:extLst>
          </p:cNvPr>
          <p:cNvSpPr/>
          <p:nvPr/>
        </p:nvSpPr>
        <p:spPr>
          <a:xfrm>
            <a:off x="5881921" y="2440988"/>
            <a:ext cx="5326599" cy="772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- мотивы; 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5435B9E9-37B1-4979-956B-A65914225DEA}"/>
              </a:ext>
            </a:extLst>
          </p:cNvPr>
          <p:cNvSpPr/>
          <p:nvPr/>
        </p:nvSpPr>
        <p:spPr>
          <a:xfrm>
            <a:off x="5910006" y="3472495"/>
            <a:ext cx="5270426" cy="772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- цели;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45F1D47B-C392-4266-B0CF-E6F1EB8F7622}"/>
              </a:ext>
            </a:extLst>
          </p:cNvPr>
          <p:cNvSpPr/>
          <p:nvPr/>
        </p:nvSpPr>
        <p:spPr>
          <a:xfrm>
            <a:off x="5910006" y="4405828"/>
            <a:ext cx="5270425" cy="772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- темперамент; 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xmlns="" id="{7F77970E-BE9C-4C0B-8886-A63456133C36}"/>
              </a:ext>
            </a:extLst>
          </p:cNvPr>
          <p:cNvSpPr/>
          <p:nvPr/>
        </p:nvSpPr>
        <p:spPr>
          <a:xfrm>
            <a:off x="5938096" y="5465070"/>
            <a:ext cx="5270424" cy="772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- способности.</a:t>
            </a:r>
          </a:p>
        </p:txBody>
      </p:sp>
      <p:sp>
        <p:nvSpPr>
          <p:cNvPr id="14" name="Стрелка: вправо 13">
            <a:extLst>
              <a:ext uri="{FF2B5EF4-FFF2-40B4-BE49-F238E27FC236}">
                <a16:creationId xmlns:a16="http://schemas.microsoft.com/office/drawing/2014/main" xmlns="" id="{A85C5AB0-E2AA-4E55-ACC2-5BEA8211C8D7}"/>
              </a:ext>
            </a:extLst>
          </p:cNvPr>
          <p:cNvSpPr/>
          <p:nvPr/>
        </p:nvSpPr>
        <p:spPr>
          <a:xfrm rot="19967182">
            <a:off x="4338984" y="1208654"/>
            <a:ext cx="1207363" cy="2426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: вправо 15">
            <a:extLst>
              <a:ext uri="{FF2B5EF4-FFF2-40B4-BE49-F238E27FC236}">
                <a16:creationId xmlns:a16="http://schemas.microsoft.com/office/drawing/2014/main" xmlns="" id="{40A6329C-D4B2-4D60-A2D7-67242A4C0416}"/>
              </a:ext>
            </a:extLst>
          </p:cNvPr>
          <p:cNvSpPr/>
          <p:nvPr/>
        </p:nvSpPr>
        <p:spPr>
          <a:xfrm rot="1528670">
            <a:off x="4411374" y="5062848"/>
            <a:ext cx="1207363" cy="2745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: вправо 16">
            <a:extLst>
              <a:ext uri="{FF2B5EF4-FFF2-40B4-BE49-F238E27FC236}">
                <a16:creationId xmlns:a16="http://schemas.microsoft.com/office/drawing/2014/main" xmlns="" id="{63BE9284-CD9D-42BC-90BB-22BCC721E6DA}"/>
              </a:ext>
            </a:extLst>
          </p:cNvPr>
          <p:cNvSpPr/>
          <p:nvPr/>
        </p:nvSpPr>
        <p:spPr>
          <a:xfrm>
            <a:off x="4390213" y="1874549"/>
            <a:ext cx="1207363" cy="2404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xmlns="" id="{62905EF3-4208-4E4C-A437-13796434640F}"/>
              </a:ext>
            </a:extLst>
          </p:cNvPr>
          <p:cNvSpPr/>
          <p:nvPr/>
        </p:nvSpPr>
        <p:spPr>
          <a:xfrm>
            <a:off x="4410650" y="2619341"/>
            <a:ext cx="1207363" cy="2404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: вправо 18">
            <a:extLst>
              <a:ext uri="{FF2B5EF4-FFF2-40B4-BE49-F238E27FC236}">
                <a16:creationId xmlns:a16="http://schemas.microsoft.com/office/drawing/2014/main" xmlns="" id="{1CB4D2B9-D194-43F3-816A-FAD0ED60C77F}"/>
              </a:ext>
            </a:extLst>
          </p:cNvPr>
          <p:cNvSpPr/>
          <p:nvPr/>
        </p:nvSpPr>
        <p:spPr>
          <a:xfrm>
            <a:off x="4410650" y="3618182"/>
            <a:ext cx="1207363" cy="2404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право 19">
            <a:extLst>
              <a:ext uri="{FF2B5EF4-FFF2-40B4-BE49-F238E27FC236}">
                <a16:creationId xmlns:a16="http://schemas.microsoft.com/office/drawing/2014/main" xmlns="" id="{5014EA76-81A2-41DA-AB28-7B7BA455976B}"/>
              </a:ext>
            </a:extLst>
          </p:cNvPr>
          <p:cNvSpPr/>
          <p:nvPr/>
        </p:nvSpPr>
        <p:spPr>
          <a:xfrm>
            <a:off x="4410650" y="4496777"/>
            <a:ext cx="1207363" cy="2404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51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A4F429AE-5F5A-4303-BC1B-D27BFBFD7DD9}"/>
              </a:ext>
            </a:extLst>
          </p:cNvPr>
          <p:cNvSpPr/>
          <p:nvPr/>
        </p:nvSpPr>
        <p:spPr>
          <a:xfrm>
            <a:off x="2547891" y="133165"/>
            <a:ext cx="7830106" cy="1526959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+mj-lt"/>
              </a:rPr>
              <a:t>Стиль педагогического общения</a:t>
            </a:r>
          </a:p>
        </p:txBody>
      </p:sp>
      <p:sp>
        <p:nvSpPr>
          <p:cNvPr id="6" name="Параллелограмм 5">
            <a:extLst>
              <a:ext uri="{FF2B5EF4-FFF2-40B4-BE49-F238E27FC236}">
                <a16:creationId xmlns:a16="http://schemas.microsoft.com/office/drawing/2014/main" xmlns="" id="{AA5F7C4B-7A68-494C-8B27-C67F3B6B7AC4}"/>
              </a:ext>
            </a:extLst>
          </p:cNvPr>
          <p:cNvSpPr/>
          <p:nvPr/>
        </p:nvSpPr>
        <p:spPr>
          <a:xfrm>
            <a:off x="883920" y="3266983"/>
            <a:ext cx="3646653" cy="3222594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Авторитарный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19016354-C464-465E-AB00-80984DB6CE9A}"/>
              </a:ext>
            </a:extLst>
          </p:cNvPr>
          <p:cNvSpPr/>
          <p:nvPr/>
        </p:nvSpPr>
        <p:spPr>
          <a:xfrm>
            <a:off x="4952260" y="3266984"/>
            <a:ext cx="3021368" cy="32225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Демократический</a:t>
            </a:r>
          </a:p>
        </p:txBody>
      </p:sp>
      <p:sp>
        <p:nvSpPr>
          <p:cNvPr id="8" name="Параллелограмм 7">
            <a:extLst>
              <a:ext uri="{FF2B5EF4-FFF2-40B4-BE49-F238E27FC236}">
                <a16:creationId xmlns:a16="http://schemas.microsoft.com/office/drawing/2014/main" xmlns="" id="{2C819C08-210B-4687-8075-470276446D5E}"/>
              </a:ext>
            </a:extLst>
          </p:cNvPr>
          <p:cNvSpPr/>
          <p:nvPr/>
        </p:nvSpPr>
        <p:spPr>
          <a:xfrm flipH="1">
            <a:off x="8078677" y="3266983"/>
            <a:ext cx="3666479" cy="3222594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Либеральный</a:t>
            </a:r>
          </a:p>
        </p:txBody>
      </p:sp>
      <p:sp>
        <p:nvSpPr>
          <p:cNvPr id="2" name="Стрелка: вниз 1">
            <a:extLst>
              <a:ext uri="{FF2B5EF4-FFF2-40B4-BE49-F238E27FC236}">
                <a16:creationId xmlns:a16="http://schemas.microsoft.com/office/drawing/2014/main" xmlns="" id="{B707B3AD-3534-4D9F-80A6-1BC0C78C671C}"/>
              </a:ext>
            </a:extLst>
          </p:cNvPr>
          <p:cNvSpPr/>
          <p:nvPr/>
        </p:nvSpPr>
        <p:spPr>
          <a:xfrm>
            <a:off x="5958396" y="1775305"/>
            <a:ext cx="346229" cy="14026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вниз 8">
            <a:extLst>
              <a:ext uri="{FF2B5EF4-FFF2-40B4-BE49-F238E27FC236}">
                <a16:creationId xmlns:a16="http://schemas.microsoft.com/office/drawing/2014/main" xmlns="" id="{670E9DE6-2A01-4E9A-8312-9EE2CC5CDF89}"/>
              </a:ext>
            </a:extLst>
          </p:cNvPr>
          <p:cNvSpPr/>
          <p:nvPr/>
        </p:nvSpPr>
        <p:spPr>
          <a:xfrm rot="1342850">
            <a:off x="3574742" y="1762218"/>
            <a:ext cx="346229" cy="14026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xmlns="" id="{25ED1844-1B10-41AC-A957-4ECCEF80FAFA}"/>
              </a:ext>
            </a:extLst>
          </p:cNvPr>
          <p:cNvSpPr/>
          <p:nvPr/>
        </p:nvSpPr>
        <p:spPr>
          <a:xfrm rot="20036236">
            <a:off x="8339092" y="1762218"/>
            <a:ext cx="346229" cy="14026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00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0BA3868B-4187-4747-ABF2-CF404BC05F33}"/>
              </a:ext>
            </a:extLst>
          </p:cNvPr>
          <p:cNvSpPr/>
          <p:nvPr/>
        </p:nvSpPr>
        <p:spPr>
          <a:xfrm>
            <a:off x="161279" y="195308"/>
            <a:ext cx="8993078" cy="1518081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atin typeface="+mj-lt"/>
                <a:cs typeface="Arial" panose="020B0604020202020204" pitchFamily="34" charset="0"/>
              </a:rPr>
              <a:t>АВТОРИТАРНЫЙ СТИЛЬ</a:t>
            </a:r>
            <a:endParaRPr lang="ru-RU" sz="48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C3D322C8-3498-4D71-BF1F-33D656B37DD8}"/>
              </a:ext>
            </a:extLst>
          </p:cNvPr>
          <p:cNvSpPr/>
          <p:nvPr/>
        </p:nvSpPr>
        <p:spPr>
          <a:xfrm>
            <a:off x="161279" y="2024876"/>
            <a:ext cx="10076156" cy="1200329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Воспитатель </a:t>
            </a:r>
            <a:r>
              <a:rPr 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определяет направление деятельности группы, занимает доминирующую позицию, не позволяет детям проявлять самостоятельность и инициативу.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6E5C616A-5D8C-4E6C-92B7-75D2777678A9}"/>
              </a:ext>
            </a:extLst>
          </p:cNvPr>
          <p:cNvSpPr/>
          <p:nvPr/>
        </p:nvSpPr>
        <p:spPr>
          <a:xfrm>
            <a:off x="161279" y="3948172"/>
            <a:ext cx="10076156" cy="2677656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Arial" pitchFamily="34" charset="0"/>
              </a:rPr>
              <a:t>О</a:t>
            </a:r>
            <a:r>
              <a:rPr lang="ru-RU" sz="24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бращается к воспитанникам в основном в форме приказа, распоряжения, указания;</a:t>
            </a:r>
            <a:endParaRPr lang="ru-RU" sz="2400" b="1" dirty="0">
              <a:solidFill>
                <a:srgbClr val="002060"/>
              </a:solidFill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- предъявляет к детям в основном завышенные требования</a:t>
            </a:r>
            <a:r>
              <a:rPr lang="ru-RU" sz="24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;</a:t>
            </a:r>
            <a:endParaRPr lang="ru-RU" sz="2400" b="1" dirty="0">
              <a:solidFill>
                <a:srgbClr val="002060"/>
              </a:solidFill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- подавляет проявление чувств детей</a:t>
            </a:r>
            <a:r>
              <a:rPr lang="ru-RU" sz="24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; </a:t>
            </a:r>
            <a:endParaRPr lang="ru-RU" sz="2400" b="1" dirty="0">
              <a:solidFill>
                <a:srgbClr val="002060"/>
              </a:solidFill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- обладает негативным восприятием действий воспитанников;</a:t>
            </a:r>
            <a:endParaRPr lang="ru-RU" sz="2400" b="1" dirty="0">
              <a:solidFill>
                <a:srgbClr val="002060"/>
              </a:solidFill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- редко хвалит детей, оценка эффективности деятельности  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  субъективна. </a:t>
            </a:r>
            <a:endParaRPr lang="ru-RU" sz="2400" b="1" dirty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05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0BA3868B-4187-4747-ABF2-CF404BC05F33}"/>
              </a:ext>
            </a:extLst>
          </p:cNvPr>
          <p:cNvSpPr/>
          <p:nvPr/>
        </p:nvSpPr>
        <p:spPr>
          <a:xfrm>
            <a:off x="191759" y="195309"/>
            <a:ext cx="8993078" cy="1518081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cs typeface="Arial" panose="020B0604020202020204" pitchFamily="34" charset="0"/>
              </a:rPr>
              <a:t>ДЕМОКРАТИЧЕСКИЙ СТИЛЬ</a:t>
            </a:r>
            <a:endParaRPr lang="ru-RU" sz="4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C3D322C8-3498-4D71-BF1F-33D656B37DD8}"/>
              </a:ext>
            </a:extLst>
          </p:cNvPr>
          <p:cNvSpPr/>
          <p:nvPr/>
        </p:nvSpPr>
        <p:spPr>
          <a:xfrm>
            <a:off x="191759" y="2320040"/>
            <a:ext cx="10076156" cy="156966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Проявляется </a:t>
            </a:r>
            <a:r>
              <a:rPr 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в опоре воспитателя на мнение группы. Основная особенность этого стиля – сотрудничество. Воспитатель ориентирован на привлечение воспитанников к обсуждению и совместному решению общих дел, проблем.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6E5C616A-5D8C-4E6C-92B7-75D2777678A9}"/>
              </a:ext>
            </a:extLst>
          </p:cNvPr>
          <p:cNvSpPr/>
          <p:nvPr/>
        </p:nvSpPr>
        <p:spPr>
          <a:xfrm>
            <a:off x="191759" y="4222030"/>
            <a:ext cx="11106704" cy="2308324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Обращение к воспитанникам в основном в форме совета, просьбы, пожелания  и требования;</a:t>
            </a:r>
            <a:endParaRPr lang="ru-RU" sz="2400" b="1" dirty="0">
              <a:solidFill>
                <a:srgbClr val="002060"/>
              </a:solidFill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- тон обращения дружеский, характер речи спокойный;</a:t>
            </a:r>
            <a:endParaRPr lang="ru-RU" sz="2400" b="1" dirty="0">
              <a:solidFill>
                <a:srgbClr val="002060"/>
              </a:solidFill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- требования к воспитанникам  с учетом индивидуальных особенностей;</a:t>
            </a:r>
            <a:endParaRPr lang="ru-RU" sz="2400" b="1" dirty="0">
              <a:solidFill>
                <a:srgbClr val="002060"/>
              </a:solidFill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- хвалит воспитанников за их фактически хорошие дела;</a:t>
            </a:r>
            <a:endParaRPr lang="ru-RU" sz="2400" b="1" dirty="0">
              <a:solidFill>
                <a:srgbClr val="002060"/>
              </a:solidFill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- использует положительные стимулы в своей воспитательной работе.</a:t>
            </a:r>
            <a:endParaRPr lang="ru-RU" sz="2400" b="1" dirty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05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0BA3868B-4187-4747-ABF2-CF404BC05F33}"/>
              </a:ext>
            </a:extLst>
          </p:cNvPr>
          <p:cNvSpPr/>
          <p:nvPr/>
        </p:nvSpPr>
        <p:spPr>
          <a:xfrm>
            <a:off x="237479" y="184022"/>
            <a:ext cx="8993078" cy="1518081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atin typeface="+mj-lt"/>
                <a:cs typeface="Arial" panose="020B0604020202020204" pitchFamily="34" charset="0"/>
              </a:rPr>
              <a:t>ЛИБЕРАЛЬНЫЙ СТИЛЬ</a:t>
            </a:r>
            <a:endParaRPr lang="ru-RU" sz="48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C3D322C8-3498-4D71-BF1F-33D656B37DD8}"/>
              </a:ext>
            </a:extLst>
          </p:cNvPr>
          <p:cNvSpPr/>
          <p:nvPr/>
        </p:nvSpPr>
        <p:spPr>
          <a:xfrm>
            <a:off x="237479" y="2141368"/>
            <a:ext cx="10076156" cy="193899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Характеризуется стремлением воспитателя минимально включаться в деятельность. Стиль общения непоследовательный, разрешительный, попустительский,  реализует тактику невмешательства, основу которой составляют равнодушие и незаинтересованность.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6E5C616A-5D8C-4E6C-92B7-75D2777678A9}"/>
              </a:ext>
            </a:extLst>
          </p:cNvPr>
          <p:cNvSpPr/>
          <p:nvPr/>
        </p:nvSpPr>
        <p:spPr>
          <a:xfrm>
            <a:off x="237479" y="4519625"/>
            <a:ext cx="11954522" cy="212365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 indent="319088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Общение с воспитанниками:</a:t>
            </a:r>
            <a:endParaRPr lang="ru-RU" sz="2200" b="1" dirty="0">
              <a:solidFill>
                <a:srgbClr val="002060"/>
              </a:solidFill>
              <a:cs typeface="Arial" pitchFamily="34" charset="0"/>
            </a:endParaRPr>
          </a:p>
          <a:p>
            <a:pPr lvl="0" indent="319088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- не имеет чётких и постоянных требований</a:t>
            </a:r>
            <a:r>
              <a:rPr lang="ru-RU" sz="22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;</a:t>
            </a:r>
            <a:endParaRPr lang="ru-RU" sz="2200" b="1" dirty="0">
              <a:solidFill>
                <a:srgbClr val="002060"/>
              </a:solidFill>
              <a:cs typeface="Arial" pitchFamily="34" charset="0"/>
            </a:endParaRPr>
          </a:p>
          <a:p>
            <a:pPr lvl="0" indent="319088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- </a:t>
            </a:r>
            <a:r>
              <a:rPr lang="ru-RU" sz="22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быстро забывает о своих прежних требованиях</a:t>
            </a:r>
            <a:r>
              <a:rPr lang="ru-RU" sz="22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;</a:t>
            </a:r>
            <a:endParaRPr lang="ru-RU" sz="2200" b="1" dirty="0">
              <a:solidFill>
                <a:srgbClr val="002060"/>
              </a:solidFill>
              <a:cs typeface="Arial" pitchFamily="34" charset="0"/>
            </a:endParaRPr>
          </a:p>
          <a:p>
            <a:pPr lvl="0" indent="319088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- не уверен, что его просьбы будут исполняться</a:t>
            </a:r>
            <a:r>
              <a:rPr lang="ru-RU" sz="22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;</a:t>
            </a:r>
            <a:endParaRPr lang="ru-RU" sz="2200" b="1" dirty="0">
              <a:solidFill>
                <a:srgbClr val="002060"/>
              </a:solidFill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    </a:t>
            </a:r>
            <a:r>
              <a:rPr lang="ru-RU" sz="2200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- </a:t>
            </a:r>
            <a:r>
              <a:rPr lang="ru-RU" sz="22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делает вид, что учитывает настроение пожелания, возможности   </a:t>
            </a:r>
            <a:r>
              <a:rPr lang="ru-RU" sz="2200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подчиненных</a:t>
            </a:r>
            <a:r>
              <a:rPr lang="ru-RU" sz="22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;</a:t>
            </a:r>
            <a:endParaRPr lang="ru-RU" sz="2200" b="1" dirty="0">
              <a:solidFill>
                <a:srgbClr val="002060"/>
              </a:solidFill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    </a:t>
            </a:r>
            <a:r>
              <a:rPr lang="ru-RU" sz="2200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- </a:t>
            </a:r>
            <a:r>
              <a:rPr lang="ru-RU" sz="2200" b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необъективно оценивает итоги своих действий, так и действий    </a:t>
            </a:r>
            <a:r>
              <a:rPr lang="ru-RU" sz="2200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воспитанников</a:t>
            </a:r>
            <a:r>
              <a:rPr lang="ru-RU" sz="22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.</a:t>
            </a:r>
            <a:endParaRPr lang="ru-RU" sz="2200" b="1" dirty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73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0BA3868B-4187-4747-ABF2-CF404BC05F33}"/>
              </a:ext>
            </a:extLst>
          </p:cNvPr>
          <p:cNvSpPr/>
          <p:nvPr/>
        </p:nvSpPr>
        <p:spPr>
          <a:xfrm>
            <a:off x="4853125" y="606319"/>
            <a:ext cx="6951217" cy="101205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Авторитарно-демократический</a:t>
            </a:r>
            <a:endParaRPr lang="ru-RU" sz="32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07ACBA4F-3A28-482C-82CE-88DD801D4C89}"/>
              </a:ext>
            </a:extLst>
          </p:cNvPr>
          <p:cNvSpPr/>
          <p:nvPr/>
        </p:nvSpPr>
        <p:spPr>
          <a:xfrm>
            <a:off x="4853125" y="2266165"/>
            <a:ext cx="6951217" cy="1012054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32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Демократически-авторитарный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702FBA19-7754-4FF0-83BB-CA3D65EA2788}"/>
              </a:ext>
            </a:extLst>
          </p:cNvPr>
          <p:cNvSpPr/>
          <p:nvPr/>
        </p:nvSpPr>
        <p:spPr>
          <a:xfrm>
            <a:off x="4853124" y="3926011"/>
            <a:ext cx="6951217" cy="1012054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32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Демократический стиль</a:t>
            </a:r>
          </a:p>
        </p:txBody>
      </p:sp>
      <p:pic>
        <p:nvPicPr>
          <p:cNvPr id="6" name="Picture 15" descr="http://go3.imgsmail.ru/imgpreview?key=67a183111c4c589c&amp;mb=imgdb_preview_1853">
            <a:extLst>
              <a:ext uri="{FF2B5EF4-FFF2-40B4-BE49-F238E27FC236}">
                <a16:creationId xmlns:a16="http://schemas.microsoft.com/office/drawing/2014/main" xmlns="" id="{BAAEDC81-5B8F-48F9-ADB8-4124D228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584" y="1971278"/>
            <a:ext cx="4658540" cy="465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268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2EE4333-4EDE-4911-8B4F-F36855638728}"/>
              </a:ext>
            </a:extLst>
          </p:cNvPr>
          <p:cNvSpPr/>
          <p:nvPr/>
        </p:nvSpPr>
        <p:spPr>
          <a:xfrm>
            <a:off x="234813" y="171339"/>
            <a:ext cx="7723573" cy="399495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u="sng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АНКЕТА </a:t>
            </a:r>
            <a:br>
              <a:rPr lang="ru-RU" sz="6600" b="1" u="sng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</a:br>
            <a:r>
              <a:rPr lang="ru-RU" sz="6600" b="1" u="sng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ДЛЯ ВОСПИТАТЕЛЕЙ</a:t>
            </a:r>
            <a:endParaRPr lang="ru-RU" sz="6600" u="sng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3" name="Рисунок 7" descr="j0343299.wmf">
            <a:extLst>
              <a:ext uri="{FF2B5EF4-FFF2-40B4-BE49-F238E27FC236}">
                <a16:creationId xmlns:a16="http://schemas.microsoft.com/office/drawing/2014/main" xmlns="" id="{8A0AFC26-24FD-4EDF-A7A5-45057C79FA6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6724" y="3586578"/>
            <a:ext cx="4063133" cy="3065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0737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</TotalTime>
  <Words>427</Words>
  <Application>Microsoft Office PowerPoint</Application>
  <PresentationFormat>Широкоэкранный</PresentationFormat>
  <Paragraphs>76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Palatino Linotype</vt:lpstr>
      <vt:lpstr>Times New Roman</vt:lpstr>
      <vt:lpstr>Trebuchet MS</vt:lpstr>
      <vt:lpstr>Wingdings 3</vt:lpstr>
      <vt:lpstr>Грань</vt:lpstr>
      <vt:lpstr>Презентация PowerPoint</vt:lpstr>
      <vt:lpstr> Воспитатель  - человек,  обучающий детей  правилам жизни в обществе, расширяющий  его кругозор,  формирующий его взаимодействие  в человеческом социуме.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6</cp:revision>
  <dcterms:created xsi:type="dcterms:W3CDTF">2023-06-21T02:24:20Z</dcterms:created>
  <dcterms:modified xsi:type="dcterms:W3CDTF">2023-06-21T04:06:41Z</dcterms:modified>
</cp:coreProperties>
</file>