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8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-974" y="-36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4CD0-FC1E-4DFF-8956-A273EF680FE4}" type="datetimeFigureOut">
              <a:rPr lang="en-US" smtClean="0"/>
              <a:pPr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3E93-2AEA-439A-AE79-C9C04A7D16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924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4CD0-FC1E-4DFF-8956-A273EF680FE4}" type="datetimeFigureOut">
              <a:rPr lang="en-US" smtClean="0"/>
              <a:pPr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3E93-2AEA-439A-AE79-C9C04A7D16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3777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4CD0-FC1E-4DFF-8956-A273EF680FE4}" type="datetimeFigureOut">
              <a:rPr lang="en-US" smtClean="0"/>
              <a:pPr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3E93-2AEA-439A-AE79-C9C04A7D16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9130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4CD0-FC1E-4DFF-8956-A273EF680FE4}" type="datetimeFigureOut">
              <a:rPr lang="en-US" smtClean="0"/>
              <a:pPr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3E93-2AEA-439A-AE79-C9C04A7D16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09764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4CD0-FC1E-4DFF-8956-A273EF680FE4}" type="datetimeFigureOut">
              <a:rPr lang="en-US" smtClean="0"/>
              <a:pPr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3E93-2AEA-439A-AE79-C9C04A7D16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9237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4CD0-FC1E-4DFF-8956-A273EF680FE4}" type="datetimeFigureOut">
              <a:rPr lang="en-US" smtClean="0"/>
              <a:pPr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3E93-2AEA-439A-AE79-C9C04A7D16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41573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4CD0-FC1E-4DFF-8956-A273EF680FE4}" type="datetimeFigureOut">
              <a:rPr lang="en-US" smtClean="0"/>
              <a:pPr/>
              <a:t>6/21/2023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3E93-2AEA-439A-AE79-C9C04A7D16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780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4CD0-FC1E-4DFF-8956-A273EF680FE4}" type="datetimeFigureOut">
              <a:rPr lang="en-US" smtClean="0"/>
              <a:pPr/>
              <a:t>6/21/2023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3E93-2AEA-439A-AE79-C9C04A7D16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64100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4CD0-FC1E-4DFF-8956-A273EF680FE4}" type="datetimeFigureOut">
              <a:rPr lang="en-US" smtClean="0"/>
              <a:pPr/>
              <a:t>6/21/2023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3E93-2AEA-439A-AE79-C9C04A7D16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458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4CD0-FC1E-4DFF-8956-A273EF680FE4}" type="datetimeFigureOut">
              <a:rPr lang="en-US" smtClean="0"/>
              <a:pPr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3E93-2AEA-439A-AE79-C9C04A7D16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881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4CD0-FC1E-4DFF-8956-A273EF680FE4}" type="datetimeFigureOut">
              <a:rPr lang="en-US" smtClean="0"/>
              <a:pPr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3E93-2AEA-439A-AE79-C9C04A7D16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251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24CD0-FC1E-4DFF-8956-A273EF680FE4}" type="datetimeFigureOut">
              <a:rPr lang="en-US" smtClean="0"/>
              <a:pPr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93E93-2AEA-439A-AE79-C9C04A7D16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68761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482600" y="1458151"/>
            <a:ext cx="9144000" cy="2387600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/>
              <a:t>«Влияние человека на окружающую природу»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4306126"/>
            <a:ext cx="9144000" cy="1655762"/>
          </a:xfrm>
        </p:spPr>
        <p:txBody>
          <a:bodyPr>
            <a:normAutofit fontScale="92500" lnSpcReduction="20000"/>
          </a:bodyPr>
          <a:lstStyle/>
          <a:p>
            <a:pPr fontAlgn="auto"/>
            <a:endParaRPr lang="ru-RU" b="1" u="sng" dirty="0" smtClean="0"/>
          </a:p>
          <a:p>
            <a:pPr fontAlgn="auto"/>
            <a:r>
              <a:rPr lang="ru-RU" b="1" u="sng" dirty="0" smtClean="0"/>
              <a:t>Выполнили:</a:t>
            </a:r>
            <a:r>
              <a:rPr lang="ru-RU" dirty="0" smtClean="0"/>
              <a:t> Ученик 11 </a:t>
            </a:r>
            <a:r>
              <a:rPr lang="ru-RU" dirty="0"/>
              <a:t>класса </a:t>
            </a:r>
            <a:r>
              <a:rPr lang="ru-RU" dirty="0" err="1"/>
              <a:t>Статьев-Никитин</a:t>
            </a:r>
            <a:r>
              <a:rPr lang="ru-RU" dirty="0"/>
              <a:t> </a:t>
            </a:r>
            <a:r>
              <a:rPr lang="ru-RU" dirty="0" smtClean="0"/>
              <a:t>Руслан</a:t>
            </a:r>
            <a:br>
              <a:rPr lang="ru-RU" dirty="0" smtClean="0"/>
            </a:br>
            <a:r>
              <a:rPr lang="ru-RU" dirty="0" smtClean="0"/>
              <a:t>        Ученик 11 класса </a:t>
            </a:r>
            <a:r>
              <a:rPr lang="ru-RU" dirty="0" err="1" smtClean="0"/>
              <a:t>Ромаев</a:t>
            </a:r>
            <a:r>
              <a:rPr lang="ru-RU" dirty="0" smtClean="0"/>
              <a:t> </a:t>
            </a:r>
            <a:r>
              <a:rPr lang="ru-RU" dirty="0" err="1" smtClean="0"/>
              <a:t>Румиль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Ученик </a:t>
            </a:r>
            <a:r>
              <a:rPr lang="ru-RU" dirty="0"/>
              <a:t>11 </a:t>
            </a:r>
            <a:r>
              <a:rPr lang="ru-RU" dirty="0" smtClean="0"/>
              <a:t>класса Левин </a:t>
            </a:r>
            <a:r>
              <a:rPr lang="ru-RU" dirty="0" err="1" smtClean="0"/>
              <a:t>Дамир</a:t>
            </a:r>
            <a:endParaRPr lang="ru-RU" dirty="0" smtClean="0"/>
          </a:p>
          <a:p>
            <a:pPr fontAlgn="auto"/>
            <a:r>
              <a:rPr lang="ru-RU" dirty="0" smtClean="0"/>
              <a:t>2023 год</a:t>
            </a:r>
            <a:endParaRPr lang="ru-RU" dirty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1189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Загрязнение окружающей среды мусором: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0" y="1816100"/>
            <a:ext cx="10045700" cy="4775200"/>
          </a:xfrm>
        </p:spPr>
        <p:txBody>
          <a:bodyPr>
            <a:normAutofit/>
          </a:bodyPr>
          <a:lstStyle/>
          <a:p>
            <a:r>
              <a:rPr lang="ru-RU" dirty="0"/>
              <a:t>Окружающая природная среда служит условием и средством жизни человека, территории, на которой он проживает, пространственным пределом осуществляемой государственной власти местом для размещения объектов промышленности, сельского хозяйства и других объектов культурно-бытового назначения</a:t>
            </a:r>
            <a:r>
              <a:rPr lang="ru-RU" dirty="0" smtClean="0"/>
              <a:t>. Человек </a:t>
            </a:r>
            <a:r>
              <a:rPr lang="ru-RU" dirty="0"/>
              <a:t>воздействует на </a:t>
            </a:r>
            <a:r>
              <a:rPr lang="ru-RU" dirty="0" smtClean="0"/>
              <a:t>естественную среду </a:t>
            </a:r>
            <a:r>
              <a:rPr lang="ru-RU" dirty="0"/>
              <a:t>своего обитания не только потребляя ее ресурсы, но и изменяя природную среду, приспосабливая ее для решения своих практических, хозяйственных задач. В силу этого человеческая деятельность оказывает существенное влияние на окружающую среду, подвергая ее изменениям, которые затем влияют и на самого человека.</a:t>
            </a:r>
          </a:p>
        </p:txBody>
      </p:sp>
    </p:spTree>
    <p:extLst>
      <p:ext uri="{BB962C8B-B14F-4D97-AF65-F5344CB8AC3E}">
        <p14:creationId xmlns:p14="http://schemas.microsoft.com/office/powerpoint/2010/main" xmlns="" val="3362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161925"/>
            <a:ext cx="10515600" cy="1044575"/>
          </a:xfrm>
        </p:spPr>
        <p:txBody>
          <a:bodyPr/>
          <a:lstStyle/>
          <a:p>
            <a:r>
              <a:rPr lang="ru-RU" dirty="0"/>
              <a:t>Загрязнение окружающей среды мусором: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4300" y="1028700"/>
            <a:ext cx="9969500" cy="514826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Загрязнение мусором — эта одна их главных экологических проблем современности. С каждым годом Земля все сильнее покрывается отходами, а большие площади отводятся под свалки. Именно поэтому в последнее время учёные всего мира ищут эффективные способы переработки </a:t>
            </a:r>
            <a:r>
              <a:rPr lang="ru-RU" dirty="0" smtClean="0"/>
              <a:t>мусора.</a:t>
            </a:r>
          </a:p>
          <a:p>
            <a:r>
              <a:rPr lang="ru-RU" dirty="0"/>
              <a:t>Особую опасность для окружающей среды представляет пластик. Масштабы его потребления просто катастрофические. Тысячи тонн пластика оказываются на свалках, откуда попадают в воду, уничтожая морских животных и птиц, разрушая целые экосистемы.</a:t>
            </a:r>
          </a:p>
          <a:p>
            <a:r>
              <a:rPr lang="ru-RU" dirty="0"/>
              <a:t>К тому же, большинство видов отходов разлагаются не просто десятки, а сотни и тысячи лет. Таким образом, то, что человек выбрасывает на свалку на протяжении своей жизни, разлагается дольше, чем живет он сам, его дети, внуки и правнуки. Свалки занимают большие площади. После них земля в этом месте становится непригодной для жизни.</a:t>
            </a:r>
          </a:p>
          <a:p>
            <a:r>
              <a:rPr lang="ru-RU" dirty="0"/>
              <a:t>Особое значение проблема мусора имеет в России. Здесь большое количество несанкционированных свалок, которые иногда располагаются просто посреди жилых кварталов. К тому же, низкая культура потребления и уровень ответственности населения, наносят дополнительный вред окружающей среде. Решить проблему можно, но для этого необходимы определенные средства.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0644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Как можно решить мусорную </a:t>
            </a:r>
            <a:r>
              <a:rPr lang="ru-RU" b="1" dirty="0" smtClean="0"/>
              <a:t>проблему</a:t>
            </a:r>
            <a:r>
              <a:rPr lang="ru-RU" b="1" dirty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4000" dirty="0" smtClean="0"/>
              <a:t>Решением </a:t>
            </a:r>
            <a:r>
              <a:rPr lang="ru-RU" sz="4000" dirty="0"/>
              <a:t>экологической проблемы мусора занимаются все страны. Для этого было выработано несколько действенных </a:t>
            </a:r>
            <a:r>
              <a:rPr lang="ru-RU" sz="4000" dirty="0" smtClean="0"/>
              <a:t>способов: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dirty="0" smtClean="0"/>
              <a:t>  </a:t>
            </a:r>
            <a:r>
              <a:rPr lang="ru-RU" sz="4000" b="1" dirty="0" smtClean="0"/>
              <a:t>- Раздельный </a:t>
            </a:r>
            <a:r>
              <a:rPr lang="ru-RU" sz="4000" b="1" dirty="0"/>
              <a:t>сбор мусора и его </a:t>
            </a:r>
            <a:r>
              <a:rPr lang="ru-RU" sz="4000" b="1" dirty="0" smtClean="0"/>
              <a:t>сортировка</a:t>
            </a:r>
          </a:p>
          <a:p>
            <a:pPr marL="0" indent="0">
              <a:buNone/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- Отказ </a:t>
            </a:r>
            <a:r>
              <a:rPr lang="ru-RU" sz="4000" b="1" dirty="0"/>
              <a:t>захоронения или </a:t>
            </a:r>
            <a:r>
              <a:rPr lang="ru-RU" sz="4000" b="1" dirty="0" smtClean="0"/>
              <a:t>мусоросжигания</a:t>
            </a:r>
          </a:p>
          <a:p>
            <a:pPr marL="0" indent="0">
              <a:buNone/>
            </a:pPr>
            <a:endParaRPr lang="ru-RU" sz="4000" b="1" dirty="0"/>
          </a:p>
          <a:p>
            <a:pPr marL="0" indent="0">
              <a:buNone/>
            </a:pPr>
            <a:r>
              <a:rPr lang="ru-RU" sz="4000" b="1" dirty="0" smtClean="0"/>
              <a:t>  - Вторичная переработка</a:t>
            </a:r>
          </a:p>
          <a:p>
            <a:pPr marL="0" indent="0">
              <a:buNone/>
            </a:pPr>
            <a:endParaRPr lang="ru-RU" sz="4000" b="1" dirty="0" smtClean="0"/>
          </a:p>
          <a:p>
            <a:pPr marL="0" indent="0">
              <a:buNone/>
            </a:pPr>
            <a:r>
              <a:rPr lang="ru-RU" sz="4000" b="1" dirty="0"/>
              <a:t> </a:t>
            </a:r>
            <a:r>
              <a:rPr lang="ru-RU" sz="4000" b="1" dirty="0" smtClean="0"/>
              <a:t> - </a:t>
            </a:r>
            <a:r>
              <a:rPr lang="ru-RU" sz="4000" b="1" dirty="0"/>
              <a:t>Высокие штрафы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111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Раздельный сбор мусора и его </a:t>
            </a:r>
            <a:r>
              <a:rPr lang="ru-RU" b="1" dirty="0" smtClean="0"/>
              <a:t>сортировка: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12900"/>
            <a:ext cx="106680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Раздельный сбор мусора официально внедрён во многих европейских странах. Жители приучены выкидывать органические отходы в одно место, а пластик, стекло, батарейки и аккумуляторы отдельно, отвозя их в специальные пункты приёма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Все это помогло наладить государственную систему сортировки отходов. Мусор не накапливается единой кучей на полигонах, а делится на категории, после чего перерабатывается.</a:t>
            </a:r>
          </a:p>
        </p:txBody>
      </p:sp>
    </p:spTree>
    <p:extLst>
      <p:ext uri="{BB962C8B-B14F-4D97-AF65-F5344CB8AC3E}">
        <p14:creationId xmlns:p14="http://schemas.microsoft.com/office/powerpoint/2010/main" xmlns="" val="108298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19100"/>
            <a:ext cx="10515600" cy="609599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Отказ захоронения или </a:t>
            </a:r>
            <a:r>
              <a:rPr lang="ru-RU" b="1" dirty="0" smtClean="0"/>
              <a:t>мусоросжигания: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409700"/>
            <a:ext cx="10287000" cy="47625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Сжигание </a:t>
            </a:r>
            <a:r>
              <a:rPr lang="ru-RU" dirty="0"/>
              <a:t>или захоронение — самые небезопасные способы </a:t>
            </a:r>
            <a:r>
              <a:rPr lang="ru-RU" dirty="0" smtClean="0"/>
              <a:t>  утилизации </a:t>
            </a:r>
            <a:r>
              <a:rPr lang="ru-RU" dirty="0"/>
              <a:t>отходов. Вместо этого в европейских странах принята вторичная переработка.</a:t>
            </a:r>
          </a:p>
          <a:p>
            <a:pPr marL="0" indent="0">
              <a:buNone/>
            </a:pPr>
            <a:r>
              <a:rPr lang="ru-RU" dirty="0"/>
              <a:t>Если мусор можно использовать повторно, он отправляется на специальные заводы.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167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Вторичная </a:t>
            </a:r>
            <a:r>
              <a:rPr lang="ru-RU" b="1" dirty="0" smtClean="0"/>
              <a:t>переработка: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Вторичная </a:t>
            </a:r>
            <a:r>
              <a:rPr lang="ru-RU" dirty="0"/>
              <a:t>переработка — решение проблемы </a:t>
            </a:r>
            <a:r>
              <a:rPr lang="ru-RU" dirty="0" err="1"/>
              <a:t>замусоренности</a:t>
            </a:r>
            <a:r>
              <a:rPr lang="ru-RU" dirty="0"/>
              <a:t> и чрезмерного потребления. Из пластика или стекла можно сделать новую тару, резина используется в качестве покрытия для стадионов</a:t>
            </a:r>
            <a:r>
              <a:rPr lang="ru-RU" dirty="0" smtClean="0"/>
              <a:t>.</a:t>
            </a:r>
            <a:r>
              <a:rPr lang="ru-RU" dirty="0"/>
              <a:t> Хорошо налажен процесс переработки макулатуры. Из неё делают новую бумагу и картон.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30196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Высокие </a:t>
            </a:r>
            <a:r>
              <a:rPr lang="ru-RU" b="1" dirty="0" smtClean="0"/>
              <a:t>штрафы: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 Профилактика </a:t>
            </a:r>
            <a:r>
              <a:rPr lang="ru-RU" dirty="0"/>
              <a:t>образования стихийных свалок — соответствующее наказание.</a:t>
            </a:r>
          </a:p>
          <a:p>
            <a:pPr marL="0" indent="0">
              <a:buNone/>
            </a:pPr>
            <a:r>
              <a:rPr lang="ru-RU" dirty="0" smtClean="0"/>
              <a:t>   Санкции </a:t>
            </a:r>
            <a:r>
              <a:rPr lang="ru-RU" dirty="0"/>
              <a:t>в других странах:</a:t>
            </a:r>
          </a:p>
          <a:p>
            <a:r>
              <a:rPr lang="ru-RU" dirty="0"/>
              <a:t>Австрия — 7 тысяч рублей;</a:t>
            </a:r>
          </a:p>
          <a:p>
            <a:r>
              <a:rPr lang="ru-RU" dirty="0"/>
              <a:t>Австралия — 400 тысяч рублей;</a:t>
            </a:r>
          </a:p>
          <a:p>
            <a:r>
              <a:rPr lang="ru-RU" dirty="0"/>
              <a:t>Ирландия — 400 тысяч рублей и 12 месяцев тюрьмы;</a:t>
            </a:r>
          </a:p>
          <a:p>
            <a:r>
              <a:rPr lang="ru-RU" dirty="0"/>
              <a:t>Великобритания — 7 тысяч рублей;</a:t>
            </a:r>
          </a:p>
          <a:p>
            <a:r>
              <a:rPr lang="ru-RU" dirty="0"/>
              <a:t>Швейцария — 20 тысяч рублей;</a:t>
            </a:r>
          </a:p>
          <a:p>
            <a:r>
              <a:rPr lang="ru-RU" dirty="0"/>
              <a:t>Сингапур — 40 тысяч рублей и тюремное заключение;</a:t>
            </a:r>
          </a:p>
          <a:p>
            <a:r>
              <a:rPr lang="ru-RU" dirty="0"/>
              <a:t>Япония — 5 миллионов рублей и 5 лет тюрьмы.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98538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Итоги: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В итоге можно сказать, что проблема охраны окружающей природной среды </a:t>
            </a:r>
            <a:r>
              <a:rPr lang="ru-RU" dirty="0" smtClean="0"/>
              <a:t>- </a:t>
            </a:r>
            <a:r>
              <a:rPr lang="ru-RU" dirty="0"/>
              <a:t>консервативной, рационального использования природных ресурсов и оздоровления окружающей человека среды - из региональной постепенно превращается в национальную, а затем и международную проблему, решение которой зависит от совместных усилий всего международного сообщества. Для глобального решения проблемы необходимо обеспечить взаимодействие международной охраны окружающей среды, связанной с выполнением международных обязательств и договоров, и национальной и региональной охраны природы</a:t>
            </a:r>
            <a:r>
              <a:rPr lang="ru-RU" dirty="0" smtClean="0"/>
              <a:t>. Загрязнение </a:t>
            </a:r>
            <a:r>
              <a:rPr lang="ru-RU" dirty="0"/>
              <a:t>природной среды вредными для человека отходами, истощение природных ресурсов и угроза разрушения экологических связей в природе неуклонно приводит к мировому кризису.</a:t>
            </a:r>
          </a:p>
        </p:txBody>
      </p:sp>
    </p:spTree>
    <p:extLst>
      <p:ext uri="{BB962C8B-B14F-4D97-AF65-F5344CB8AC3E}">
        <p14:creationId xmlns:p14="http://schemas.microsoft.com/office/powerpoint/2010/main" xmlns="" val="617346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152" y="365125"/>
            <a:ext cx="10137648" cy="750443"/>
          </a:xfrm>
        </p:spPr>
        <p:txBody>
          <a:bodyPr/>
          <a:lstStyle/>
          <a:p>
            <a:r>
              <a:rPr lang="ru-RU" b="1" u="sng" dirty="0" smtClean="0"/>
              <a:t>Содержание:</a:t>
            </a:r>
            <a:endParaRPr lang="en-US" b="1" u="sng" dirty="0"/>
          </a:p>
        </p:txBody>
      </p:sp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2138504" y="1866223"/>
            <a:ext cx="5067300" cy="530225"/>
            <a:chOff x="1270" y="1296"/>
            <a:chExt cx="3192" cy="334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gray">
            <a:xfrm>
              <a:off x="1525" y="1342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</a:rPr>
                <a:t>Уничтожение </a:t>
              </a:r>
              <a:r>
                <a:rPr lang="ru-RU" sz="2000" dirty="0" smtClean="0">
                  <a:solidFill>
                    <a:srgbClr val="000000"/>
                  </a:solidFill>
                </a:rPr>
                <a:t>л</a:t>
              </a:r>
              <a:r>
                <a:rPr lang="ru-RU" sz="2000" dirty="0" smtClean="0">
                  <a:solidFill>
                    <a:srgbClr val="000000"/>
                  </a:solidFill>
                </a:rPr>
                <a:t>есопосадок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7" name="Group 55"/>
            <p:cNvGrpSpPr>
              <a:grpSpLocks/>
            </p:cNvGrpSpPr>
            <p:nvPr/>
          </p:nvGrpSpPr>
          <p:grpSpPr bwMode="auto">
            <a:xfrm>
              <a:off x="1270" y="1318"/>
              <a:ext cx="266" cy="304"/>
              <a:chOff x="1416" y="1270"/>
              <a:chExt cx="266" cy="304"/>
            </a:xfrm>
          </p:grpSpPr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>
                <a:off x="1416" y="1270"/>
                <a:ext cx="266" cy="304"/>
                <a:chOff x="1416" y="1270"/>
                <a:chExt cx="266" cy="304"/>
              </a:xfrm>
            </p:grpSpPr>
            <p:pic>
              <p:nvPicPr>
                <p:cNvPr id="10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6" y="1270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63529"/>
                        <a:invGamma/>
                      </a:srgbClr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13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9" name="Text Box 61"/>
              <p:cNvSpPr txBox="1">
                <a:spLocks noChangeArrowheads="1"/>
              </p:cNvSpPr>
              <p:nvPr/>
            </p:nvSpPr>
            <p:spPr bwMode="gray">
              <a:xfrm>
                <a:off x="1441" y="12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14" name="Group 93"/>
          <p:cNvGrpSpPr>
            <a:grpSpLocks/>
          </p:cNvGrpSpPr>
          <p:nvPr/>
        </p:nvGrpSpPr>
        <p:grpSpPr bwMode="auto">
          <a:xfrm>
            <a:off x="2114009" y="2625470"/>
            <a:ext cx="5070475" cy="549275"/>
            <a:chOff x="1268" y="1776"/>
            <a:chExt cx="3194" cy="346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gray">
            <a:xfrm>
              <a:off x="1422" y="1776"/>
              <a:ext cx="3040" cy="33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gray">
            <a:xfrm>
              <a:off x="1525" y="1824"/>
              <a:ext cx="263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</a:rPr>
                <a:t>Способы решения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17" name="Group 62"/>
            <p:cNvGrpSpPr>
              <a:grpSpLocks/>
            </p:cNvGrpSpPr>
            <p:nvPr/>
          </p:nvGrpSpPr>
          <p:grpSpPr bwMode="auto">
            <a:xfrm>
              <a:off x="1268" y="1824"/>
              <a:ext cx="266" cy="298"/>
              <a:chOff x="1414" y="1776"/>
              <a:chExt cx="266" cy="298"/>
            </a:xfrm>
          </p:grpSpPr>
          <p:grpSp>
            <p:nvGrpSpPr>
              <p:cNvPr id="18" name="Group 63"/>
              <p:cNvGrpSpPr>
                <a:grpSpLocks/>
              </p:cNvGrpSpPr>
              <p:nvPr/>
            </p:nvGrpSpPr>
            <p:grpSpPr bwMode="auto">
              <a:xfrm>
                <a:off x="1414" y="1776"/>
                <a:ext cx="266" cy="298"/>
                <a:chOff x="1415" y="1276"/>
                <a:chExt cx="266" cy="298"/>
              </a:xfrm>
            </p:grpSpPr>
            <p:pic>
              <p:nvPicPr>
                <p:cNvPr id="20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" name="Oval 65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/>
                    </a:gs>
                    <a:gs pos="100000">
                      <a:srgbClr val="FCF71A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Oval 66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>
                        <a:gamma/>
                        <a:shade val="63529"/>
                        <a:invGamma/>
                      </a:srgbClr>
                    </a:gs>
                    <a:gs pos="100000">
                      <a:srgbClr val="FCF71A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3" name="Picture 67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9" name="Text Box 68"/>
              <p:cNvSpPr txBox="1">
                <a:spLocks noChangeArrowheads="1"/>
              </p:cNvSpPr>
              <p:nvPr/>
            </p:nvSpPr>
            <p:spPr bwMode="gray">
              <a:xfrm>
                <a:off x="1440" y="17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24" name="Group 94"/>
          <p:cNvGrpSpPr>
            <a:grpSpLocks/>
          </p:cNvGrpSpPr>
          <p:nvPr/>
        </p:nvGrpSpPr>
        <p:grpSpPr bwMode="auto">
          <a:xfrm>
            <a:off x="1895009" y="3307506"/>
            <a:ext cx="7701336" cy="1103318"/>
            <a:chOff x="1270" y="2247"/>
            <a:chExt cx="3192" cy="345"/>
          </a:xfrm>
        </p:grpSpPr>
        <p:sp>
          <p:nvSpPr>
            <p:cNvPr id="25" name="AutoShape 23"/>
            <p:cNvSpPr>
              <a:spLocks noChangeArrowheads="1"/>
            </p:cNvSpPr>
            <p:nvPr/>
          </p:nvSpPr>
          <p:spPr bwMode="gray">
            <a:xfrm>
              <a:off x="1422" y="2247"/>
              <a:ext cx="3040" cy="33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ru-RU" dirty="0"/>
                <a:t> </a:t>
              </a:r>
              <a:r>
                <a:rPr lang="ru-RU" dirty="0" smtClean="0"/>
                <a:t>   </a:t>
              </a:r>
              <a:r>
                <a:rPr lang="ru-RU" sz="2400" dirty="0" smtClean="0"/>
                <a:t>Загрязнение окружающей среды мусором</a:t>
              </a:r>
              <a:endParaRPr lang="en-US" sz="2400" dirty="0"/>
            </a:p>
          </p:txBody>
        </p:sp>
        <p:grpSp>
          <p:nvGrpSpPr>
            <p:cNvPr id="27" name="Group 69"/>
            <p:cNvGrpSpPr>
              <a:grpSpLocks/>
            </p:cNvGrpSpPr>
            <p:nvPr/>
          </p:nvGrpSpPr>
          <p:grpSpPr bwMode="auto">
            <a:xfrm>
              <a:off x="1270" y="2294"/>
              <a:ext cx="266" cy="298"/>
              <a:chOff x="1416" y="2246"/>
              <a:chExt cx="266" cy="298"/>
            </a:xfrm>
          </p:grpSpPr>
          <p:sp>
            <p:nvSpPr>
              <p:cNvPr id="28" name="Text Box 70"/>
              <p:cNvSpPr txBox="1">
                <a:spLocks noChangeArrowheads="1"/>
              </p:cNvSpPr>
              <p:nvPr/>
            </p:nvSpPr>
            <p:spPr bwMode="gray">
              <a:xfrm>
                <a:off x="1435" y="2267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  <p:grpSp>
            <p:nvGrpSpPr>
              <p:cNvPr id="29" name="Group 71"/>
              <p:cNvGrpSpPr>
                <a:grpSpLocks/>
              </p:cNvGrpSpPr>
              <p:nvPr/>
            </p:nvGrpSpPr>
            <p:grpSpPr bwMode="auto">
              <a:xfrm>
                <a:off x="1416" y="2246"/>
                <a:ext cx="266" cy="298"/>
                <a:chOff x="1415" y="1276"/>
                <a:chExt cx="266" cy="298"/>
              </a:xfrm>
            </p:grpSpPr>
            <p:pic>
              <p:nvPicPr>
                <p:cNvPr id="31" name="Picture 72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2" name="Oval 73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/>
                    </a:gs>
                    <a:gs pos="100000">
                      <a:srgbClr val="10E47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Oval 74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>
                        <a:gamma/>
                        <a:shade val="63529"/>
                        <a:invGamma/>
                      </a:srgbClr>
                    </a:gs>
                    <a:gs pos="100000">
                      <a:srgbClr val="10E47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34" name="Picture 75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0" name="Text Box 76"/>
              <p:cNvSpPr txBox="1">
                <a:spLocks noChangeArrowheads="1"/>
              </p:cNvSpPr>
              <p:nvPr/>
            </p:nvSpPr>
            <p:spPr bwMode="gray">
              <a:xfrm>
                <a:off x="1442" y="226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35" name="Group 95"/>
          <p:cNvGrpSpPr>
            <a:grpSpLocks/>
          </p:cNvGrpSpPr>
          <p:nvPr/>
        </p:nvGrpSpPr>
        <p:grpSpPr bwMode="auto">
          <a:xfrm>
            <a:off x="2142472" y="4607501"/>
            <a:ext cx="5604528" cy="547687"/>
            <a:chOff x="1275" y="2727"/>
            <a:chExt cx="3187" cy="345"/>
          </a:xfrm>
        </p:grpSpPr>
        <p:sp>
          <p:nvSpPr>
            <p:cNvPr id="36" name="AutoShape 33"/>
            <p:cNvSpPr>
              <a:spLocks noChangeArrowheads="1"/>
            </p:cNvSpPr>
            <p:nvPr/>
          </p:nvSpPr>
          <p:spPr bwMode="gray">
            <a:xfrm>
              <a:off x="1422" y="2727"/>
              <a:ext cx="3040" cy="33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Text Box 41"/>
            <p:cNvSpPr txBox="1">
              <a:spLocks noChangeArrowheads="1"/>
            </p:cNvSpPr>
            <p:nvPr/>
          </p:nvSpPr>
          <p:spPr bwMode="gray">
            <a:xfrm>
              <a:off x="1525" y="277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</a:rPr>
                <a:t>Способы решения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38" name="Group 77"/>
            <p:cNvGrpSpPr>
              <a:grpSpLocks/>
            </p:cNvGrpSpPr>
            <p:nvPr/>
          </p:nvGrpSpPr>
          <p:grpSpPr bwMode="auto">
            <a:xfrm>
              <a:off x="1275" y="2774"/>
              <a:ext cx="267" cy="298"/>
              <a:chOff x="1421" y="2726"/>
              <a:chExt cx="267" cy="298"/>
            </a:xfrm>
          </p:grpSpPr>
          <p:sp>
            <p:nvSpPr>
              <p:cNvPr id="39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  <p:grpSp>
            <p:nvGrpSpPr>
              <p:cNvPr id="40" name="Group 79"/>
              <p:cNvGrpSpPr>
                <a:grpSpLocks/>
              </p:cNvGrpSpPr>
              <p:nvPr/>
            </p:nvGrpSpPr>
            <p:grpSpPr bwMode="auto">
              <a:xfrm>
                <a:off x="1421" y="2726"/>
                <a:ext cx="267" cy="298"/>
                <a:chOff x="1422" y="1276"/>
                <a:chExt cx="267" cy="298"/>
              </a:xfrm>
            </p:grpSpPr>
            <p:pic>
              <p:nvPicPr>
                <p:cNvPr id="42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3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23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CA55F9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>
                        <a:gamma/>
                        <a:shade val="63529"/>
                        <a:invGamma/>
                      </a:srgbClr>
                    </a:gs>
                    <a:gs pos="100000">
                      <a:srgbClr val="CA55F9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45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1" name="Text Box 84"/>
              <p:cNvSpPr txBox="1">
                <a:spLocks noChangeArrowheads="1"/>
              </p:cNvSpPr>
              <p:nvPr/>
            </p:nvSpPr>
            <p:spPr bwMode="gray">
              <a:xfrm>
                <a:off x="1440" y="274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46" name="Group 96"/>
          <p:cNvGrpSpPr>
            <a:grpSpLocks/>
          </p:cNvGrpSpPr>
          <p:nvPr/>
        </p:nvGrpSpPr>
        <p:grpSpPr bwMode="auto">
          <a:xfrm>
            <a:off x="2155284" y="5431413"/>
            <a:ext cx="5064125" cy="547687"/>
            <a:chOff x="1268" y="3207"/>
            <a:chExt cx="3190" cy="345"/>
          </a:xfrm>
        </p:grpSpPr>
        <p:sp>
          <p:nvSpPr>
            <p:cNvPr id="47" name="AutoShape 43"/>
            <p:cNvSpPr>
              <a:spLocks noChangeArrowheads="1"/>
            </p:cNvSpPr>
            <p:nvPr/>
          </p:nvSpPr>
          <p:spPr bwMode="gray">
            <a:xfrm>
              <a:off x="1418" y="3207"/>
              <a:ext cx="3040" cy="33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</a:rPr>
                <a:t>Итоги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49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50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52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53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55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1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06460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Уничтожение </a:t>
            </a:r>
            <a:r>
              <a:rPr lang="ru-RU" sz="3600" dirty="0" smtClean="0"/>
              <a:t> </a:t>
            </a:r>
            <a:r>
              <a:rPr lang="ru-RU" sz="3600" dirty="0" smtClean="0"/>
              <a:t>лесопосадок</a:t>
            </a:r>
            <a:br>
              <a:rPr lang="ru-RU" sz="3600" dirty="0" smtClean="0"/>
            </a:br>
            <a:r>
              <a:rPr lang="ru-RU" sz="3600" dirty="0" smtClean="0"/>
              <a:t> (аул Верхний </a:t>
            </a:r>
            <a:r>
              <a:rPr lang="ru-RU" sz="3600" dirty="0" err="1" smtClean="0"/>
              <a:t>Барханчак</a:t>
            </a:r>
            <a:r>
              <a:rPr lang="ru-RU" sz="3600" dirty="0" smtClean="0"/>
              <a:t>):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3908" y="2311399"/>
            <a:ext cx="4805892" cy="3810001"/>
          </a:xfrm>
        </p:spPr>
      </p:pic>
      <p:pic>
        <p:nvPicPr>
          <p:cNvPr id="1026" name="Picture 2" descr="C:\Users\User\Downloads\WhatsApp Image 2023-04-05 at 19.20.53 (1)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8531" y="825500"/>
            <a:ext cx="5012267" cy="529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357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Уничтожение </a:t>
            </a:r>
            <a:r>
              <a:rPr lang="ru-RU" dirty="0" smtClean="0"/>
              <a:t>лесопосадок: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Bahnschrift" panose="020B0502040204020203" pitchFamily="34" charset="0"/>
              </a:rPr>
              <a:t>Проблема вырубки </a:t>
            </a:r>
            <a:r>
              <a:rPr lang="ru-RU" dirty="0" smtClean="0">
                <a:latin typeface="Bahnschrift" panose="020B0502040204020203" pitchFamily="34" charset="0"/>
              </a:rPr>
              <a:t>лесопосадок </a:t>
            </a:r>
            <a:r>
              <a:rPr lang="ru-RU" dirty="0">
                <a:latin typeface="Bahnschrift" panose="020B0502040204020203" pitchFamily="34" charset="0"/>
              </a:rPr>
              <a:t>является одной из самых острых экологических проблем на планете. Ее влияние на экологию трудно переоценить. Не зря ведь деревья называют легкими Земли. Они в целом составляют единую экосистему, которая влияет на жизнь различных видов флоры, фауны, на почву, атмосферу, водный режим. Многие люди даже и не догадываются, к какой катастрофе приведет вырубка </a:t>
            </a:r>
            <a:r>
              <a:rPr lang="ru-RU" dirty="0" smtClean="0">
                <a:latin typeface="Bahnschrift" panose="020B0502040204020203" pitchFamily="34" charset="0"/>
              </a:rPr>
              <a:t>деревьев</a:t>
            </a:r>
            <a:r>
              <a:rPr lang="ru-RU" dirty="0" smtClean="0">
                <a:latin typeface="Bahnschrift" panose="020B0502040204020203" pitchFamily="34" charset="0"/>
              </a:rPr>
              <a:t>, </a:t>
            </a:r>
            <a:r>
              <a:rPr lang="ru-RU" dirty="0">
                <a:latin typeface="Bahnschrift" panose="020B0502040204020203" pitchFamily="34" charset="0"/>
              </a:rPr>
              <a:t>если не прекратить ее.</a:t>
            </a:r>
          </a:p>
        </p:txBody>
      </p:sp>
    </p:spTree>
    <p:extLst>
      <p:ext uri="{BB962C8B-B14F-4D97-AF65-F5344CB8AC3E}">
        <p14:creationId xmlns:p14="http://schemas.microsoft.com/office/powerpoint/2010/main" xmlns="" val="363970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Причины вырубки </a:t>
            </a:r>
            <a:r>
              <a:rPr lang="ru-RU" dirty="0" smtClean="0"/>
              <a:t>лесопосадок: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Среди распространенных причин вырубки деревьев стоит назвать такие:</a:t>
            </a:r>
          </a:p>
          <a:p>
            <a:r>
              <a:rPr lang="ru-RU" dirty="0"/>
              <a:t>древесина имеет высокую ценность как строительный материал и сырье для бумаги, картона, изготовления бытовых предметов;</a:t>
            </a:r>
          </a:p>
          <a:p>
            <a:r>
              <a:rPr lang="ru-RU" dirty="0"/>
              <a:t>нередко уничтожают леса ради расширения новых сельскохозяйственных угодий;</a:t>
            </a:r>
          </a:p>
          <a:p>
            <a:r>
              <a:rPr lang="ru-RU" dirty="0"/>
              <a:t>для прокладки путей сообщения и дорог</a:t>
            </a:r>
          </a:p>
          <a:p>
            <a:r>
              <a:rPr lang="ru-RU" dirty="0"/>
              <a:t>Кроме этого, большое количество деревьев страдает в результате лесных пожаров, которые постоянно происходят из-за неправильного обращения с огнем. Также они случаются в сезон засухи.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5796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Последствия </a:t>
            </a:r>
            <a:r>
              <a:rPr lang="ru-RU" dirty="0" smtClean="0"/>
              <a:t>вырубки: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500" y="1825625"/>
            <a:ext cx="10299700" cy="43513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4000" dirty="0"/>
              <a:t>Основной результат вырубки деревьев – это </a:t>
            </a:r>
            <a:r>
              <a:rPr lang="ru-RU" sz="4000" dirty="0" err="1"/>
              <a:t>обезлесивание</a:t>
            </a:r>
            <a:r>
              <a:rPr lang="ru-RU" sz="4000" dirty="0"/>
              <a:t>, который имеет массу последствий:</a:t>
            </a:r>
          </a:p>
          <a:p>
            <a:r>
              <a:rPr lang="ru-RU" sz="4000" dirty="0"/>
              <a:t>климатические изменения;</a:t>
            </a:r>
          </a:p>
          <a:p>
            <a:r>
              <a:rPr lang="ru-RU" sz="4000" dirty="0"/>
              <a:t>загрязнение окружающей среды;</a:t>
            </a:r>
          </a:p>
          <a:p>
            <a:r>
              <a:rPr lang="ru-RU" sz="4000" dirty="0"/>
              <a:t>изменение экосистемы;</a:t>
            </a:r>
          </a:p>
          <a:p>
            <a:r>
              <a:rPr lang="ru-RU" sz="4000" dirty="0"/>
              <a:t>уничтожение большого количества растений;</a:t>
            </a:r>
          </a:p>
          <a:p>
            <a:r>
              <a:rPr lang="ru-RU" sz="4000" dirty="0"/>
              <a:t>животные вынуждены покидать привычные места обитания;</a:t>
            </a:r>
          </a:p>
          <a:p>
            <a:r>
              <a:rPr lang="ru-RU" sz="4000" dirty="0"/>
              <a:t>ухудшение состояния атмосферы;</a:t>
            </a:r>
          </a:p>
          <a:p>
            <a:r>
              <a:rPr lang="ru-RU" sz="4000" dirty="0"/>
              <a:t>ухудшение круговорота </a:t>
            </a:r>
            <a:r>
              <a:rPr lang="ru-RU" sz="4000" dirty="0" smtClean="0"/>
              <a:t>воды</a:t>
            </a:r>
            <a:r>
              <a:rPr lang="ru-RU" sz="4000" dirty="0"/>
              <a:t> в природе;</a:t>
            </a:r>
          </a:p>
          <a:p>
            <a:r>
              <a:rPr lang="ru-RU" sz="4000" dirty="0"/>
              <a:t>разрушение почвы, что приведет к эрозии грунта;</a:t>
            </a:r>
          </a:p>
          <a:p>
            <a:r>
              <a:rPr lang="ru-RU" sz="4000" dirty="0"/>
              <a:t>появление экологических беженцев.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0427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Пути решения: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2700" y="1749425"/>
            <a:ext cx="10185400" cy="4351338"/>
          </a:xfrm>
        </p:spPr>
        <p:txBody>
          <a:bodyPr>
            <a:normAutofit lnSpcReduction="10000"/>
          </a:bodyPr>
          <a:lstStyle/>
          <a:p>
            <a:pPr marL="0" indent="0" fontAlgn="base">
              <a:buNone/>
            </a:pPr>
            <a:r>
              <a:rPr lang="ru-RU" dirty="0"/>
              <a:t>Одним из путей решения проблемы вырубки </a:t>
            </a:r>
            <a:r>
              <a:rPr lang="ru-RU" dirty="0" smtClean="0"/>
              <a:t>лесопосадок </a:t>
            </a:r>
            <a:r>
              <a:rPr lang="ru-RU" dirty="0"/>
              <a:t>поможет посадка деревьев. Но полностью компенсировать нанесенный урон она не сможет. Подход к этой проблеме должен быть комплексным. Для этого необходимо придерживаться следующих направлений:</a:t>
            </a:r>
          </a:p>
          <a:p>
            <a:pPr fontAlgn="base"/>
            <a:r>
              <a:rPr lang="ru-RU" dirty="0"/>
              <a:t>Планировать лесопользование.</a:t>
            </a:r>
          </a:p>
          <a:p>
            <a:pPr fontAlgn="base"/>
            <a:r>
              <a:rPr lang="ru-RU" dirty="0"/>
              <a:t>Усилить охрану и контроль за использованием природных ресурсов.</a:t>
            </a:r>
          </a:p>
          <a:p>
            <a:pPr fontAlgn="base"/>
            <a:r>
              <a:rPr lang="ru-RU" dirty="0"/>
              <a:t>Разработать систему мониторинга и учета </a:t>
            </a:r>
            <a:r>
              <a:rPr lang="ru-RU" dirty="0" smtClean="0"/>
              <a:t>лесного </a:t>
            </a:r>
            <a:r>
              <a:rPr lang="ru-RU" dirty="0"/>
              <a:t>фонда.</a:t>
            </a:r>
          </a:p>
          <a:p>
            <a:pPr fontAlgn="base"/>
            <a:r>
              <a:rPr lang="ru-RU" dirty="0"/>
              <a:t>Совершенствовать лесное законодательство.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8279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Пути решения: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2500" y="1825625"/>
            <a:ext cx="104267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В </a:t>
            </a:r>
            <a:r>
              <a:rPr lang="ru-RU" dirty="0"/>
              <a:t>большинстве случаев высадка деревьев не покрывает нанесенный ущерб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Поэтому </a:t>
            </a:r>
            <a:r>
              <a:rPr lang="ru-RU" dirty="0"/>
              <a:t>для снижения негативных последствий вырубок необходимо принимать и целый комплекс дополнительных мер:</a:t>
            </a:r>
          </a:p>
          <a:p>
            <a:pPr fontAlgn="base"/>
            <a:r>
              <a:rPr lang="ru-RU" dirty="0" smtClean="0"/>
              <a:t> Ежегодно </a:t>
            </a:r>
            <a:r>
              <a:rPr lang="ru-RU" dirty="0"/>
              <a:t>увеличивать площади посадок.</a:t>
            </a:r>
          </a:p>
          <a:p>
            <a:pPr fontAlgn="base"/>
            <a:r>
              <a:rPr lang="ru-RU" dirty="0" smtClean="0"/>
              <a:t> Создавать </a:t>
            </a:r>
            <a:r>
              <a:rPr lang="ru-RU" dirty="0"/>
              <a:t>охраняемые территории с особым режимом лесопользования.</a:t>
            </a:r>
          </a:p>
          <a:p>
            <a:pPr fontAlgn="base"/>
            <a:r>
              <a:rPr lang="ru-RU" dirty="0" smtClean="0"/>
              <a:t> Направлять </a:t>
            </a:r>
            <a:r>
              <a:rPr lang="ru-RU" dirty="0"/>
              <a:t>значительные силы на предотвращение лесных </a:t>
            </a:r>
            <a:r>
              <a:rPr lang="ru-RU" dirty="0" smtClean="0"/>
              <a:t>   пожаров</a:t>
            </a:r>
            <a:r>
              <a:rPr lang="ru-RU" dirty="0"/>
              <a:t>.</a:t>
            </a:r>
          </a:p>
          <a:p>
            <a:pPr fontAlgn="base"/>
            <a:r>
              <a:rPr lang="ru-RU" dirty="0" smtClean="0"/>
              <a:t> Внедрять </a:t>
            </a:r>
            <a:r>
              <a:rPr lang="ru-RU" dirty="0"/>
              <a:t>вторичную переработку древесины.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6895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55300" cy="1095375"/>
          </a:xfrm>
        </p:spPr>
        <p:txBody>
          <a:bodyPr>
            <a:normAutofit/>
          </a:bodyPr>
          <a:lstStyle/>
          <a:p>
            <a:r>
              <a:rPr lang="ru-RU" dirty="0"/>
              <a:t>Загрязнение окружающей среды </a:t>
            </a:r>
            <a:r>
              <a:rPr lang="ru-RU" dirty="0" smtClean="0"/>
              <a:t>мусором: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44700"/>
            <a:ext cx="10287000" cy="44704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 descr="C:\Users\User\Downloads\WhatsApp Image 2023-04-05 at 19.20.5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6960" y="1229360"/>
            <a:ext cx="9245600" cy="481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514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695</Words>
  <Application>Microsoft Office PowerPoint</Application>
  <PresentationFormat>Произвольный</PresentationFormat>
  <Paragraphs>94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«Влияние человека на окружающую природу»</vt:lpstr>
      <vt:lpstr>Содержание:</vt:lpstr>
      <vt:lpstr>Уничтожение  лесопосадок  (аул Верхний Барханчак):</vt:lpstr>
      <vt:lpstr>Уничтожение лесопосадок:</vt:lpstr>
      <vt:lpstr>Причины вырубки лесопосадок:</vt:lpstr>
      <vt:lpstr>Последствия вырубки:</vt:lpstr>
      <vt:lpstr>Пути решения:</vt:lpstr>
      <vt:lpstr>Пути решения:</vt:lpstr>
      <vt:lpstr>Загрязнение окружающей среды мусором:</vt:lpstr>
      <vt:lpstr>Загрязнение окружающей среды мусором:</vt:lpstr>
      <vt:lpstr>Загрязнение окружающей среды мусором:</vt:lpstr>
      <vt:lpstr>Как можно решить мусорную проблему:</vt:lpstr>
      <vt:lpstr>Раздельный сбор мусора и его сортировка:</vt:lpstr>
      <vt:lpstr>Отказ захоронения или мусоросжигания:</vt:lpstr>
      <vt:lpstr>Вторичная переработка:</vt:lpstr>
      <vt:lpstr>Высокие штрафы: </vt:lpstr>
      <vt:lpstr>Итоги: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User</dc:creator>
  <cp:lastModifiedBy>School</cp:lastModifiedBy>
  <cp:revision>19</cp:revision>
  <dcterms:created xsi:type="dcterms:W3CDTF">2020-01-16T11:38:31Z</dcterms:created>
  <dcterms:modified xsi:type="dcterms:W3CDTF">2023-06-21T10:22:49Z</dcterms:modified>
</cp:coreProperties>
</file>