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24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148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29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40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09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36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745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947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874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31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66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B8D5C-74D7-4193-83F0-2E05D0D1C3D5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B2249-F16C-451E-B178-F4B16BEE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92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B02D1B-FB16-45D1-92CA-9910836572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9469DE-E943-4CD7-8693-6C59ADDA99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3E6B68F-6DB6-4121-A512-CF79D759C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502" y="872"/>
            <a:ext cx="12258502" cy="68571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170BC1-0BE8-425F-8422-35E32E7C6924}"/>
              </a:ext>
            </a:extLst>
          </p:cNvPr>
          <p:cNvSpPr txBox="1"/>
          <p:nvPr/>
        </p:nvSpPr>
        <p:spPr>
          <a:xfrm>
            <a:off x="1784147" y="4715470"/>
            <a:ext cx="10407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Arial Black" panose="020B0A04020102020204" pitchFamily="34" charset="0"/>
              </a:rPr>
              <a:t>ИСКУССТВО Х</a:t>
            </a:r>
            <a:r>
              <a:rPr lang="en-US" sz="5400" b="1" dirty="0">
                <a:latin typeface="Arial Black" panose="020B0A04020102020204" pitchFamily="34" charset="0"/>
              </a:rPr>
              <a:t>VIII</a:t>
            </a:r>
            <a:r>
              <a:rPr lang="ru-RU" sz="5400" b="1" dirty="0">
                <a:latin typeface="Arial Black" panose="020B0A04020102020204" pitchFamily="34" charset="0"/>
              </a:rPr>
              <a:t> ВЕКА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2ED660D-011D-4274-BCE4-C32EB7B53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33"/>
            <a:ext cx="1506240" cy="20063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F0F02AD-F76A-4E63-BF83-36217B0F3B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0070"/>
            <a:ext cx="1530219" cy="21350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DC148FA-97FC-4C5A-87D2-6EE6A31C66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6094" y="67733"/>
            <a:ext cx="1629404" cy="20711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2315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50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2ED660D-011D-4274-BCE4-C32EB7B538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3" y="80023"/>
            <a:ext cx="2653553" cy="35346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788024" y="75198"/>
            <a:ext cx="93053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latin typeface="GraphikCy"/>
              </a:rPr>
              <a:t>Варфоломе́й</a:t>
            </a:r>
            <a:r>
              <a:rPr lang="ru-RU" sz="2800" dirty="0" smtClean="0">
                <a:latin typeface="GraphikCy"/>
              </a:rPr>
              <a:t> (</a:t>
            </a:r>
            <a:r>
              <a:rPr lang="ru-RU" sz="2800" dirty="0">
                <a:latin typeface="GraphikCy"/>
              </a:rPr>
              <a:t>Бартоломео</a:t>
            </a:r>
            <a:r>
              <a:rPr lang="ru-RU" sz="2800" dirty="0" smtClean="0">
                <a:latin typeface="GraphikCy"/>
              </a:rPr>
              <a:t>) Растрелли</a:t>
            </a:r>
            <a:r>
              <a:rPr lang="ru-RU" sz="2800" dirty="0">
                <a:latin typeface="GraphikCy"/>
              </a:rPr>
              <a:t> — один из знаменитейших русских </a:t>
            </a:r>
            <a:r>
              <a:rPr lang="ru-RU" sz="2800" dirty="0" smtClean="0">
                <a:latin typeface="GraphikCy"/>
              </a:rPr>
              <a:t>архитекторов. Родился в Италии, с </a:t>
            </a:r>
            <a:r>
              <a:rPr lang="ru-RU" sz="2800" dirty="0">
                <a:latin typeface="GraphikCy"/>
              </a:rPr>
              <a:t>юности </a:t>
            </a:r>
            <a:r>
              <a:rPr lang="ru-RU" sz="2800" dirty="0" smtClean="0">
                <a:latin typeface="GraphikCy"/>
              </a:rPr>
              <a:t>проживал </a:t>
            </a:r>
            <a:r>
              <a:rPr lang="ru-RU" sz="2800" dirty="0">
                <a:latin typeface="GraphikCy"/>
              </a:rPr>
              <a:t>в </a:t>
            </a:r>
            <a:r>
              <a:rPr lang="ru-RU" sz="2800" dirty="0" smtClean="0">
                <a:latin typeface="GraphikCy"/>
              </a:rPr>
              <a:t>России. </a:t>
            </a:r>
            <a:r>
              <a:rPr lang="ru-RU" sz="2800" dirty="0">
                <a:latin typeface="GraphikCy"/>
              </a:rPr>
              <a:t>Растрелли много </a:t>
            </a:r>
            <a:r>
              <a:rPr lang="ru-RU" sz="2800" dirty="0" smtClean="0">
                <a:latin typeface="GraphikCy"/>
              </a:rPr>
              <a:t>путешествовал, </a:t>
            </a:r>
            <a:r>
              <a:rPr lang="ru-RU" sz="2800" dirty="0">
                <a:latin typeface="GraphikCy"/>
              </a:rPr>
              <a:t>это помогло ему понять и прочувствовать страну во всем ее многообразии. Сегодня имя Растрелли — практически синоним елизаветинского </a:t>
            </a:r>
            <a:r>
              <a:rPr lang="ru-RU" sz="2800" dirty="0" smtClean="0">
                <a:latin typeface="GraphikCy"/>
              </a:rPr>
              <a:t>барокко.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88024" y="3686345"/>
            <a:ext cx="87585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</a:rPr>
              <a:t>Баро́кко</a:t>
            </a:r>
            <a:r>
              <a:rPr lang="ru-RU" sz="2800" dirty="0">
                <a:latin typeface="Arial" panose="020B0604020202020204" pitchFamily="34" charset="0"/>
              </a:rPr>
              <a:t> </a:t>
            </a:r>
            <a:r>
              <a:rPr lang="ru-RU" sz="2800" dirty="0" smtClean="0">
                <a:latin typeface="Arial" panose="020B0604020202020204" pitchFamily="34" charset="0"/>
              </a:rPr>
              <a:t>— </a:t>
            </a:r>
            <a:r>
              <a:rPr lang="ru-RU" sz="2800" dirty="0">
                <a:latin typeface="Arial" panose="020B0604020202020204" pitchFamily="34" charset="0"/>
              </a:rPr>
              <a:t>«</a:t>
            </a:r>
            <a:r>
              <a:rPr lang="ru-RU" sz="2800" dirty="0" smtClean="0">
                <a:latin typeface="Arial" panose="020B0604020202020204" pitchFamily="34" charset="0"/>
              </a:rPr>
              <a:t>вычурный»,</a:t>
            </a:r>
            <a:r>
              <a:rPr lang="ru-RU" sz="2800" dirty="0">
                <a:latin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</a:rPr>
              <a:t>«распущенный», «склонный к излишествам»</a:t>
            </a:r>
            <a:r>
              <a:rPr lang="ru-RU" sz="2800" baseline="30000" dirty="0" smtClean="0">
                <a:latin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</a:rPr>
              <a:t> </a:t>
            </a:r>
            <a:r>
              <a:rPr lang="ru-RU" sz="2800" dirty="0" smtClean="0">
                <a:latin typeface="Arial" panose="020B0604020202020204" pitchFamily="34" charset="0"/>
              </a:rPr>
              <a:t>—характеристика европейской</a:t>
            </a:r>
            <a:r>
              <a:rPr lang="ru-RU" sz="2800" dirty="0">
                <a:latin typeface="Arial" panose="020B0604020202020204" pitchFamily="34" charset="0"/>
              </a:rPr>
              <a:t> </a:t>
            </a:r>
            <a:r>
              <a:rPr lang="ru-RU" sz="2800" dirty="0" smtClean="0">
                <a:latin typeface="Arial" panose="020B0604020202020204" pitchFamily="34" charset="0"/>
              </a:rPr>
              <a:t>культуры</a:t>
            </a:r>
            <a:r>
              <a:rPr lang="ru-RU" sz="2800" dirty="0">
                <a:latin typeface="Arial" panose="020B0604020202020204" pitchFamily="34" charset="0"/>
              </a:rPr>
              <a:t> эпохи XVII—XVIII веков, центром которой была </a:t>
            </a:r>
            <a:r>
              <a:rPr lang="ru-RU" sz="2800" dirty="0" smtClean="0">
                <a:latin typeface="Arial" panose="020B0604020202020204" pitchFamily="34" charset="0"/>
              </a:rPr>
              <a:t>Италия. </a:t>
            </a:r>
            <a:endParaRPr lang="ru-RU" sz="2800" dirty="0"/>
          </a:p>
        </p:txBody>
      </p:sp>
      <p:pic>
        <p:nvPicPr>
          <p:cNvPr id="6" name="Рисунок 5" descr="Exclamation mark 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95" y="3801816"/>
            <a:ext cx="1700411" cy="170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0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99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4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Царицыно (дворцово-парковый ансамбль)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179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960" y="0"/>
            <a:ext cx="63564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Google Sans"/>
              </a:rPr>
              <a:t>Цари́цыно</a:t>
            </a:r>
            <a:r>
              <a:rPr lang="ru-RU" dirty="0">
                <a:latin typeface="Google Sans"/>
              </a:rPr>
              <a:t> — дворцово-парковый ансамбль на юге Москвы; </a:t>
            </a:r>
            <a:r>
              <a:rPr lang="ru-RU" dirty="0" smtClean="0">
                <a:latin typeface="Google Sans"/>
              </a:rPr>
              <a:t>заложен  </a:t>
            </a:r>
            <a:r>
              <a:rPr lang="ru-RU" dirty="0">
                <a:latin typeface="Google Sans"/>
              </a:rPr>
              <a:t>по повелению императрицы Екатерины II в 1776 году.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960" y="78940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</a:rPr>
              <a:t>Работа </a:t>
            </a:r>
            <a:r>
              <a:rPr lang="ru-RU" dirty="0">
                <a:latin typeface="Arial" panose="020B0604020202020204" pitchFamily="34" charset="0"/>
              </a:rPr>
              <a:t>над царицынским ансамблем, </a:t>
            </a:r>
            <a:r>
              <a:rPr lang="ru-RU" dirty="0" smtClean="0">
                <a:latin typeface="Arial" panose="020B0604020202020204" pitchFamily="34" charset="0"/>
              </a:rPr>
              <a:t>стала </a:t>
            </a:r>
            <a:r>
              <a:rPr lang="ru-RU" dirty="0">
                <a:latin typeface="Arial" panose="020B0604020202020204" pitchFamily="34" charset="0"/>
              </a:rPr>
              <a:t>одной из вершин творчества </a:t>
            </a:r>
            <a:r>
              <a:rPr lang="ru-RU" dirty="0" smtClean="0">
                <a:latin typeface="Arial" panose="020B0604020202020204" pitchFamily="34" charset="0"/>
              </a:rPr>
              <a:t>яркого</a:t>
            </a:r>
            <a:r>
              <a:rPr lang="ru-RU" dirty="0">
                <a:latin typeface="Arial" panose="020B0604020202020204" pitchFamily="34" charset="0"/>
              </a:rPr>
              <a:t> и </a:t>
            </a:r>
            <a:r>
              <a:rPr lang="ru-RU" dirty="0" smtClean="0">
                <a:latin typeface="Arial" panose="020B0604020202020204" pitchFamily="34" charset="0"/>
              </a:rPr>
              <a:t>неординарного</a:t>
            </a:r>
            <a:r>
              <a:rPr lang="ru-RU" dirty="0">
                <a:latin typeface="Arial" panose="020B0604020202020204" pitchFamily="34" charset="0"/>
              </a:rPr>
              <a:t> зодчего В. И. Баженова</a:t>
            </a:r>
            <a:endParaRPr lang="ru-RU" dirty="0"/>
          </a:p>
        </p:txBody>
      </p:sp>
      <p:pic>
        <p:nvPicPr>
          <p:cNvPr id="3076" name="Picture 4" descr="Петровский путевой дворец / Музей Москв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0"/>
            <a:ext cx="59740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17920" y="4616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>
                <a:latin typeface="Arial" panose="020B0604020202020204" pitchFamily="34" charset="0"/>
              </a:rPr>
              <a:t>Петро́вский</a:t>
            </a:r>
            <a:r>
              <a:rPr lang="ru-RU" b="1" dirty="0">
                <a:latin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</a:rPr>
              <a:t>путево́й</a:t>
            </a:r>
            <a:r>
              <a:rPr lang="ru-RU" b="1" dirty="0">
                <a:latin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</a:rPr>
              <a:t>дворе́ц</a:t>
            </a:r>
            <a:r>
              <a:rPr lang="ru-RU" dirty="0">
                <a:latin typeface="Arial" panose="020B0604020202020204" pitchFamily="34" charset="0"/>
              </a:rPr>
              <a:t> на Тверском </a:t>
            </a:r>
            <a:r>
              <a:rPr lang="ru-RU" dirty="0" smtClean="0">
                <a:latin typeface="Arial" panose="020B0604020202020204" pitchFamily="34" charset="0"/>
              </a:rPr>
              <a:t>тракте. </a:t>
            </a:r>
            <a:r>
              <a:rPr lang="ru-RU" dirty="0">
                <a:latin typeface="Arial" panose="020B0604020202020204" pitchFamily="34" charset="0"/>
              </a:rPr>
              <a:t>Возведён в 1776—1780-х годах по проекту архитектора </a:t>
            </a:r>
            <a:r>
              <a:rPr lang="ru-RU" dirty="0" smtClean="0">
                <a:latin typeface="Arial" panose="020B0604020202020204" pitchFamily="34" charset="0"/>
              </a:rPr>
              <a:t>Матвея Казакова </a:t>
            </a:r>
            <a:r>
              <a:rPr lang="ru-RU" dirty="0">
                <a:latin typeface="Arial" panose="020B0604020202020204" pitchFamily="34" charset="0"/>
              </a:rPr>
              <a:t> и представляет собой образец </a:t>
            </a:r>
            <a:r>
              <a:rPr lang="ru-RU" dirty="0" smtClean="0">
                <a:latin typeface="Arial" panose="020B0604020202020204" pitchFamily="34" charset="0"/>
              </a:rPr>
              <a:t>русской архитектуры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09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ижи - уникальный памятник русского деревянного зодчества известный на весь  мир. На Онежском озере находится.. | ВКонтак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Нестор Летописец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8" y="58189"/>
            <a:ext cx="1970115" cy="20698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26480" y="0"/>
            <a:ext cx="606552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Google Sans"/>
              </a:rPr>
              <a:t>Деревянные церкви на острове Кижи в Онежском озере называют «Сказкой куполов». Легенда </a:t>
            </a:r>
            <a:r>
              <a:rPr lang="ru-RU" dirty="0">
                <a:latin typeface="Google Sans"/>
              </a:rPr>
              <a:t>гласит, что по завершении строительства зодчий из крестьян по имени Нестор выбросил в озеро топор и сказал: </a:t>
            </a:r>
            <a:r>
              <a:rPr lang="ru-RU" dirty="0" smtClean="0">
                <a:latin typeface="Google Sans"/>
              </a:rPr>
              <a:t>«Поставил эту церковь мастер Нестор. Не </a:t>
            </a:r>
            <a:r>
              <a:rPr lang="ru-RU" dirty="0">
                <a:latin typeface="Google Sans"/>
              </a:rPr>
              <a:t>было, </a:t>
            </a:r>
            <a:r>
              <a:rPr lang="ru-RU" dirty="0" smtClean="0">
                <a:latin typeface="Google Sans"/>
              </a:rPr>
              <a:t>нет и не будет такой». </a:t>
            </a:r>
            <a:r>
              <a:rPr lang="ru-RU" dirty="0">
                <a:latin typeface="Google Sans"/>
              </a:rPr>
              <a:t>Эти слова оказались пророческими. До сих пор архитектурный ансамбль </a:t>
            </a:r>
            <a:r>
              <a:rPr lang="ru-RU" dirty="0" err="1">
                <a:latin typeface="Google Sans"/>
              </a:rPr>
              <a:t>Кижского</a:t>
            </a:r>
            <a:r>
              <a:rPr lang="ru-RU" dirty="0">
                <a:latin typeface="Google Sans"/>
              </a:rPr>
              <a:t> погоста считается самым ярким достижением деревянного зодчества.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12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43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Google Sans</vt:lpstr>
      <vt:lpstr>GraphikCy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2023-06-22T12:52:04Z</dcterms:created>
  <dcterms:modified xsi:type="dcterms:W3CDTF">2023-06-22T12:59:00Z</dcterms:modified>
</cp:coreProperties>
</file>