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9" r:id="rId10"/>
    <p:sldId id="268" r:id="rId11"/>
    <p:sldId id="267" r:id="rId12"/>
    <p:sldId id="270" r:id="rId13"/>
    <p:sldId id="271" r:id="rId14"/>
    <p:sldId id="273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723" autoAdjust="0"/>
  </p:normalViewPr>
  <p:slideViewPr>
    <p:cSldViewPr>
      <p:cViewPr varScale="1">
        <p:scale>
          <a:sx n="45" d="100"/>
          <a:sy n="45" d="100"/>
        </p:scale>
        <p:origin x="-10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0D8F7-7699-492C-A41B-3CE6A980D9DC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2D9AC-B1D2-4C92-9DBC-D1E5D9776C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D6C1073-4C48-4F8E-AAC1-4CE39E6EFD05}" type="slidenum">
              <a:rPr lang="ru-RU" altLang="ru-RU"/>
              <a:pPr/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psearch&amp;p=1&amp;text=%D0%BD%D0%B0%20%D1%81%D1%83%D1%88%D0%B5%20%D0%BD%D0%B0%20%D0%B2%D0%BE%D0%B4%D0%B5%20%D0%B2%20%D0%BD%D0%B5%D0%B1%D0%B5%20%D0%B6%D0%B8%D0%B2%D0%BE%D1%82%D0%BD%D1%8B%D0%B9%20%D0%BC%D0%B8%D1%80&amp;fp=1&amp;img_url=http://i046.radikal.ru/0912/71/3599c0f472f4.jpg&amp;pos=51&amp;rpt=simage&amp;lr=240&amp;nojs=1" TargetMode="External"/><Relationship Id="rId13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14.png"/><Relationship Id="rId12" Type="http://schemas.openxmlformats.org/officeDocument/2006/relationships/hyperlink" Target="http://images.yandex.ru/yandsearch?source=psearch&amp;p=1&amp;text=%D0%BD%D0%B0%20%D1%81%D1%83%D1%88%D0%B5%20%D0%BD%D0%B0%20%D0%B2%D0%BE%D0%B4%D0%B5%20%D0%B2%20%D0%BD%D0%B5%D0%B1%D0%B5%20%D0%B6%D0%B8%D0%B2%D0%BE%D1%82%D0%BD%D1%8B%D0%B9%20%D0%BC%D0%B8%D1%80&amp;fp=1&amp;img_url=http://avatars.yandex.net/get-tv-shows/1336232807631M36082/large&amp;pos=33&amp;rpt=simage&amp;lr=240&amp;nojs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olgatehprom.ru/images/idoblog/upload/62/transport_1.gif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0" Type="http://schemas.openxmlformats.org/officeDocument/2006/relationships/hyperlink" Target="http://images.yandex.ru/yandsearch?source=psearch&amp;p=1&amp;text=%D0%BD%D0%B0%20%D1%81%D1%83%D1%88%D0%B5%20%D0%BD%D0%B0%20%D0%B2%D0%BE%D0%B4%D0%B5%20%D0%B2%20%D0%BD%D0%B5%D0%B1%D0%B5%20%D0%B6%D0%B8%D0%B2%D0%BE%D1%82%D0%BD%D1%8B%D0%B9%20%D0%BC%D0%B8%D1%80&amp;fp=1&amp;img_url=http://i.crackedcdn.com/phpimages/article/3/3/2/125332_v1.jpg&amp;pos=53&amp;rpt=simage&amp;lr=240&amp;nojs=1" TargetMode="External"/><Relationship Id="rId4" Type="http://schemas.openxmlformats.org/officeDocument/2006/relationships/hyperlink" Target="http://images.yandex.ru/yandsearch?source=wiz&amp;fp=0&amp;img_url=http://i018.radikal.ru/1201/42/7147c2adb2c5.jpg&amp;text=%D0%BD%D0%B0%D1%80%D0%BE%D0%B4%D0%BD%D1%8B%D0%B5%20%D0%BF%D1%80%D0%BE%D0%BC%D1%8B%D1%81%D0%BB%D1%8B&amp;noreask=1&amp;pos=0&amp;lr=240&amp;rpt=simage&amp;nojs=1" TargetMode="External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hyperlink" Target="http://images.yandex.ru/yandsearch?source=wiz&amp;fp=0&amp;img_url=http://www.dekatop.com/wp-content/uploads/2011/04/prom_05.jpg&amp;text=%D0%BD%D0%B0%D1%80%D0%BE%D0%B4%D0%BD%D1%8B%D0%B5%20%D0%BF%D1%80%D0%BE%D0%BC%D1%8B%D1%81%D0%BB%D1%8B&amp;noreask=1&amp;pos=4&amp;lr=240&amp;rpt=simage&amp;nojs=1" TargetMode="External"/><Relationship Id="rId7" Type="http://schemas.openxmlformats.org/officeDocument/2006/relationships/hyperlink" Target="http://images.yandex.ru/yandsearch?fp=0&amp;img_url=http://primamedia.ru/files/138636.jpg&amp;iorient=&amp;ih=&amp;icolor=&amp;site=&amp;text=%D0%B4%D0%B5%D1%82%D1%81%D0%B0%D0%B4&amp;iw=&amp;wp=&amp;pos=2&amp;recent=&amp;type=&amp;isize=&amp;rpt=simage&amp;itype=&amp;nojs=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http://images.yandex.ru/yandsearch?fp=0&amp;img_url=http://cs4149.vk.me/u45658957/105512956/s_bbe31610.jpg&amp;iorient=&amp;ih=&amp;icolor=&amp;site=&amp;text=%D1%80%D0%B5%D0%B1%D0%B5%D0%BD%D0%BE%D0%BA&amp;iw=&amp;wp=&amp;pos=19&amp;recent=&amp;type=&amp;isize=&amp;rpt=simage&amp;itype=&amp;nojs=1" TargetMode="Externa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://stranamasterov.ru/img4/i2012/08/28/tatary.jpg" TargetMode="Externa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fp=0&amp;img_url=http://www.opoccuu.com/zkrem04.jpg&amp;iorient=&amp;ih=&amp;icolor=&amp;site=&amp;text=%D1%81%D0%BF%D0%B0%D1%81%D1%81%D0%BA%D0%B0%D1%8F%20%D0%B1%D0%B0%D1%88%D0%BD%D1%8F%20%D0%BA%D1%80%D0%B5%D0%BC%D0%BB%D1%8F&amp;iw=&amp;wp=&amp;pos=0&amp;recent=&amp;type=&amp;isize=&amp;rpt=simage&amp;itype=&amp;nojs=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hyperlink" Target="http://images.yandex.ru/yandsearch?source=wiz&amp;fp=0&amp;img_url=http://supercook.ru/decoration/images-decoration-bow/bant-u-005.jpg&amp;text=%D0%BF%D0%BE%D0%B4%D0%B0%D1%80%D0%BE%D0%BA&amp;noreask=1&amp;pos=8&amp;lr=240&amp;rpt=simage&amp;nojs=1" TargetMode="Externa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images.yandex.ru/yandsearch?fp=0&amp;img_url=http://cs4128.userapi.com/g29815280/a_a9be6229.jpg&amp;iorient=&amp;ih=&amp;icolor=&amp;site=&amp;text=%D1%84%D0%BB%D0%B0%D0%B3%20%D1%80%D0%BE%D1%81%D1%81%D0%B8%D0%B8&amp;iw=&amp;wp=&amp;pos=0&amp;recent=&amp;type=&amp;isize=&amp;rpt=simage&amp;itype=&amp;nojs=1" TargetMode="External"/><Relationship Id="rId7" Type="http://schemas.openxmlformats.org/officeDocument/2006/relationships/hyperlink" Target="http://images.yandex.ru/yandsearch?fp=0&amp;img_url=http://adwizer.ru/media/02-files/flag-and-gerb/russia.jpg&amp;iorient=&amp;ih=&amp;icolor=&amp;site=&amp;text=%D0%B3%D0%B5%D1%80%D0%B1%20%D1%80%D0%BE%D1%81%D1%81%D0%B8%D0%B8&amp;iw=&amp;wp=&amp;pos=2&amp;recent=&amp;type=&amp;isize=&amp;rpt=simage&amp;itype=&amp;nojs=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images.yandex.ru/yandsearch?source=wiz&amp;fp=0&amp;img_url=http://feminastyle.ru/id59977/file/4249&amp;text=%D1%81%D0%B5%D0%BC%D1%8C%D1%8F&amp;noreask=1&amp;pos=1&amp;lr=240&amp;rpt=simage&amp;nojs=1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www.snowbd.ru/fs/a_news_photo/14441_pic.png" TargetMode="External"/><Relationship Id="rId7" Type="http://schemas.openxmlformats.org/officeDocument/2006/relationships/hyperlink" Target="http://www.pozitiff.info/uploads/posts/2011-07/1310513100_1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images.yandex.ru/yandsearch?fp=0&amp;img_url=http://savok.name/uploads/23/85.jpg&amp;iorient=&amp;ih=&amp;icolor=&amp;site=&amp;text=%D0%BE%D1%82%D0%BA%D1%80%D1%8B%D1%82%D0%BA%D0%B8%20%D0%BD%D0%B0%2023%20%D1%84%D0%B5%D0%B2%D1%80%D0%B0%D0%BB%D1%8F&amp;iw=&amp;wp=&amp;pos=26&amp;recent=&amp;type=&amp;isize=&amp;rpt=simage&amp;itype=&amp;nojs=1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images.yandex.ru/yandsearch?fp=0&amp;img_url=http://www.sunhome.ru/UsersGallery/wallpapers/33/11193328.jpg&amp;iorient=&amp;ih=&amp;icolor=&amp;site=&amp;text=%D0%B4%D0%B5%D1%80%D0%B5%D0%B2%D1%8C%D1%8F&amp;iw=&amp;wp=&amp;pos=5&amp;recent=&amp;type=&amp;isize=&amp;rpt=simage&amp;itype=&amp;nojs=1" TargetMode="External"/><Relationship Id="rId7" Type="http://schemas.openxmlformats.org/officeDocument/2006/relationships/hyperlink" Target="http://www.x-team.ru/upload/blog/b7b/b7b62a79edb6b052a3951301f5db110c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images.yandex.ru/yandsearch?fp=0&amp;img_url=http://img1.labirint.ru/books/41629/big.jpg&amp;iorient=&amp;ih=&amp;icolor=&amp;site=&amp;text=%D0%B7%D0%B5%D0%BB%D0%B5%D0%BD%D0%B0%D1%8F%20%D0%B0%D0%BF%D1%82%D0%B5%D0%BA%D0%B0&amp;iw=&amp;wp=&amp;pos=16&amp;recent=&amp;type=&amp;isize=&amp;rpt=simage&amp;itype=&amp;nojs=1" TargetMode="Externa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fp=0&amp;img_url=http://images.tiu.ru/175078_w0_h80_7000v77.jpg&amp;iorient=&amp;ih=&amp;icolor=&amp;site=&amp;text=%D0%BA%D0%B0%D1%80%D1%82%D0%B0%20%D1%80%D0%BE%D1%81%D1%81%D0%B8%D0%B8&amp;iw=&amp;wp=&amp;pos=5&amp;recent=&amp;type=&amp;isize=&amp;rpt=simage&amp;itype=&amp;nojs=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400052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4000" dirty="0" smtClean="0"/>
              <a:t>Нравственно–патриотическое </a:t>
            </a:r>
            <a:r>
              <a:rPr lang="ru-RU" sz="4000" dirty="0" smtClean="0"/>
              <a:t>воспитание дошкольников посредством игры.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Картотека </a:t>
            </a:r>
            <a:r>
              <a:rPr lang="ru-RU" sz="4000" dirty="0" smtClean="0"/>
              <a:t>дидактических </a:t>
            </a:r>
            <a:r>
              <a:rPr lang="ru-RU" sz="4000" dirty="0" smtClean="0"/>
              <a:t>игр</a:t>
            </a: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часть 1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929198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Подготовила воспитатель старшей группы </a:t>
            </a:r>
          </a:p>
          <a:p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МАДОУ ЦРР </a:t>
            </a:r>
            <a:r>
              <a:rPr lang="ru-RU" dirty="0" err="1" smtClean="0">
                <a:solidFill>
                  <a:schemeClr val="tx1"/>
                </a:solidFill>
                <a:latin typeface="Constantia" pitchFamily="18" charset="0"/>
              </a:rPr>
              <a:t>д</a:t>
            </a:r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/с 87</a:t>
            </a:r>
          </a:p>
          <a:p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Ливашова Фатима Михайловна</a:t>
            </a:r>
            <a:endParaRPr lang="ru-RU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4978400" y="156003"/>
            <a:ext cx="3860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600" b="1">
                <a:cs typeface="Times New Roman" pitchFamily="18" charset="0"/>
              </a:rPr>
              <a:t> 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«Собери узор».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знакомить детей с народными промыслами, прививать интерес к русским традициям, учить узнавать и отличать различные промыслы.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разрезные картинки с изображениями народных промыслов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- Дети собирают картинки из разрезных  фрагментов. </a:t>
            </a:r>
          </a:p>
        </p:txBody>
      </p:sp>
      <p:sp>
        <p:nvSpPr>
          <p:cNvPr id="13319" name="Rectangle 10"/>
          <p:cNvSpPr>
            <a:spLocks noChangeArrowheads="1"/>
          </p:cNvSpPr>
          <p:nvPr/>
        </p:nvSpPr>
        <p:spPr bwMode="auto">
          <a:xfrm>
            <a:off x="406400" y="25093"/>
            <a:ext cx="3759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«</a:t>
            </a:r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 предметов»</a:t>
            </a:r>
            <a:endParaRPr lang="ru-RU" alt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alt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alt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обобщить представление детей о том, что в окружающем мире многие предметы изготовлены человеком из материалов природного или искусственного происхождения (применяя различные материалы, человек изучает и использует их свойства). Воспитывать познавательную активность. Закрепить умения образовывать  слова прилагательные.</a:t>
            </a:r>
          </a:p>
          <a:p>
            <a:pPr algn="ctr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Картинки и изображения предметов обихода</a:t>
            </a:r>
          </a:p>
          <a:p>
            <a:pPr algn="ctr"/>
            <a:r>
              <a:rPr lang="ru-RU" alt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 игры:  </a:t>
            </a:r>
            <a:r>
              <a:rPr lang="ru-RU" alt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чугун - чугунный, дерево- деревянный……</a:t>
            </a:r>
          </a:p>
        </p:txBody>
      </p:sp>
      <p:sp>
        <p:nvSpPr>
          <p:cNvPr id="13320" name="Rectangle 4"/>
          <p:cNvSpPr>
            <a:spLocks noChangeArrowheads="1"/>
          </p:cNvSpPr>
          <p:nvPr/>
        </p:nvSpPr>
        <p:spPr bwMode="auto">
          <a:xfrm>
            <a:off x="406400" y="3543300"/>
            <a:ext cx="3860800" cy="249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100" b="1">
                <a:cs typeface="Times New Roman" pitchFamily="18" charset="0"/>
              </a:rPr>
              <a:t>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«На суше, в небе, по воде, под водой (транспорт)»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Совершенствование грамматического строя речи, закрепление в речи предлогов  .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Материал  ; таблица, на которой изображены небо, море,   картинки: поезд, самолет, пароход, грузовая машина, легковая машина, автобус.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Ход игры : Воспитатель просит детей назвать маленькие картинки, а потом найти место для каждой из них на большой картине и составить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предложение </a:t>
            </a:r>
          </a:p>
        </p:txBody>
      </p:sp>
      <p:sp>
        <p:nvSpPr>
          <p:cNvPr id="13321" name="Rectangle 4"/>
          <p:cNvSpPr>
            <a:spLocks noChangeArrowheads="1"/>
          </p:cNvSpPr>
          <p:nvPr/>
        </p:nvSpPr>
        <p:spPr bwMode="auto">
          <a:xfrm>
            <a:off x="4978400" y="3504575"/>
            <a:ext cx="3759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100" b="1">
                <a:cs typeface="Times New Roman" pitchFamily="18" charset="0"/>
              </a:rPr>
              <a:t>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«На суше, в небе, по воде, под водой (животный мир )»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Совершенствование грамматического строя речи, закрепление в речи предлогов  .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Материал  ; таблица, на которой изображены небо, море,   картинки: животного мира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Ход игры : Воспитатель просит детей назвать маленькие картинки, а потом найти место для каждой из них на большой картине и составить предложение </a:t>
            </a:r>
          </a:p>
        </p:txBody>
      </p:sp>
      <p:pic>
        <p:nvPicPr>
          <p:cNvPr id="13322" name="Picture 11" descr="http://im0-tub-ru.yandex.net/i?id=210631594-4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84801" y="2228850"/>
            <a:ext cx="29845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3" descr="http://volgatehprom.ru/images/idoblog/upload/62/transport_1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30400" y="5657850"/>
            <a:ext cx="19812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5" descr="http://im5-tub-ru.yandex.net/i?id=361869719-56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15200" y="5772150"/>
            <a:ext cx="1219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17" descr="http://im6-tub-ru.yandex.net/i?id=442576313-54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80000" y="5772150"/>
            <a:ext cx="1320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19" descr="http://im0-tub-ru.yandex.net/i?id=491106756-37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96001" y="6115050"/>
            <a:ext cx="1409700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4978400" y="-58906"/>
            <a:ext cx="3759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altLang="ru-RU" sz="1000">
                <a:cs typeface="Times New Roman" pitchFamily="18" charset="0"/>
              </a:rPr>
              <a:t>       </a:t>
            </a:r>
            <a:r>
              <a:rPr lang="ru-RU" altLang="ru-RU" sz="1000" b="1">
                <a:cs typeface="Times New Roman" pitchFamily="18" charset="0"/>
              </a:rPr>
              <a:t>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« Узнай о ком я говорю» 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закрепить понимание и осознание детьми своей индивидуальности и чувства собственного достоинства, уважения к мнению другого человека, помочь детям осмыслить различия и сходство между людьми.</a:t>
            </a:r>
          </a:p>
          <a:p>
            <a:pPr>
              <a:tabLst>
                <a:tab pos="685800" algn="l"/>
              </a:tabLst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 </a:t>
            </a:r>
          </a:p>
          <a:p>
            <a:pPr>
              <a:tabLst>
                <a:tab pos="685800" algn="l"/>
              </a:tabLst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ведущий описывает портрет ребенка, дети отгадывают не примут в ней участие.    </a:t>
            </a:r>
          </a:p>
          <a:p>
            <a:pPr algn="just">
              <a:tabLst>
                <a:tab pos="685800" algn="l"/>
              </a:tabLst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508000" y="3733681"/>
            <a:ext cx="3556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  «Продолжи пословицу»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знакомить с устным народным словотворчеством, развивать речь, память , логическое мышление.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картинки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Воспитатель начинает пословицу, дети ее продолжают. </a:t>
            </a:r>
            <a:endParaRPr lang="ru-RU" altLang="ru-RU"/>
          </a:p>
        </p:txBody>
      </p:sp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4978400" y="3474334"/>
            <a:ext cx="37592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600" b="1">
                <a:cs typeface="Times New Roman" pitchFamily="18" charset="0"/>
              </a:rPr>
              <a:t>«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Народные промыслы»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знакомить детей с народными промыслами, прививать интерес к русским традициям, учить узнавать и отличать различные промыслы.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картинки и изображения с предметами  народного  творчества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воспитатель показывает картинку с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изображением предметов  народных промысел  </a:t>
            </a:r>
          </a:p>
          <a:p>
            <a:pPr algn="ctr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Дети называют </a:t>
            </a:r>
          </a:p>
        </p:txBody>
      </p:sp>
      <p:sp>
        <p:nvSpPr>
          <p:cNvPr id="11273" name="Rectangle 10"/>
          <p:cNvSpPr>
            <a:spLocks noChangeArrowheads="1"/>
          </p:cNvSpPr>
          <p:nvPr/>
        </p:nvSpPr>
        <p:spPr bwMode="auto">
          <a:xfrm>
            <a:off x="406400" y="114300"/>
            <a:ext cx="3759200" cy="249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Как найти дорожку в детский сад?»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Закрепить умение детей ориентироваться по плану местности, уметь объяснять расположение объектов по отношению друг к другу. Закреплять умение  определять направление движения. Развивать абстрактное мышление.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план местности (микрорайона) макет местности микрорайона.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дети ориентируются по плану и на макете.</a:t>
            </a:r>
          </a:p>
        </p:txBody>
      </p:sp>
      <p:pic>
        <p:nvPicPr>
          <p:cNvPr id="11274" name="Picture 11" descr="http://im6-tub-ru.yandex.net/i?id=368101347-3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9601" y="5886450"/>
            <a:ext cx="24003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3" descr="http://im7-tub-ru.yandex.net/i?id=232964918-3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7961" t="16000" r="32338"/>
          <a:stretch>
            <a:fillRect/>
          </a:stretch>
        </p:blipFill>
        <p:spPr bwMode="auto">
          <a:xfrm>
            <a:off x="5588000" y="2343150"/>
            <a:ext cx="22352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5" descr="http://im6-tub-ru.yandex.net/i?id=60262861-62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20801" y="2571750"/>
            <a:ext cx="19431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71480"/>
            <a:ext cx="8501122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Структура дидактической игры: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onstantia" pitchFamily="18" charset="0"/>
              </a:rPr>
              <a:t>Дидактическая задача - подчеркивает обучающий характер игры, направленность содержания на процесс познавательной деятельности, вытекает из программы воспитания и обучения в детском саду,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onstantia" pitchFamily="18" charset="0"/>
              </a:rPr>
              <a:t>Игровая задача - определяет игровые действия, становится задачей самого ребенка, вызывает желание и потребность решить её.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onstantia" pitchFamily="18" charset="0"/>
              </a:rPr>
              <a:t>Игровые действия - основа игры, её сюжет, проявление активности детьми в игровых целях.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onstantia" pitchFamily="18" charset="0"/>
              </a:rPr>
              <a:t>Игровые правила - определяют, что и как нужно делать в игре каждому ребенку, указывают путь достижения цели, воспитывают умение сдерживаться, управлять своим поведением.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onstantia" pitchFamily="18" charset="0"/>
              </a:rPr>
              <a:t>Дидактическая игра выступает и как средство всестороннего воспитания личности ребёнка</a:t>
            </a:r>
            <a:r>
              <a:rPr lang="ru-RU" sz="2400" dirty="0" smtClean="0">
                <a:latin typeface="Constantia" pitchFamily="18" charset="0"/>
              </a:rPr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0112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	Умственное </a:t>
            </a:r>
            <a:r>
              <a:rPr lang="ru-RU" sz="2400" dirty="0" smtClean="0">
                <a:latin typeface="Constantia" pitchFamily="18" charset="0"/>
              </a:rPr>
              <a:t>воспитание. Содержание дидактических игр формирует у детей правильное отношение к явлениям общественной жизни, природе, предметам окружающего мира, систематизирует и углубляет знания о Родине, армии, профессии, трудовой деятельности.</a:t>
            </a:r>
          </a:p>
          <a:p>
            <a:r>
              <a:rPr lang="ru-RU" sz="2400" dirty="0" smtClean="0">
                <a:latin typeface="Constantia" pitchFamily="18" charset="0"/>
              </a:rPr>
              <a:t>	Знания </a:t>
            </a:r>
            <a:r>
              <a:rPr lang="ru-RU" sz="2400" dirty="0" smtClean="0">
                <a:latin typeface="Constantia" pitchFamily="18" charset="0"/>
              </a:rPr>
              <a:t>об окружающей жизни дают детям по определённой системе. Так, ознакомление детей с трудом проходит в такой последовательности: детей сначала знакомят с содержанием определённого вида труда, затем- с машинами, помогающими людям в их труде, облегчающими труд, с этапом производства при создании необходимых предметов, продуктов, после чего раскрывают перед детьми значение любого вида труда.</a:t>
            </a:r>
            <a:endParaRPr lang="ru-RU" sz="2400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Прямоугольник 10"/>
          <p:cNvSpPr>
            <a:spLocks noChangeArrowheads="1"/>
          </p:cNvSpPr>
          <p:nvPr/>
        </p:nvSpPr>
        <p:spPr bwMode="auto">
          <a:xfrm>
            <a:off x="304800" y="114300"/>
            <a:ext cx="3759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«Скажи какой»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Цель:  закрепление умения 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образовывать  прилагательные от существительных , формировать знания о национальных языках своей Родины, развивать речь, логическое 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Картинки и иллюстрации людей разных национальностей </a:t>
            </a:r>
          </a:p>
          <a:p>
            <a:pPr algn="ctr" eaLnBrk="1" hangingPunct="1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Мышление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; татарин-  татарский, мордвин -  мордовский….. </a:t>
            </a:r>
          </a:p>
        </p:txBody>
      </p:sp>
      <p:sp>
        <p:nvSpPr>
          <p:cNvPr id="15367" name="Прямоугольник 12"/>
          <p:cNvSpPr>
            <a:spLocks noChangeArrowheads="1"/>
          </p:cNvSpPr>
          <p:nvPr/>
        </p:nvSpPr>
        <p:spPr bwMode="auto">
          <a:xfrm>
            <a:off x="4978400" y="171450"/>
            <a:ext cx="38608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Отгадай профессию»    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Закреплять знания детей о профессиях. Формировать умения разделять профессии на мужские и женские. 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карточки с изображением людей разных профессий.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Взрослый перечисляет действия человека определенной профессии, а дети отгадывают, что это за профессия. </a:t>
            </a:r>
          </a:p>
        </p:txBody>
      </p:sp>
      <p:sp>
        <p:nvSpPr>
          <p:cNvPr id="15368" name="Rectangle 2"/>
          <p:cNvSpPr>
            <a:spLocks noChangeArrowheads="1"/>
          </p:cNvSpPr>
          <p:nvPr/>
        </p:nvSpPr>
        <p:spPr bwMode="auto">
          <a:xfrm>
            <a:off x="406400" y="3470345"/>
            <a:ext cx="3759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b="1">
                <a:cs typeface="Times New Roman" pitchFamily="18" charset="0"/>
              </a:rPr>
              <a:t>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«Я имею право...»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Цель.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Расширить область правовых знаний детей.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Материал.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Набор сюжетных картинок к статьям «Конвенции ООН о правах ребенка». Картинки с изображением ситуаций, не рассматриваемых в «Конвенции» (ребенок катается на велосипеде, играет в прятки, поливает цветы и т.п.).  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Дети поочередно выбирают  картинку и  объясняют причину своего выбора, остальные обсуждают правильность принятого решения.</a:t>
            </a:r>
          </a:p>
          <a:p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9" name="Прямоугольник 8"/>
          <p:cNvSpPr>
            <a:spLocks noChangeArrowheads="1"/>
          </p:cNvSpPr>
          <p:nvPr/>
        </p:nvSpPr>
        <p:spPr bwMode="auto">
          <a:xfrm>
            <a:off x="4978400" y="3543300"/>
            <a:ext cx="3759200" cy="189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"Кто что делает?«</a:t>
            </a:r>
          </a:p>
          <a:p>
            <a:pPr algn="ctr" eaLnBrk="1" hangingPunct="1"/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формировать навык  на подбор глаголов к существительным..Развивать речь, логическое мышление, память </a:t>
            </a:r>
          </a:p>
          <a:p>
            <a:pPr algn="ctr" eaLnBrk="1" hangingPunct="1"/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карточки с изображением людей разных профессий. </a:t>
            </a: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Повар - варит, жарит и т. д.</a:t>
            </a: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70" name="Picture 10" descr="http://im2-tub-ru.yandex.net/i?id=21393836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3200" y="5372100"/>
            <a:ext cx="31496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2" descr="http://im3-tub-ru.yandex.net/i?id=84496823-2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171700"/>
            <a:ext cx="16510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4" descr="http://stranamasterov.ru/img4/i2012/08/28/tatary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7600" y="2286000"/>
            <a:ext cx="213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406400" y="171450"/>
            <a:ext cx="3860800" cy="253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я..»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Развивать у детей сообразительность, чувство юмора, закреплять правила поведения в общественных местах.  .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картинки, фото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Воспитатель начинает рассказ в том месте где он остановился дети говорят «И я…если эти слова подходят по смыслу.</a:t>
            </a:r>
          </a:p>
          <a:p>
            <a:pPr algn="ctr"/>
            <a:r>
              <a:rPr lang="ru-RU" altLang="ru-RU" sz="1400" i="1">
                <a:latin typeface="Times New Roman" pitchFamily="18" charset="0"/>
                <a:cs typeface="Times New Roman" pitchFamily="18" charset="0"/>
              </a:rPr>
              <a:t>Я пришла в магазин…Там очень много товара, я решила купить себе кофточку, а платить не стала…..</a:t>
            </a:r>
          </a:p>
        </p:txBody>
      </p:sp>
      <p:sp>
        <p:nvSpPr>
          <p:cNvPr id="17415" name="Прямоугольник 6"/>
          <p:cNvSpPr>
            <a:spLocks noChangeArrowheads="1"/>
          </p:cNvSpPr>
          <p:nvPr/>
        </p:nvSpPr>
        <p:spPr bwMode="auto">
          <a:xfrm>
            <a:off x="4876800" y="171450"/>
            <a:ext cx="3860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Путешествие в страну часов.»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познакомить детей с тем как можно узнать время без часов Рассказать о том , что в Москве на кремле есть самые главные часы нашей Родины.  .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часы , картинки и иллюстрации с изображением кремлевских часов и других часов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Воспитатель  рассказывает   о том , что раньше люди узнавали время по крику петуха,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по цветам,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затем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изобрели часы….. </a:t>
            </a:r>
            <a:endParaRPr lang="ru-RU" altLang="ru-RU" sz="14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6" name="Прямоугольник 7"/>
          <p:cNvSpPr>
            <a:spLocks noChangeArrowheads="1"/>
          </p:cNvSpPr>
          <p:nvPr/>
        </p:nvSpPr>
        <p:spPr bwMode="auto">
          <a:xfrm>
            <a:off x="304800" y="3543300"/>
            <a:ext cx="3759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Какой подарок (букет) ты хотел бы подарить маме, бабушке,….»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воспитывать внимание , доброжелательность, готовность доставлять близким удовольствие и радость. Закреплять умение общаться в вежливой форме, считаться с интересами другого..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картинки и иллюстрации праздников и праздничных подарков.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Воспитатель начинает рассказ о том, что все любят получать подарки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, как их следует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Преподносить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и когда..</a:t>
            </a:r>
            <a:endParaRPr lang="ru-RU" altLang="ru-RU" sz="14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Прямоугольник 8"/>
          <p:cNvSpPr>
            <a:spLocks noChangeArrowheads="1"/>
          </p:cNvSpPr>
          <p:nvPr/>
        </p:nvSpPr>
        <p:spPr bwMode="auto">
          <a:xfrm>
            <a:off x="4978400" y="3543300"/>
            <a:ext cx="3860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Какие праздники ты знаешь ?»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Развивать у детей сообразительность,, память, закрепить знания о праздниках, (народные, государственные, религиозные)  закреплять правила поведения в общественных местах.  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картинки и иллюстрации с изображением праздников, открытки к разным праздникам.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Воспитатель начинает рассказ о том что праздники бывают разные, показывает карточки и открытки. Предлагает подобрать карточку с праздником, а к ней тематическую открытку.</a:t>
            </a:r>
            <a:r>
              <a:rPr lang="ru-RU" altLang="ru-RU" sz="1400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7418" name="Picture 9" descr="http://im0-tub-ru.yandex.net/i?id=724142509-3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7267" y="2228850"/>
            <a:ext cx="171873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1" descr="http://im7-tub-ru.yandex.net/i?id=252439200-55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5829300"/>
            <a:ext cx="14986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5016"/>
            <a:ext cx="8183880" cy="3221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0"/>
            <a:ext cx="835824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latin typeface="Constantia" pitchFamily="18" charset="0"/>
              </a:rPr>
              <a:t>	В </a:t>
            </a:r>
            <a:r>
              <a:rPr lang="ru-RU" dirty="0" smtClean="0">
                <a:latin typeface="Constantia" pitchFamily="18" charset="0"/>
              </a:rPr>
              <a:t>последние годы идет переосмысление сущности нравственно- патриотического воспитания: идея воспитания патриотизма у гражданственности, приобретает все больше значение, общественное становится задачей государственной важности. Воспитание патриотических чувству детей дошкольного возраста – одна из задач нравственного воспитания, включающая в себя воспитание любви к родине, любви к близким людям, к детскому саду, к родному дому, к родной улице, родному городу и родной стране. Формирование у дошкольников к любви к родине с раннего периода - -это этап накопления ими социального опыта жизни в условиях малой родины, усвоения принятых норм поведения, взаимоотношений, приобщению мира родной культуры. Поэтому нравственно- патриотическое воспитание с дошкольный возраста- единственно верный путь успешной ранней социализации личности, формирования устойчивой связи поколений и обеспечение связи человека с родными корнями, его любви к отечеству, которая начинается с осознанного и ответственного отношения к малой родине.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1"/>
          <p:cNvSpPr>
            <a:spLocks noChangeArrowheads="1"/>
          </p:cNvSpPr>
          <p:nvPr/>
        </p:nvSpPr>
        <p:spPr bwMode="auto">
          <a:xfrm>
            <a:off x="406400" y="105966"/>
            <a:ext cx="37592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    « Флаг России»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способствовать закреплению знания флага своей страны,(города, Республики) закрепить основные цвета флагов, что они обозначают?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полосы красного, синего и белого цвета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Воспитатель показывает детям флаг России, убирает и предлагает выложить разноцветные полоски в том порядке, в котором они находятся на флаге России </a:t>
            </a:r>
          </a:p>
        </p:txBody>
      </p:sp>
      <p:pic>
        <p:nvPicPr>
          <p:cNvPr id="4103" name="Picture 3" descr="http://im5-tub-ru.yandex.net/i?id=84770582-02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8184" y="2457450"/>
            <a:ext cx="2326216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Rectangle 1"/>
          <p:cNvSpPr>
            <a:spLocks noChangeArrowheads="1"/>
          </p:cNvSpPr>
          <p:nvPr/>
        </p:nvSpPr>
        <p:spPr bwMode="auto">
          <a:xfrm>
            <a:off x="4978400" y="171450"/>
            <a:ext cx="3759200" cy="222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    « Герб  России»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способствовать закреплению знания герба своей страны,(города, Республики) закрепить знания о том что нарисовано на гербе  и что это обозначает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картинка герба разрезанная на 6-8 частей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Воспитатель показывает детям герб России,   и предлагает  детям составить герб одно целое из частей картинки.</a:t>
            </a: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508000" y="3561725"/>
            <a:ext cx="3657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    «Расскажи о своей  семье»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Сформировать представление о себе как о члене семьи. Показать значение семьи в жизни человека. Формировать желание рассказывать о членах своей семьи, гордиться ими, любить их.</a:t>
            </a:r>
            <a:br>
              <a:rPr lang="ru-RU" alt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Фотоальбом  , составленный совместно с родителями с  семейными фотографиями  с генеалогическим древом семьи  </a:t>
            </a:r>
          </a:p>
        </p:txBody>
      </p:sp>
      <p:pic>
        <p:nvPicPr>
          <p:cNvPr id="4106" name="Picture 8" descr="http://im5-tub-ru.yandex.net/i?id=80005247-5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20800" y="5886450"/>
            <a:ext cx="211031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0" descr="http://im7-tub-ru.yandex.net/i?id=13165137-70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l="3107" r="68935" b="50929"/>
          <a:stretch>
            <a:fillRect/>
          </a:stretch>
        </p:blipFill>
        <p:spPr bwMode="auto">
          <a:xfrm>
            <a:off x="5892800" y="2400300"/>
            <a:ext cx="2161117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Прямоугольник 13"/>
          <p:cNvSpPr>
            <a:spLocks noChangeArrowheads="1"/>
          </p:cNvSpPr>
          <p:nvPr/>
        </p:nvSpPr>
        <p:spPr bwMode="auto">
          <a:xfrm>
            <a:off x="4978400" y="3600450"/>
            <a:ext cx="3657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     «Найти флаг России, 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города Калининграда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способствовать закреплению знания флага своей страны,(города, закрепить основные цвета флагов, что они обозначают?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;картинки с изображением разных флагов 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: 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среди 4-6  предложенных флагов  найти нужный </a:t>
            </a:r>
            <a:endParaRPr lang="ru-RU" altLang="ru-RU"/>
          </a:p>
        </p:txBody>
      </p:sp>
      <p:sp>
        <p:nvSpPr>
          <p:cNvPr id="4109" name="AutoShape 15" descr="&amp;Mcy;&amp;IEcy;&amp;Gcy;&amp;Acy;&amp;Fcy;&amp;Lcy;&amp;Acy;&amp;Gcy; &amp;Scy;&amp;pcy;&amp;rcy;&amp;acy;&amp;vcy;&amp;ocy;&amp;chcy;&amp;ncy;&amp;acy;&amp;yacy; &amp;icy;&amp;ncy;&amp;fcy;&amp;ocy;&amp;rcy;&amp;mcy;&amp;acy;&amp;tscy;&amp;icy;&amp;yacy; &amp;Fcy;&amp;lcy;&amp;acy;&amp;gcy;&amp;icy; &amp;gcy;&amp;ocy;&amp;rcy;&amp;ocy;&amp;dcy;&amp;ocy;&amp;vcy; &amp;Rcy;&amp;Fcy;"/>
          <p:cNvSpPr>
            <a:spLocks noChangeAspect="1" noChangeArrowheads="1"/>
          </p:cNvSpPr>
          <p:nvPr/>
        </p:nvSpPr>
        <p:spPr bwMode="auto">
          <a:xfrm>
            <a:off x="207433" y="-108347"/>
            <a:ext cx="4064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4110" name="AutoShape 17" descr="&amp;Mcy;&amp;IEcy;&amp;Gcy;&amp;Acy;&amp;Fcy;&amp;Lcy;&amp;Acy;&amp;Gcy; &amp;Scy;&amp;pcy;&amp;rcy;&amp;acy;&amp;vcy;&amp;ocy;&amp;chcy;&amp;ncy;&amp;acy;&amp;yacy; &amp;icy;&amp;ncy;&amp;fcy;&amp;ocy;&amp;rcy;&amp;mcy;&amp;acy;&amp;tscy;&amp;icy;&amp;yacy; &amp;Fcy;&amp;lcy;&amp;acy;&amp;gcy;&amp;icy; &amp;gcy;&amp;ocy;&amp;rcy;&amp;ocy;&amp;dcy;&amp;ocy;&amp;vcy; &amp;Rcy;&amp;Fcy;"/>
          <p:cNvSpPr>
            <a:spLocks noChangeAspect="1" noChangeArrowheads="1"/>
          </p:cNvSpPr>
          <p:nvPr/>
        </p:nvSpPr>
        <p:spPr bwMode="auto">
          <a:xfrm>
            <a:off x="207433" y="-108347"/>
            <a:ext cx="406400" cy="22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00042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Нравственно – патриотическое воспитание дошкольников посредством игры.</a:t>
            </a:r>
          </a:p>
          <a:p>
            <a:r>
              <a:rPr lang="ru-RU" dirty="0" smtClean="0"/>
              <a:t>Гармоничное развитие ребенка – это основа формирования будущей личности. Оно зависит от успешного решения многих задач, среди которых особое место занимают вопросы нравственно патриотического воспитания.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285992"/>
            <a:ext cx="82868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Цель: Формировать у детей дошкольного возраста патриотическое отношения и чувства к своей семье, городу, к природе, культуре на основе исторических и природных особенностей родного края.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Формировать у детей знания о символике, достопримечательностях. И богатствах России и родного края.</a:t>
            </a:r>
          </a:p>
          <a:p>
            <a:r>
              <a:rPr lang="ru-RU" dirty="0" smtClean="0"/>
              <a:t>Чувство любви и привязанность к своей семье, родному краю.</a:t>
            </a:r>
          </a:p>
          <a:p>
            <a:r>
              <a:rPr lang="ru-RU" dirty="0" smtClean="0"/>
              <a:t>Развивать интерес к традициям и промыслам различных народов родного края.</a:t>
            </a:r>
          </a:p>
          <a:p>
            <a:r>
              <a:rPr lang="ru-RU" dirty="0" smtClean="0"/>
              <a:t>Воспитывать чувство собственного достоинства, как представителя своего народа, уважение к прошлому, настоящему, будущему родного края, толерантного отношения к представителям других национальностей.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5080000" y="213598"/>
            <a:ext cx="3657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685800" algn="l"/>
              </a:tabLst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«Моих родителей зовут…» 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685800" algn="l"/>
              </a:tabLst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1400" i="1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Закрепляем знания имени и отчества родителей, дедушек , бабушек… </a:t>
            </a:r>
          </a:p>
          <a:p>
            <a:pPr algn="ctr">
              <a:tabLst>
                <a:tab pos="685800" algn="l"/>
              </a:tabLst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семейные фотоальбомы </a:t>
            </a:r>
          </a:p>
          <a:p>
            <a:pPr algn="ctr">
              <a:tabLst>
                <a:tab pos="685800" algn="l"/>
              </a:tabLst>
            </a:pPr>
            <a:r>
              <a:rPr lang="ru-RU" altLang="ru-RU" sz="1400" b="1" i="1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дети, передавая друг другу мяч, быстро называют фамилию, имя, отчество мамы и папы.</a:t>
            </a: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406400" y="3726597"/>
            <a:ext cx="3759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3640138" algn="l"/>
              </a:tabLst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«Вчера- сегодня»</a:t>
            </a:r>
          </a:p>
          <a:p>
            <a:pPr algn="ctr">
              <a:tabLst>
                <a:tab pos="3640138" algn="l"/>
              </a:tabLst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развивать чувство времени у детей. </a:t>
            </a:r>
          </a:p>
          <a:p>
            <a:pPr algn="ctr">
              <a:tabLst>
                <a:tab pos="3640138" algn="l"/>
              </a:tabLst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Взрослый предлагает детям выслушав предложения, определить, какого времени оно касается (настоящего или прошлого). Если прошлого, то дети показывают руками сзади себя – было когда-то, если же предложения касается настоящего, то дети разводят руками.</a:t>
            </a: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4978400" y="3592027"/>
            <a:ext cx="3759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000" b="1">
                <a:cs typeface="Times New Roman" pitchFamily="18" charset="0"/>
              </a:rPr>
              <a:t> 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«Почта»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закрепить знания детей о городах России.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почтовые конверты, открытки 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воспитатель предлагает посмотреть на предметы, определить для чего они нужны. Дает понятие о том, что почта- связь между людьми.</a:t>
            </a:r>
          </a:p>
        </p:txBody>
      </p:sp>
      <p:pic>
        <p:nvPicPr>
          <p:cNvPr id="7177" name="Picture 11" descr="http://www.snowbd.ru/fs/a_news_photo/14441_pic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40000" y="2457450"/>
            <a:ext cx="121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5" descr="http://im4-tub-ru.yandex.net/i?id=33566883-26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94400" y="5372100"/>
            <a:ext cx="1574800" cy="122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7" descr="http://www.pozitiff.info/uploads/posts/2011-07/1310513100_10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64157" y="2000250"/>
            <a:ext cx="2528943" cy="128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Rectangle 6"/>
          <p:cNvSpPr>
            <a:spLocks noChangeArrowheads="1"/>
          </p:cNvSpPr>
          <p:nvPr/>
        </p:nvSpPr>
        <p:spPr bwMode="auto">
          <a:xfrm>
            <a:off x="406400" y="114300"/>
            <a:ext cx="3860800" cy="249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685800" algn="l"/>
              </a:tabLst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«Назови виды спорта».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685800" algn="l"/>
              </a:tabLst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закрепить виды спорта: летние, зимние, спортивный инвентарь. Уяснить, что  занимаясь, спортом мы получаем здоровье, отдых.</a:t>
            </a:r>
          </a:p>
          <a:p>
            <a:pPr algn="ctr">
              <a:tabLst>
                <a:tab pos="685800" algn="l"/>
              </a:tabLst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картинки с разными видами спорта, пиктограммы видов спорта, символическое изображение человечков</a:t>
            </a:r>
          </a:p>
          <a:p>
            <a:pPr algn="ctr">
              <a:tabLst>
                <a:tab pos="685800" algn="l"/>
              </a:tabLst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 игры 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Все встают в круг, передают друг другу мяч и называют: зимние виды спорта, летние виды спорта, спортивный инвентарь.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142984"/>
            <a:ext cx="84296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nstantia" pitchFamily="18" charset="0"/>
              </a:rPr>
              <a:t>Таким образом, решая задачи нравственно – патриотического воспитания через игровую деятельность, я планирую </a:t>
            </a:r>
            <a:r>
              <a:rPr lang="ru-RU" sz="2000" dirty="0" err="1" smtClean="0">
                <a:latin typeface="Constantia" pitchFamily="18" charset="0"/>
              </a:rPr>
              <a:t>планирую</a:t>
            </a:r>
            <a:r>
              <a:rPr lang="ru-RU" sz="2000" dirty="0" smtClean="0">
                <a:latin typeface="Constantia" pitchFamily="18" charset="0"/>
              </a:rPr>
              <a:t> свою работу с детьми учитывая следующие способности:</a:t>
            </a:r>
          </a:p>
          <a:p>
            <a:r>
              <a:rPr lang="ru-RU" sz="2000" dirty="0" smtClean="0">
                <a:latin typeface="Constantia" pitchFamily="18" charset="0"/>
              </a:rPr>
              <a:t>Нравственно-патриотическое воспитание в образовательном процессе;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Constantia" pitchFamily="18" charset="0"/>
              </a:rPr>
              <a:t>Участие в мероприятиях, проводимые дошкольными учреждениями и другими организациями;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onstantia" pitchFamily="18" charset="0"/>
              </a:rPr>
              <a:t>Привлечение родителей к участию различных патриотических мероприятиях.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onstantia" pitchFamily="18" charset="0"/>
              </a:rPr>
              <a:t>Использование дидактических игр в процессе патриотического воспитания дошкольников.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onstantia" pitchFamily="18" charset="0"/>
              </a:rPr>
              <a:t>Дидактическая игра представляет собой многоплановое сложное педагогическое явление: это и игровой метод обучения дошкольников, и форма обучения, и самостоятельная игровая деятельность, и средство всестороннего воспитания личности ребенка.</a:t>
            </a:r>
            <a:endParaRPr lang="ru-RU" sz="2000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06400" y="171450"/>
            <a:ext cx="3860800" cy="2331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«С какого дерева листок»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закрепить знания детей о природе родного края., закрепить умение   образовывать относительные  прилагательные (береза –березовый, дуб – дубовый и т. д.)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Картинки и иллюстрации с изображением деревьев и кустарников  и листьев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Воспитатель показывает картинки с изображением листка, затем дерева.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978400" y="132725"/>
            <a:ext cx="3759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000">
                <a:cs typeface="Times New Roman" pitchFamily="18" charset="0"/>
              </a:rPr>
              <a:t>                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Зеленая аптека»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закрепить знания детей о лекарственных растениях родного края; о правильном использовании их в лечебных целях.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гербарий, картотека лечебных трав 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Воспитатель показывает картинку с изображением лечебной травы , дети отгадывают .Рассказывает о ее целебных свойствах </a:t>
            </a:r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304800" y="3370184"/>
            <a:ext cx="406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000">
                <a:cs typeface="Times New Roman" pitchFamily="18" charset="0"/>
              </a:rPr>
              <a:t>          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Малая красная книга 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закрепить знания детей о редких  растениях и животных , птиц нашего края  занесенных  в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« Красную книгу». Прививать любовь к родине, родному краю , чувство ответственности  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: «Малая красная книга», составленная совместно с родителями, картинки и иллюстрации с изображением редких животных и растений, птиц 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Воспитатель показывает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картинку с изображением редких животных и растений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,дети называют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.Воспитатель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рассказывает о  них </a:t>
            </a:r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4978400" y="3557587"/>
            <a:ext cx="3759200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    «Страны и народы"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Расширять представление детей о странах Земли и их народах. Прививать интерес к жизни людей с различным бытом, культурой и традициями. Прививать уважение к культуре и традициям разных народов мира.  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глобус, карта Мира, куклы в национальных костюмах, записи мелодии песен разных народов, картинки и иллюстрации с изображением разных стран и народов мира </a:t>
            </a:r>
          </a:p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Ход игры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: Воспитатель показывает картинку с изображением с изображением разных стран и народов мира .Рассказывает о них</a:t>
            </a:r>
          </a:p>
          <a:p>
            <a:endParaRPr lang="ru-RU" altLang="ru-RU" sz="1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6" name="Picture 11" descr="http://im5-tub-ru.yandex.net/i?id=475814432-34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5600" y="2400300"/>
            <a:ext cx="19304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3" descr="http://im3-tub-ru.yandex.net/i?id=139525093-12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t="6667" r="1031" b="6667"/>
          <a:stretch>
            <a:fillRect/>
          </a:stretch>
        </p:blipFill>
        <p:spPr bwMode="auto">
          <a:xfrm>
            <a:off x="6096000" y="2343150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11" descr="http://www.x-team.ru/upload/blog/b7b/b7b62a79edb6b052a3951301f5db110c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43201" y="5886450"/>
            <a:ext cx="12827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8471"/>
            <a:ext cx="8429684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Значение дидактических игр:</a:t>
            </a:r>
          </a:p>
          <a:p>
            <a:r>
              <a:rPr lang="ru-RU" sz="1600" dirty="0" smtClean="0"/>
              <a:t>- являются средством воспитания, с их помощью воспитатель воздействует на все стороны личности ребенка: на сознание, чувства, вол», отношения, поступки и поведение вообще;</a:t>
            </a:r>
          </a:p>
          <a:p>
            <a:r>
              <a:rPr lang="ru-RU" sz="1600" dirty="0" smtClean="0"/>
              <a:t>- выполняют обучающую функцию, являются средством первоначального обучения дошкольников, умственного воспитания; в них дети отражают окружающую жизнь и познают те или другие доступные для их восприятия и понимания факты, явления. Их содержание формирует у детей правильное отношение к предметам и явлениям окружающего мира, систематизирует и углубляет знания о родном крае, о людях разных профессий, представления о трудовой деятельности взрослых;</a:t>
            </a:r>
          </a:p>
          <a:p>
            <a:r>
              <a:rPr lang="ru-RU" sz="1600" dirty="0" smtClean="0"/>
              <a:t>- развивают сенсорные способности детей с помощью игр по ознакомлению детей с цветом, формой, величиной предметов;</a:t>
            </a:r>
          </a:p>
          <a:p>
            <a:r>
              <a:rPr lang="ru-RU" sz="1600" dirty="0" smtClean="0"/>
              <a:t>- развивают речь детей: расширяется и активизируется словарь, формируется правильное </a:t>
            </a:r>
            <a:r>
              <a:rPr lang="ru-RU" sz="1600" dirty="0" err="1" smtClean="0"/>
              <a:t>эвукопроиэношение</a:t>
            </a:r>
            <a:r>
              <a:rPr lang="ru-RU" sz="1600" dirty="0" smtClean="0"/>
              <a:t>, развивается связная речь, умение правильно высказывать свои мысли;</a:t>
            </a:r>
          </a:p>
          <a:p>
            <a:r>
              <a:rPr lang="ru-RU" sz="1600" dirty="0" smtClean="0"/>
              <a:t>- формируют нравственные представления о бережном отношении к окружающим предметам, игрушкам как результатам труда взрослых, о нормах поведения, о положительных и отрицательных качествах личности;</a:t>
            </a:r>
          </a:p>
          <a:p>
            <a:r>
              <a:rPr lang="ru-RU" sz="1600" dirty="0" smtClean="0"/>
              <a:t>- воспитывают уважение к человеку труда, вызывают интерес к трудовой деятельности, желание самим трудиться;</a:t>
            </a:r>
          </a:p>
          <a:p>
            <a:r>
              <a:rPr lang="ru-RU" sz="1600" dirty="0" smtClean="0"/>
              <a:t>- свода красочным оформлением, художественным исполнением развивают эстетический вкус;</a:t>
            </a:r>
          </a:p>
          <a:p>
            <a:r>
              <a:rPr lang="ru-RU" sz="1600" dirty="0" smtClean="0"/>
              <a:t>- способствуют физическому развитию: вызывают положительный эмоциональный подъем хорошее самочувствие, развивается и укрепляется мелкая мускулатура рук.</a:t>
            </a:r>
            <a:endParaRPr lang="ru-RU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" descr="C:\Users\Павлозавр\Desktop\юля новый эл партфолио\рамки, шаблоны\Фоны для презентаций и бэйджиков\1 (185)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23"/>
          <p:cNvSpPr>
            <a:spLocks noChangeArrowheads="1"/>
          </p:cNvSpPr>
          <p:nvPr/>
        </p:nvSpPr>
        <p:spPr bwMode="auto">
          <a:xfrm>
            <a:off x="406400" y="3454510"/>
            <a:ext cx="3454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200" b="1">
                <a:cs typeface="Times New Roman" pitchFamily="18" charset="0"/>
              </a:rPr>
              <a:t>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«Наша страна».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Выявить знания детей о нашей Родине, ее столице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иллюстрации города Москвы, карта мира, фотографии.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воспитатель показывает иллюстрации и картины, залает вопросы. Дети отвечают</a:t>
            </a:r>
            <a:endParaRPr lang="ru-RU" altLang="ru-RU" sz="1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25" descr="http://im5-tub-ru.yandex.net/i?id=152460876-6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867" y="5266135"/>
            <a:ext cx="3420533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Прямоугольник 20"/>
          <p:cNvSpPr>
            <a:spLocks noChangeArrowheads="1"/>
          </p:cNvSpPr>
          <p:nvPr/>
        </p:nvSpPr>
        <p:spPr bwMode="auto">
          <a:xfrm>
            <a:off x="5080000" y="3600450"/>
            <a:ext cx="3759200" cy="189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/>
              <a:t>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«Малая Родина ».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Выявить знания детей о своей Малой  Родине, об истории нашего города, памятниках и достопримечательностях </a:t>
            </a:r>
          </a:p>
          <a:p>
            <a:pPr algn="ctr" eaLnBrk="1" hangingPunct="1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г. Калининграда</a:t>
            </a:r>
            <a:br>
              <a:rPr lang="ru-RU" alt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иллюстраций, фотографий города 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воспитатель показывает иллюстрации и картины. Вопрос- ответ,.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1" name="Прямоугольник 11"/>
          <p:cNvSpPr>
            <a:spLocks noChangeArrowheads="1"/>
          </p:cNvSpPr>
          <p:nvPr/>
        </p:nvSpPr>
        <p:spPr bwMode="auto">
          <a:xfrm>
            <a:off x="406400" y="285750"/>
            <a:ext cx="3860800" cy="237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Поиски добрых слов» .»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раскрыть на примерах значение слов «простите, извините», воспитывать дружеские отношения, объяснить необходимость извинения, признания вины или доказательства  правоты и справедливости., связь слова и поступка, слово и отношение </a:t>
            </a:r>
            <a:endParaRPr lang="ru-RU" altLang="ru-RU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Воспитатель начинает рассказ о том ,как следует извиняться , где и когда, как применяются эти вежливые слова </a:t>
            </a:r>
            <a:r>
              <a:rPr lang="ru-RU" altLang="ru-RU" sz="1400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82" name="Прямоугольник 12"/>
          <p:cNvSpPr>
            <a:spLocks noChangeArrowheads="1"/>
          </p:cNvSpPr>
          <p:nvPr/>
        </p:nvSpPr>
        <p:spPr bwMode="auto">
          <a:xfrm>
            <a:off x="4978400" y="171450"/>
            <a:ext cx="3759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Путешествие по маршруту добрых чувств, поступков, дел и отношений».»</a:t>
            </a: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обратить внимание детей на то, что добрые чувства, поступки и дела вызывают чувство уважения, дружбу и любовь. Формировать дружеские отношения, закреплять правила этикета, правила поведения.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картинки с разными сюжетами добрых поступков, хорошего и плохого поведения </a:t>
            </a:r>
          </a:p>
          <a:p>
            <a:pPr algn="ctr"/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Воспитатель начинает рассказ о том ,как следует себя вести в том или ином месте, какие поступки хорошие..</a:t>
            </a:r>
            <a:endParaRPr lang="ru-RU" altLang="ru-RU" sz="14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</TotalTime>
  <Words>2233</Words>
  <Application>Microsoft Office PowerPoint</Application>
  <PresentationFormat>Экран (4:3)</PresentationFormat>
  <Paragraphs>178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          Нравственно–патриотическое воспитание дошкольников посредством игры.  Картотека дидактических игр часть 1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Нравственно–патриотическое воспитание дошкольников посредством игры.  Картотека дидактических игр </dc:title>
  <cp:lastModifiedBy>Admin</cp:lastModifiedBy>
  <cp:revision>3</cp:revision>
  <dcterms:modified xsi:type="dcterms:W3CDTF">2023-06-22T11:48:30Z</dcterms:modified>
</cp:coreProperties>
</file>