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62" r:id="rId4"/>
    <p:sldId id="263" r:id="rId5"/>
    <p:sldId id="264" r:id="rId6"/>
    <p:sldId id="265" r:id="rId7"/>
    <p:sldId id="258" r:id="rId8"/>
    <p:sldId id="259" r:id="rId9"/>
    <p:sldId id="260" r:id="rId10"/>
    <p:sldId id="261" r:id="rId11"/>
    <p:sldId id="266" r:id="rId12"/>
    <p:sldId id="267" r:id="rId13"/>
    <p:sldId id="268" r:id="rId14"/>
    <p:sldId id="269" r:id="rId15"/>
    <p:sldId id="270" r:id="rId16"/>
    <p:sldId id="272" r:id="rId17"/>
    <p:sldId id="273" r:id="rId18"/>
    <p:sldId id="274" r:id="rId19"/>
    <p:sldId id="271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26.04.2016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26.04.2016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26.04.2016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26.04.2016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26.04.2016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26.04.2016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26.04.2016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836712"/>
            <a:ext cx="7416824" cy="5112568"/>
          </a:xfrm>
        </p:spPr>
        <p:txBody>
          <a:bodyPr/>
          <a:lstStyle/>
          <a:p>
            <a:pPr algn="ctr">
              <a:lnSpc>
                <a:spcPct val="150000"/>
              </a:lnSpc>
            </a:pPr>
            <a:r>
              <a:rPr lang="ru-RU" sz="2800" dirty="0"/>
              <a:t>Звенит, заливается школьный звонок, </a:t>
            </a:r>
            <a:br>
              <a:rPr lang="ru-RU" sz="2800" dirty="0"/>
            </a:br>
            <a:r>
              <a:rPr lang="ru-RU" sz="2800" dirty="0"/>
              <a:t>Вас ждёт интересный, полезный урок.</a:t>
            </a:r>
            <a:br>
              <a:rPr lang="ru-RU" sz="2800" dirty="0"/>
            </a:br>
            <a:r>
              <a:rPr lang="ru-RU" sz="2800" dirty="0"/>
              <a:t>Чудесным пусть будет у вас настроение,</a:t>
            </a:r>
            <a:br>
              <a:rPr lang="ru-RU" sz="2800" dirty="0"/>
            </a:br>
            <a:r>
              <a:rPr lang="ru-RU" sz="2800" dirty="0"/>
              <a:t>Легко и прелестно даётся учение!</a:t>
            </a:r>
            <a:br>
              <a:rPr lang="ru-RU" sz="2800" dirty="0"/>
            </a:br>
            <a:r>
              <a:rPr lang="ru-RU" sz="2800" dirty="0"/>
              <a:t>Дружно за руки возьмёмся  </a:t>
            </a:r>
            <a:br>
              <a:rPr lang="ru-RU" sz="2800" dirty="0"/>
            </a:br>
            <a:r>
              <a:rPr lang="ru-RU" sz="2800" dirty="0"/>
              <a:t>И друг другу улыбнёмся!</a:t>
            </a:r>
            <a:br>
              <a:rPr lang="ru-RU" sz="2800" dirty="0"/>
            </a:br>
            <a:r>
              <a:rPr lang="ru-RU" sz="2800" dirty="0"/>
              <a:t>Мы умны, бодры, здоровы,</a:t>
            </a:r>
            <a:br>
              <a:rPr lang="ru-RU" sz="2800" dirty="0"/>
            </a:br>
            <a:r>
              <a:rPr lang="ru-RU" sz="2800" dirty="0"/>
              <a:t>И к работе мы готовы! </a:t>
            </a:r>
          </a:p>
        </p:txBody>
      </p:sp>
    </p:spTree>
    <p:extLst>
      <p:ext uri="{BB962C8B-B14F-4D97-AF65-F5344CB8AC3E}">
        <p14:creationId xmlns:p14="http://schemas.microsoft.com/office/powerpoint/2010/main" val="2216033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268760"/>
            <a:ext cx="8069520" cy="3579849"/>
          </a:xfrm>
        </p:spPr>
        <p:txBody>
          <a:bodyPr/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5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Calibri"/>
              </a:rPr>
              <a:t>Завтрак</a:t>
            </a:r>
            <a:r>
              <a:rPr lang="ru-RU" sz="3200" dirty="0">
                <a:latin typeface="Times New Roman"/>
                <a:ea typeface="Calibri"/>
              </a:rPr>
              <a:t> – </a:t>
            </a:r>
            <a:r>
              <a:rPr lang="ru-RU" sz="4400" dirty="0">
                <a:latin typeface="Times New Roman"/>
                <a:ea typeface="Calibri"/>
              </a:rPr>
              <a:t>~ это утренняя еда; </a:t>
            </a:r>
            <a:endParaRPr lang="ru-RU" sz="4400" dirty="0" smtClean="0">
              <a:latin typeface="Times New Roman"/>
              <a:ea typeface="Calibri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4400" dirty="0" smtClean="0">
                <a:latin typeface="Times New Roman"/>
                <a:ea typeface="Calibri"/>
              </a:rPr>
              <a:t>~ </a:t>
            </a:r>
            <a:r>
              <a:rPr lang="ru-RU" sz="4400" dirty="0">
                <a:latin typeface="Times New Roman"/>
                <a:ea typeface="Calibri"/>
              </a:rPr>
              <a:t>пища, предназначенная </a:t>
            </a:r>
            <a:endParaRPr lang="ru-RU" sz="4400" dirty="0" smtClean="0">
              <a:latin typeface="Times New Roman"/>
              <a:ea typeface="Calibri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4400" dirty="0" smtClean="0">
                <a:latin typeface="Times New Roman"/>
                <a:ea typeface="Calibri"/>
              </a:rPr>
              <a:t>для </a:t>
            </a:r>
            <a:r>
              <a:rPr lang="ru-RU" sz="4400" dirty="0">
                <a:latin typeface="Times New Roman"/>
                <a:ea typeface="Calibri"/>
              </a:rPr>
              <a:t>утренней еды.</a:t>
            </a:r>
            <a:endParaRPr lang="ru-RU" sz="4000" dirty="0">
              <a:latin typeface="Calibri"/>
              <a:ea typeface="Calibri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36271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556792"/>
            <a:ext cx="9684568" cy="4392488"/>
          </a:xfrm>
        </p:spPr>
        <p:txBody>
          <a:bodyPr>
            <a:noAutofit/>
          </a:bodyPr>
          <a:lstStyle/>
          <a:p>
            <a:pPr marR="1645920" algn="ctr">
              <a:lnSpc>
                <a:spcPct val="115000"/>
              </a:lnSpc>
              <a:spcBef>
                <a:spcPts val="190"/>
              </a:spcBef>
              <a:spcAft>
                <a:spcPts val="0"/>
              </a:spcAft>
            </a:pPr>
            <a:r>
              <a:rPr lang="ru-RU" sz="3600" dirty="0">
                <a:latin typeface="Times New Roman"/>
                <a:ea typeface="Times New Roman"/>
                <a:cs typeface="Times New Roman"/>
              </a:rPr>
              <a:t>На свете добрых слов немало, </a:t>
            </a:r>
            <a:endParaRPr lang="ru-RU" sz="3200" dirty="0">
              <a:latin typeface="Times New Roman"/>
              <a:ea typeface="Times New Roman"/>
            </a:endParaRPr>
          </a:p>
          <a:p>
            <a:pPr marR="1645920" algn="ctr">
              <a:lnSpc>
                <a:spcPct val="115000"/>
              </a:lnSpc>
              <a:spcBef>
                <a:spcPts val="190"/>
              </a:spcBef>
              <a:spcAft>
                <a:spcPts val="0"/>
              </a:spcAft>
            </a:pPr>
            <a:r>
              <a:rPr lang="ru-RU" sz="3600" dirty="0">
                <a:latin typeface="Times New Roman"/>
                <a:ea typeface="Times New Roman"/>
                <a:cs typeface="Times New Roman"/>
              </a:rPr>
              <a:t>Но всех добрее и важней одно:</a:t>
            </a:r>
            <a:endParaRPr lang="ru-RU" sz="3200" dirty="0">
              <a:latin typeface="Times New Roman"/>
              <a:ea typeface="Times New Roman"/>
            </a:endParaRPr>
          </a:p>
          <a:p>
            <a:pPr marR="1645920" algn="ctr">
              <a:lnSpc>
                <a:spcPct val="115000"/>
              </a:lnSpc>
              <a:spcBef>
                <a:spcPts val="190"/>
              </a:spcBef>
              <a:spcAft>
                <a:spcPts val="0"/>
              </a:spcAft>
            </a:pPr>
            <a:r>
              <a:rPr lang="ru-RU" sz="3600" dirty="0">
                <a:latin typeface="Times New Roman"/>
                <a:ea typeface="Times New Roman"/>
                <a:cs typeface="Times New Roman"/>
              </a:rPr>
              <a:t>Из двух слогов простое слово «мама»</a:t>
            </a:r>
            <a:endParaRPr lang="ru-RU" sz="3200" dirty="0">
              <a:latin typeface="Times New Roman"/>
              <a:ea typeface="Times New Roman"/>
            </a:endParaRPr>
          </a:p>
          <a:p>
            <a:pPr marR="1645920" algn="ctr">
              <a:lnSpc>
                <a:spcPct val="115000"/>
              </a:lnSpc>
              <a:spcBef>
                <a:spcPts val="190"/>
              </a:spcBef>
              <a:spcAft>
                <a:spcPts val="0"/>
              </a:spcAft>
            </a:pPr>
            <a:r>
              <a:rPr lang="ru-RU" sz="3600" dirty="0">
                <a:latin typeface="Times New Roman"/>
                <a:ea typeface="Times New Roman"/>
                <a:cs typeface="Times New Roman"/>
              </a:rPr>
              <a:t>И нету слов дороже, чем оно.</a:t>
            </a:r>
            <a:endParaRPr lang="ru-RU" sz="3200" dirty="0">
              <a:latin typeface="Times New Roman"/>
              <a:ea typeface="Times New Roman"/>
            </a:endParaRPr>
          </a:p>
          <a:p>
            <a:pPr algn="ctr"/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056016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836712"/>
            <a:ext cx="7520940" cy="4704636"/>
          </a:xfrm>
        </p:spPr>
        <p:txBody>
          <a:bodyPr>
            <a:normAutofit/>
          </a:bodyPr>
          <a:lstStyle/>
          <a:p>
            <a:pPr algn="ctr"/>
            <a:r>
              <a:rPr lang="ru-RU" sz="5400" dirty="0" smtClean="0"/>
              <a:t>Имена прилагательные по значению</a:t>
            </a:r>
            <a:r>
              <a:rPr lang="ru-RU" sz="5400" b="0" dirty="0" smtClean="0"/>
              <a:t> делятся на  </a:t>
            </a:r>
            <a:r>
              <a:rPr lang="ru-RU" sz="5400" b="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качественные, </a:t>
            </a:r>
            <a:r>
              <a:rPr lang="ru-RU" sz="5400" b="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относительные и притяжательные.</a:t>
            </a:r>
            <a:endParaRPr lang="ru-RU" sz="5400" b="0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03679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274320" indent="-274320" algn="ctr">
              <a:spcBef>
                <a:spcPts val="890"/>
              </a:spcBef>
              <a:spcAft>
                <a:spcPts val="0"/>
              </a:spcAft>
            </a:pPr>
            <a:r>
              <a:rPr lang="ru-RU" sz="4800" dirty="0">
                <a:latin typeface="Times New Roman"/>
                <a:ea typeface="Times New Roman"/>
              </a:rPr>
              <a:t>Тема урока</a:t>
            </a:r>
            <a:r>
              <a:rPr lang="ru-RU" sz="4800" dirty="0" smtClean="0">
                <a:latin typeface="Times New Roman"/>
                <a:ea typeface="Times New Roman"/>
              </a:rPr>
              <a:t>:</a:t>
            </a:r>
          </a:p>
          <a:p>
            <a:pPr marL="274320" indent="-274320" algn="ctr">
              <a:spcBef>
                <a:spcPts val="890"/>
              </a:spcBef>
              <a:spcAft>
                <a:spcPts val="0"/>
              </a:spcAft>
            </a:pPr>
            <a:endParaRPr lang="ru-RU" sz="7200" dirty="0">
              <a:latin typeface="Times New Roman"/>
              <a:ea typeface="Times New Roman"/>
            </a:endParaRPr>
          </a:p>
          <a:p>
            <a:pPr marL="274320" indent="-274320" algn="ctr">
              <a:lnSpc>
                <a:spcPct val="115000"/>
              </a:lnSpc>
              <a:spcBef>
                <a:spcPts val="890"/>
              </a:spcBef>
              <a:spcAft>
                <a:spcPts val="0"/>
              </a:spcAft>
            </a:pPr>
            <a:r>
              <a:rPr lang="ru-RU" sz="6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Calibri"/>
              </a:rPr>
              <a:t>«Качественные имена прилагательные»</a:t>
            </a:r>
            <a:endParaRPr lang="ru-RU" sz="80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/>
              <a:ea typeface="Calibri"/>
            </a:endParaRPr>
          </a:p>
          <a:p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1873431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2960" y="1100628"/>
            <a:ext cx="7520940" cy="4848652"/>
          </a:xfrm>
        </p:spPr>
        <p:txBody>
          <a:bodyPr>
            <a:normAutofit/>
          </a:bodyPr>
          <a:lstStyle/>
          <a:p>
            <a:pPr marL="274320" indent="-274320">
              <a:lnSpc>
                <a:spcPct val="115000"/>
              </a:lnSpc>
              <a:spcBef>
                <a:spcPts val="890"/>
              </a:spcBef>
              <a:spcAft>
                <a:spcPts val="0"/>
              </a:spcAft>
            </a:pPr>
            <a:r>
              <a:rPr lang="ru-RU" sz="2400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Calibri"/>
              </a:rPr>
              <a:t>Цели урока: </a:t>
            </a:r>
            <a:endParaRPr lang="ru-RU" sz="3600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/>
              <a:ea typeface="Calibri"/>
            </a:endParaRPr>
          </a:p>
          <a:p>
            <a:pPr lvl="0">
              <a:lnSpc>
                <a:spcPct val="115000"/>
              </a:lnSpc>
              <a:buFont typeface="Symbol"/>
              <a:buChar char=""/>
            </a:pPr>
            <a:r>
              <a:rPr lang="ru-RU" sz="2400" dirty="0">
                <a:latin typeface="Times New Roman"/>
                <a:ea typeface="Calibri"/>
                <a:cs typeface="Symbol"/>
              </a:rPr>
              <a:t>сегодня мы будем учиться  выделять среди всех имён прилагательных </a:t>
            </a:r>
            <a:r>
              <a:rPr lang="ru-RU" sz="2400" dirty="0" smtClean="0">
                <a:latin typeface="Times New Roman"/>
                <a:ea typeface="Calibri"/>
                <a:cs typeface="Symbol"/>
              </a:rPr>
              <a:t>…</a:t>
            </a:r>
          </a:p>
          <a:p>
            <a:pPr lvl="0">
              <a:lnSpc>
                <a:spcPct val="115000"/>
              </a:lnSpc>
              <a:buFont typeface="Symbol"/>
              <a:buChar char=""/>
            </a:pPr>
            <a:r>
              <a:rPr lang="ru-RU" sz="2400" dirty="0" smtClean="0">
                <a:latin typeface="Times New Roman"/>
                <a:ea typeface="Calibri"/>
                <a:cs typeface="Wingdings 2"/>
              </a:rPr>
              <a:t>будем </a:t>
            </a:r>
            <a:r>
              <a:rPr lang="ru-RU" sz="2400" dirty="0">
                <a:latin typeface="Times New Roman"/>
                <a:ea typeface="Calibri"/>
                <a:cs typeface="Wingdings 2"/>
              </a:rPr>
              <a:t>изучать признак …. (каких?) </a:t>
            </a:r>
            <a:r>
              <a:rPr lang="ru-RU" sz="2400" dirty="0" smtClean="0">
                <a:latin typeface="Times New Roman"/>
                <a:ea typeface="Calibri"/>
                <a:cs typeface="Wingdings 2"/>
              </a:rPr>
              <a:t>……. прилагательных;</a:t>
            </a:r>
            <a:endParaRPr lang="ru-RU" sz="2000" dirty="0">
              <a:latin typeface="Calibri"/>
              <a:ea typeface="Calibri"/>
              <a:cs typeface="Wingdings 2"/>
            </a:endParaRPr>
          </a:p>
          <a:p>
            <a:pPr lvl="0">
              <a:lnSpc>
                <a:spcPct val="110000"/>
              </a:lnSpc>
              <a:buFont typeface="Wingdings 2"/>
              <a:buChar char=""/>
              <a:tabLst>
                <a:tab pos="457200" algn="l"/>
              </a:tabLst>
            </a:pPr>
            <a:r>
              <a:rPr lang="ru-RU" sz="2400" dirty="0">
                <a:latin typeface="Times New Roman"/>
                <a:ea typeface="Calibri"/>
                <a:cs typeface="Wingdings 2"/>
              </a:rPr>
              <a:t>учиться образовывать форму …. (каких?) </a:t>
            </a:r>
            <a:r>
              <a:rPr lang="ru-RU" sz="2400" dirty="0" smtClean="0">
                <a:latin typeface="Times New Roman"/>
                <a:ea typeface="Calibri"/>
                <a:cs typeface="Wingdings 2"/>
              </a:rPr>
              <a:t>…… </a:t>
            </a:r>
            <a:r>
              <a:rPr lang="ru-RU" sz="2400" dirty="0">
                <a:latin typeface="Times New Roman"/>
                <a:ea typeface="Calibri"/>
                <a:cs typeface="Wingdings 2"/>
              </a:rPr>
              <a:t>прилагательных;</a:t>
            </a:r>
            <a:endParaRPr lang="ru-RU" sz="2000" dirty="0">
              <a:latin typeface="Calibri"/>
              <a:ea typeface="Calibri"/>
              <a:cs typeface="Wingdings 2"/>
            </a:endParaRPr>
          </a:p>
          <a:p>
            <a:pPr lvl="0">
              <a:lnSpc>
                <a:spcPct val="110000"/>
              </a:lnSpc>
              <a:buFont typeface="Wingdings 2"/>
              <a:buChar char=""/>
              <a:tabLst>
                <a:tab pos="457200" algn="l"/>
              </a:tabLst>
            </a:pPr>
            <a:r>
              <a:rPr lang="ru-RU" sz="2400" dirty="0">
                <a:latin typeface="Times New Roman"/>
                <a:ea typeface="Calibri"/>
                <a:cs typeface="Wingdings 2"/>
              </a:rPr>
              <a:t> находить и использовать в тексте </a:t>
            </a:r>
            <a:r>
              <a:rPr lang="ru-RU" sz="2400" dirty="0" smtClean="0">
                <a:latin typeface="Times New Roman"/>
                <a:ea typeface="Calibri"/>
                <a:cs typeface="Wingdings 2"/>
              </a:rPr>
              <a:t>………….прилагательные</a:t>
            </a:r>
            <a:endParaRPr lang="ru-RU" sz="2000" dirty="0">
              <a:effectLst/>
              <a:latin typeface="Calibri"/>
              <a:ea typeface="Calibri"/>
              <a:cs typeface="Wingdings 2"/>
            </a:endParaRPr>
          </a:p>
        </p:txBody>
      </p:sp>
    </p:spTree>
    <p:extLst>
      <p:ext uri="{BB962C8B-B14F-4D97-AF65-F5344CB8AC3E}">
        <p14:creationId xmlns:p14="http://schemas.microsoft.com/office/powerpoint/2010/main" val="665450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6824" y="450044"/>
            <a:ext cx="4107879" cy="41044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827584" y="3761656"/>
            <a:ext cx="7520940" cy="3579849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810084"/>
            <a:ext cx="4385140" cy="37444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76759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3284984"/>
            <a:ext cx="1948086" cy="16906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7741" y="2374403"/>
            <a:ext cx="3164373" cy="2739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9137" y="1772816"/>
            <a:ext cx="3863543" cy="33423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60758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2960" y="1100628"/>
            <a:ext cx="7520940" cy="5424716"/>
          </a:xfrm>
        </p:spPr>
        <p:txBody>
          <a:bodyPr>
            <a:normAutofit/>
          </a:bodyPr>
          <a:lstStyle/>
          <a:p>
            <a:pPr algn="ctr"/>
            <a:r>
              <a:rPr lang="ru-RU" sz="6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Более</a:t>
            </a:r>
          </a:p>
          <a:p>
            <a:pPr algn="ctr"/>
            <a:r>
              <a:rPr lang="ru-RU" sz="6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Менее</a:t>
            </a:r>
          </a:p>
          <a:p>
            <a:pPr algn="ctr"/>
            <a:r>
              <a:rPr lang="ru-RU" sz="6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Самый</a:t>
            </a:r>
          </a:p>
          <a:p>
            <a:pPr algn="ctr"/>
            <a:r>
              <a:rPr lang="ru-RU" sz="6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Самая </a:t>
            </a:r>
            <a:endParaRPr lang="ru-RU" sz="66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15375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196752"/>
            <a:ext cx="8496944" cy="4128572"/>
          </a:xfrm>
        </p:spPr>
        <p:txBody>
          <a:bodyPr>
            <a:noAutofit/>
          </a:bodyPr>
          <a:lstStyle/>
          <a:p>
            <a:pPr algn="ctr"/>
            <a:r>
              <a:rPr lang="ru-RU" sz="4800" dirty="0" smtClean="0"/>
              <a:t>Качественные прилагательные называют такой признак предмета, который может проявляться в большей или меньшей степени.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1269443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2132856"/>
            <a:ext cx="7520940" cy="3579849"/>
          </a:xfrm>
        </p:spPr>
        <p:txBody>
          <a:bodyPr>
            <a:normAutofit/>
          </a:bodyPr>
          <a:lstStyle/>
          <a:p>
            <a:r>
              <a:rPr lang="ru-RU" sz="4000" dirty="0" smtClean="0"/>
              <a:t>Зеленый, тонкий, березовый, </a:t>
            </a:r>
          </a:p>
          <a:p>
            <a:r>
              <a:rPr lang="ru-RU" sz="4000" dirty="0" smtClean="0"/>
              <a:t>любимый, птичий, деревянный.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2129018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25582"/>
            <a:ext cx="8424936" cy="64669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95653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5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Части речи</a:t>
            </a:r>
            <a:endParaRPr lang="ru-RU" sz="5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1700808"/>
            <a:ext cx="7520940" cy="4464496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Самостоятельные                        Служебные</a:t>
            </a:r>
          </a:p>
          <a:p>
            <a:endParaRPr lang="ru-RU" sz="2800" dirty="0" smtClean="0"/>
          </a:p>
          <a:p>
            <a:r>
              <a:rPr lang="ru-RU" sz="2800" dirty="0" smtClean="0"/>
              <a:t>Имя существительное                Междометие</a:t>
            </a:r>
          </a:p>
          <a:p>
            <a:r>
              <a:rPr lang="ru-RU" sz="2800" dirty="0" smtClean="0"/>
              <a:t>Имя прилагательное                   Частица</a:t>
            </a:r>
          </a:p>
          <a:p>
            <a:r>
              <a:rPr lang="ru-RU" sz="2800" dirty="0" smtClean="0"/>
              <a:t>Имя числительное                       Союз</a:t>
            </a:r>
          </a:p>
          <a:p>
            <a:r>
              <a:rPr lang="ru-RU" sz="2800" dirty="0" smtClean="0"/>
              <a:t>Глагол                                             Предлог</a:t>
            </a:r>
          </a:p>
          <a:p>
            <a:r>
              <a:rPr lang="ru-RU" sz="2800" dirty="0" smtClean="0"/>
              <a:t>Наречие</a:t>
            </a:r>
          </a:p>
          <a:p>
            <a:r>
              <a:rPr lang="ru-RU" sz="2800" dirty="0" smtClean="0"/>
              <a:t>Местоимение                                                             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402932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1412776"/>
            <a:ext cx="7520940" cy="5064676"/>
          </a:xfrm>
        </p:spPr>
        <p:txBody>
          <a:bodyPr>
            <a:normAutofit/>
          </a:bodyPr>
          <a:lstStyle/>
          <a:p>
            <a:pPr algn="ctr">
              <a:spcAft>
                <a:spcPts val="0"/>
              </a:spcAft>
            </a:pPr>
            <a:r>
              <a:rPr lang="ru-RU" sz="3200" dirty="0">
                <a:solidFill>
                  <a:srgbClr val="000000"/>
                </a:solidFill>
                <a:latin typeface="Times New Roman"/>
                <a:ea typeface="Times New Roman"/>
              </a:rPr>
              <a:t>Художника этого знает весь свет, </a:t>
            </a:r>
            <a:endParaRPr lang="ru-RU" sz="3200" dirty="0">
              <a:latin typeface="Times New Roman"/>
              <a:ea typeface="Times New Roman"/>
            </a:endParaRPr>
          </a:p>
          <a:p>
            <a:pPr algn="ctr">
              <a:spcAft>
                <a:spcPts val="0"/>
              </a:spcAft>
            </a:pPr>
            <a:r>
              <a:rPr lang="ru-RU" sz="3200" dirty="0">
                <a:solidFill>
                  <a:srgbClr val="000000"/>
                </a:solidFill>
                <a:latin typeface="Times New Roman"/>
                <a:ea typeface="Times New Roman"/>
              </a:rPr>
              <a:t>Раскрасит художник всякий предмет.</a:t>
            </a:r>
            <a:endParaRPr lang="ru-RU" sz="3200" dirty="0">
              <a:latin typeface="Times New Roman"/>
              <a:ea typeface="Times New Roman"/>
            </a:endParaRPr>
          </a:p>
          <a:p>
            <a:pPr algn="ctr">
              <a:spcAft>
                <a:spcPts val="0"/>
              </a:spcAft>
            </a:pPr>
            <a:r>
              <a:rPr lang="ru-RU" sz="3200" dirty="0">
                <a:solidFill>
                  <a:srgbClr val="000000"/>
                </a:solidFill>
                <a:latin typeface="Times New Roman"/>
                <a:ea typeface="Times New Roman"/>
              </a:rPr>
              <a:t>Ответит всегда на вопросы такие:</a:t>
            </a:r>
            <a:endParaRPr lang="ru-RU" sz="3200" dirty="0">
              <a:latin typeface="Times New Roman"/>
              <a:ea typeface="Times New Roman"/>
            </a:endParaRPr>
          </a:p>
          <a:p>
            <a:pPr algn="ctr">
              <a:spcAft>
                <a:spcPts val="0"/>
              </a:spcAft>
            </a:pPr>
            <a:r>
              <a:rPr lang="ru-RU" sz="3200" dirty="0">
                <a:solidFill>
                  <a:srgbClr val="000000"/>
                </a:solidFill>
                <a:latin typeface="Times New Roman"/>
                <a:ea typeface="Times New Roman"/>
              </a:rPr>
              <a:t>Какой? Какое? Какая? Какие</a:t>
            </a:r>
            <a:r>
              <a:rPr lang="ru-RU" sz="32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?</a:t>
            </a:r>
          </a:p>
          <a:p>
            <a:pPr algn="ctr">
              <a:spcAft>
                <a:spcPts val="0"/>
              </a:spcAft>
            </a:pPr>
            <a:endParaRPr lang="ru-RU" sz="3200" dirty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algn="ctr">
              <a:spcAft>
                <a:spcPts val="0"/>
              </a:spcAft>
            </a:pPr>
            <a:endParaRPr lang="ru-RU" sz="3200" dirty="0"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- </a:t>
            </a:r>
            <a:r>
              <a:rPr lang="ru-RU" sz="2400" dirty="0">
                <a:solidFill>
                  <a:srgbClr val="000000"/>
                </a:solidFill>
                <a:latin typeface="Times New Roman"/>
                <a:ea typeface="Times New Roman"/>
              </a:rPr>
              <a:t>О какой части речи эта загадка?</a:t>
            </a:r>
            <a:endParaRPr lang="ru-RU" sz="2400" dirty="0">
              <a:latin typeface="Times New Roman"/>
              <a:ea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4674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5841" y="332656"/>
            <a:ext cx="6570390" cy="46430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26086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196752"/>
            <a:ext cx="8748464" cy="4632628"/>
          </a:xfrm>
        </p:spPr>
        <p:txBody>
          <a:bodyPr>
            <a:normAutofit/>
          </a:bodyPr>
          <a:lstStyle/>
          <a:p>
            <a:pPr indent="180340" algn="ctr">
              <a:lnSpc>
                <a:spcPct val="115000"/>
              </a:lnSpc>
              <a:spcAft>
                <a:spcPts val="0"/>
              </a:spcAft>
            </a:pPr>
            <a:r>
              <a:rPr lang="ru-RU" sz="28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Calibri"/>
              </a:rPr>
              <a:t>«Кто быстрее всех прочтёт, </a:t>
            </a:r>
            <a:endParaRPr lang="ru-RU" sz="280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/>
              <a:ea typeface="Calibri"/>
            </a:endParaRPr>
          </a:p>
          <a:p>
            <a:pPr indent="180340" algn="ctr">
              <a:lnSpc>
                <a:spcPct val="115000"/>
              </a:lnSpc>
              <a:spcAft>
                <a:spcPts val="0"/>
              </a:spcAft>
            </a:pPr>
            <a:r>
              <a:rPr lang="ru-RU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Calibri"/>
              </a:rPr>
              <a:t>слово </a:t>
            </a:r>
            <a:r>
              <a:rPr lang="ru-RU" sz="28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Calibri"/>
              </a:rPr>
              <a:t>лишнее найдёт?»</a:t>
            </a:r>
            <a:endParaRPr lang="ru-RU" sz="24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/>
              <a:ea typeface="Calibri"/>
            </a:endParaRPr>
          </a:p>
          <a:p>
            <a:pPr indent="180340" algn="just">
              <a:lnSpc>
                <a:spcPct val="115000"/>
              </a:lnSpc>
              <a:spcAft>
                <a:spcPts val="0"/>
              </a:spcAft>
            </a:pPr>
            <a:r>
              <a:rPr lang="ru-RU" sz="3600" dirty="0">
                <a:latin typeface="Times New Roman"/>
                <a:ea typeface="Calibri"/>
              </a:rPr>
              <a:t>Маленький, острый, высокий, умный, девочка, милый, сладкий, глубокий, золотой, остров, вольный, быстрый, весёлый, корабль, хороший. </a:t>
            </a:r>
            <a:endParaRPr lang="ru-RU" sz="3200" dirty="0">
              <a:latin typeface="Calibri"/>
              <a:ea typeface="Calibri"/>
            </a:endParaRPr>
          </a:p>
          <a:p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014092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9621" y="2276872"/>
            <a:ext cx="8748464" cy="4128572"/>
          </a:xfrm>
        </p:spPr>
        <p:txBody>
          <a:bodyPr>
            <a:normAutofit/>
          </a:bodyPr>
          <a:lstStyle/>
          <a:p>
            <a:r>
              <a:rPr lang="ru-RU" sz="4800" dirty="0">
                <a:latin typeface="Times New Roman"/>
                <a:ea typeface="Calibri"/>
              </a:rPr>
              <a:t>«Прилагательное – это …». 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2402747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2960" y="1100628"/>
            <a:ext cx="7520940" cy="4128572"/>
          </a:xfrm>
        </p:spPr>
        <p:txBody>
          <a:bodyPr>
            <a:norm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Calibri"/>
              </a:rPr>
              <a:t>Прилагательное</a:t>
            </a:r>
            <a:r>
              <a:rPr lang="ru-RU" sz="2800" dirty="0">
                <a:latin typeface="Times New Roman"/>
                <a:ea typeface="Calibri"/>
              </a:rPr>
              <a:t> – это самостоятельная часть речи, которая обозначает ПРИЗНАК ПРЕДМЕТА и отвечает на </a:t>
            </a:r>
            <a:r>
              <a:rPr lang="ru-RU" sz="2800" dirty="0" smtClean="0">
                <a:latin typeface="Times New Roman"/>
                <a:ea typeface="Calibri"/>
              </a:rPr>
              <a:t>вопросы</a:t>
            </a: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4000" i="1" dirty="0" smtClean="0">
                <a:solidFill>
                  <a:srgbClr val="FF0000"/>
                </a:solidFill>
                <a:latin typeface="Times New Roman"/>
                <a:ea typeface="Calibri"/>
              </a:rPr>
              <a:t>какой</a:t>
            </a:r>
            <a:r>
              <a:rPr lang="ru-RU" sz="4000" i="1" dirty="0">
                <a:solidFill>
                  <a:srgbClr val="FF0000"/>
                </a:solidFill>
                <a:latin typeface="Times New Roman"/>
                <a:ea typeface="Calibri"/>
              </a:rPr>
              <a:t>? какая? какое? какие</a:t>
            </a:r>
            <a:r>
              <a:rPr lang="ru-RU" sz="4000" i="1" dirty="0" smtClean="0">
                <a:solidFill>
                  <a:srgbClr val="FF0000"/>
                </a:solidFill>
                <a:latin typeface="Times New Roman"/>
                <a:ea typeface="Calibri"/>
              </a:rPr>
              <a:t>?</a:t>
            </a: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4000" i="1" dirty="0" smtClean="0">
                <a:solidFill>
                  <a:srgbClr val="FF0000"/>
                </a:solidFill>
                <a:latin typeface="Times New Roman"/>
                <a:ea typeface="Calibri"/>
              </a:rPr>
              <a:t> </a:t>
            </a:r>
            <a:r>
              <a:rPr lang="ru-RU" sz="4000" i="1" dirty="0">
                <a:solidFill>
                  <a:srgbClr val="FF0000"/>
                </a:solidFill>
                <a:latin typeface="Times New Roman"/>
                <a:ea typeface="Calibri"/>
              </a:rPr>
              <a:t>чей? чья? чьё? чьи</a:t>
            </a:r>
            <a:r>
              <a:rPr lang="ru-RU" sz="4000" i="1" dirty="0" smtClean="0">
                <a:solidFill>
                  <a:srgbClr val="FF0000"/>
                </a:solidFill>
                <a:latin typeface="Times New Roman"/>
                <a:ea typeface="Calibri"/>
              </a:rPr>
              <a:t>?</a:t>
            </a:r>
            <a:endParaRPr lang="ru-RU" sz="3600" dirty="0">
              <a:solidFill>
                <a:srgbClr val="FF0000"/>
              </a:solidFill>
              <a:latin typeface="Calibri"/>
              <a:ea typeface="Calibri"/>
            </a:endParaRPr>
          </a:p>
          <a:p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552436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sz="7200" dirty="0"/>
              <a:t>по	</a:t>
            </a:r>
            <a:r>
              <a:rPr lang="ru-RU" sz="7200" dirty="0" smtClean="0"/>
              <a:t> зав</a:t>
            </a:r>
            <a:r>
              <a:rPr lang="ru-RU" sz="7200" dirty="0"/>
              <a:t>	</a:t>
            </a:r>
            <a:r>
              <a:rPr lang="ru-RU" sz="7200" dirty="0" smtClean="0"/>
              <a:t>  </a:t>
            </a:r>
            <a:r>
              <a:rPr lang="ru-RU" sz="7200" dirty="0" err="1" smtClean="0"/>
              <a:t>кать</a:t>
            </a:r>
            <a:endParaRPr lang="ru-RU" sz="7200" dirty="0"/>
          </a:p>
          <a:p>
            <a:pPr algn="ctr"/>
            <a:r>
              <a:rPr lang="ru-RU" sz="7200" dirty="0"/>
              <a:t>трак	</a:t>
            </a:r>
            <a:r>
              <a:rPr lang="ru-RU" sz="7200" dirty="0" smtClean="0"/>
              <a:t>      </a:t>
            </a:r>
            <a:r>
              <a:rPr lang="ru-RU" sz="7200" dirty="0" err="1" smtClean="0"/>
              <a:t>тра</a:t>
            </a:r>
            <a:r>
              <a:rPr lang="ru-RU" sz="7200" dirty="0"/>
              <a:t>	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7726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Углы">
  <a:themeElements>
    <a:clrScheme name="Углы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Углы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Углы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739</TotalTime>
  <Words>214</Words>
  <Application>Microsoft Office PowerPoint</Application>
  <PresentationFormat>Экран (4:3)</PresentationFormat>
  <Paragraphs>49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Углы</vt:lpstr>
      <vt:lpstr>Звенит, заливается школьный звонок,  Вас ждёт интересный, полезный урок. Чудесным пусть будет у вас настроение, Легко и прелестно даётся учение! Дружно за руки возьмёмся   И друг другу улыбнёмся! Мы умны, бодры, здоровы, И к работе мы готовы! </vt:lpstr>
      <vt:lpstr>Презентация PowerPoint</vt:lpstr>
      <vt:lpstr>Части речи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Звенит, заливается школьный звонок,  Вас ждёт интересный, полезный урок. Чудесным пусть будет у вас настроение, Легко и прелестно даётся учение! Дружно за руки возьмёмся   И друг другу улыбнёмся! Мы умны, бодры, здоровы, И к работе мы готовы! </dc:title>
  <dc:creator>User</dc:creator>
  <cp:lastModifiedBy>User</cp:lastModifiedBy>
  <cp:revision>7</cp:revision>
  <dcterms:created xsi:type="dcterms:W3CDTF">2016-04-11T03:31:13Z</dcterms:created>
  <dcterms:modified xsi:type="dcterms:W3CDTF">2016-04-26T12:09:42Z</dcterms:modified>
</cp:coreProperties>
</file>