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56" r:id="rId3"/>
    <p:sldId id="283" r:id="rId4"/>
    <p:sldId id="282" r:id="rId5"/>
    <p:sldId id="285" r:id="rId6"/>
    <p:sldId id="289" r:id="rId7"/>
    <p:sldId id="296" r:id="rId8"/>
    <p:sldId id="297" r:id="rId9"/>
    <p:sldId id="298" r:id="rId10"/>
    <p:sldId id="299" r:id="rId11"/>
    <p:sldId id="278" r:id="rId12"/>
    <p:sldId id="312" r:id="rId13"/>
    <p:sldId id="259" r:id="rId14"/>
    <p:sldId id="300" r:id="rId15"/>
    <p:sldId id="301" r:id="rId16"/>
    <p:sldId id="290" r:id="rId17"/>
    <p:sldId id="287" r:id="rId18"/>
    <p:sldId id="273" r:id="rId19"/>
    <p:sldId id="309" r:id="rId20"/>
    <p:sldId id="271" r:id="rId21"/>
    <p:sldId id="302" r:id="rId22"/>
    <p:sldId id="291" r:id="rId23"/>
    <p:sldId id="303" r:id="rId24"/>
    <p:sldId id="293" r:id="rId25"/>
    <p:sldId id="305" r:id="rId26"/>
    <p:sldId id="261" r:id="rId27"/>
    <p:sldId id="306" r:id="rId28"/>
    <p:sldId id="262" r:id="rId29"/>
    <p:sldId id="307" r:id="rId30"/>
    <p:sldId id="292" r:id="rId31"/>
    <p:sldId id="266" r:id="rId32"/>
    <p:sldId id="308" r:id="rId33"/>
    <p:sldId id="269" r:id="rId34"/>
    <p:sldId id="281" r:id="rId35"/>
    <p:sldId id="295" r:id="rId36"/>
    <p:sldId id="31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5" autoAdjust="0"/>
    <p:restoredTop sz="94660"/>
  </p:normalViewPr>
  <p:slideViewPr>
    <p:cSldViewPr>
      <p:cViewPr varScale="1">
        <p:scale>
          <a:sx n="109" d="100"/>
          <a:sy n="109" d="100"/>
        </p:scale>
        <p:origin x="73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2;.&#1074;&#1080;&#1076;&#1077;&#1086;\Desktop\&#1052;&#1091;&#1079;&#1099;&#1082;&#1072;\&#1042;&#1088;&#1077;&#1076;&#1085;&#1072;&#1103;%20&#1090;&#1091;&#1095;&#1082;&#1072;.mp3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2;.&#1074;&#1080;&#1076;&#1077;&#1086;\Desktop\&#1052;&#1091;&#1079;&#1099;&#1082;&#1072;\&#1052;&#1083;&#1072;&#1076;&#1096;&#1080;&#1081;%20&#1088;&#1077;&#1078;&#1080;&#1084;+&#1089;&#1072;&#1084;&#1086;&#1089;&#1090;%20&#1076;&#1080;&#1089;&#1082;\&#1052;&#1072;&#1096;&#1080;&#1085;&#1072;.mp3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79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«Музыкально–ритмические игры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режиме дня ребёнка дошкольника</a:t>
            </a:r>
            <a:r>
              <a:rPr lang="ru-RU" dirty="0">
                <a:solidFill>
                  <a:srgbClr val="7030A0"/>
                </a:solidFill>
              </a:rPr>
              <a:t>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 descr="D:\Desktop\4443079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16832"/>
            <a:ext cx="3720108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3826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106987"/>
            <a:ext cx="9144793" cy="70719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71" y="548680"/>
            <a:ext cx="8312866" cy="5544616"/>
          </a:xfrm>
        </p:spPr>
      </p:pic>
    </p:spTree>
    <p:extLst>
      <p:ext uri="{BB962C8B-B14F-4D97-AF65-F5344CB8AC3E}">
        <p14:creationId xmlns:p14="http://schemas.microsoft.com/office/powerpoint/2010/main" val="2971784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0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63654" y="5739797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 Музыка и солнышко! </a:t>
            </a:r>
          </a:p>
          <a:p>
            <a:pPr algn="ctr"/>
            <a:r>
              <a:rPr lang="ru-RU" sz="2400" b="1" dirty="0" smtClean="0"/>
              <a:t>Вот уже всем уютно и весело.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87480" y="277155"/>
            <a:ext cx="42832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Утренний приём детей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88" y="920363"/>
            <a:ext cx="7380312" cy="4898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0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87480" y="277155"/>
            <a:ext cx="42832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Утренний приём детей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04" y="987628"/>
            <a:ext cx="8100392" cy="561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72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5574" y="5131091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Музыка, сопровождая утреннюю гимнастику и физкультурные занятия, активизирует детей, значительно повышает качество выполняемых упражнений, способствует организации коллектива,  подготавливает к различным видам деятельности. 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0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Утренняя гимнастика и физкультурные занятия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597" y="604850"/>
            <a:ext cx="6372200" cy="4444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0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Утренняя гимнастика и физкультурные занятия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8" y="808949"/>
            <a:ext cx="8388424" cy="559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0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0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Утренняя гимнастика и физкультурные занятия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153150"/>
            <a:ext cx="8458200" cy="507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08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357166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Повторение песен и хороводов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5715016"/>
            <a:ext cx="8310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«Яркие  платочки в руки мы возьмем, хороводы заведем»</a:t>
            </a:r>
            <a:endParaRPr lang="ru-RU" sz="2400" b="1" dirty="0"/>
          </a:p>
        </p:txBody>
      </p:sp>
      <p:pic>
        <p:nvPicPr>
          <p:cNvPr id="9" name="Вредная ту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072330" y="2143116"/>
            <a:ext cx="938218" cy="938218"/>
          </a:xfrm>
          <a:prstGeom prst="rect">
            <a:avLst/>
          </a:prstGeom>
        </p:spPr>
      </p:pic>
      <p:pic>
        <p:nvPicPr>
          <p:cNvPr id="10" name="Рисунок 9" descr="Photo03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94412" y="1038866"/>
            <a:ext cx="6450510" cy="4730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4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784" y="-215119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567654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Для расслабления, снятия эмоционального и физического напряжения, для приятного погружения в дневной сон  необходимо воспользоваться благотворным влиянием мелодичной классической  и современной </a:t>
            </a:r>
            <a:r>
              <a:rPr lang="ru-RU" b="1" dirty="0" err="1" smtClean="0"/>
              <a:t>релаксирующей</a:t>
            </a:r>
            <a:r>
              <a:rPr lang="ru-RU" b="1" dirty="0" smtClean="0"/>
              <a:t>  музыки, наполненной звуками природы.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07323" y="8492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Подготовка ко сну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876256" cy="4584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9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32192" y="97460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Бодрящая гимнастика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87852" y="614709"/>
            <a:ext cx="5670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/>
              <a:t>Улетели сны в окошко, убежали по дорожке.</a:t>
            </a:r>
            <a:endParaRPr lang="ru-RU" dirty="0" smtClean="0"/>
          </a:p>
          <a:p>
            <a:pPr fontAlgn="base"/>
            <a:r>
              <a:rPr lang="ru-RU" b="1" dirty="0" smtClean="0"/>
              <a:t>Ну, а мы с тобой проснулись, потянулись, улыбнулись!</a:t>
            </a:r>
            <a:endParaRPr lang="ru-RU" dirty="0" smtClean="0"/>
          </a:p>
          <a:p>
            <a:pPr fontAlgn="base"/>
            <a:r>
              <a:rPr lang="ru-RU" b="1" dirty="0" smtClean="0"/>
              <a:t>Попрошу я вас, ребятки, показать мне по порядку,</a:t>
            </a:r>
            <a:endParaRPr lang="ru-RU" dirty="0" smtClean="0"/>
          </a:p>
          <a:p>
            <a:pPr fontAlgn="base"/>
            <a:r>
              <a:rPr lang="ru-RU" b="1" dirty="0" smtClean="0"/>
              <a:t>Например, как вы сегодня утром делали зарядку.</a:t>
            </a:r>
            <a:endParaRPr lang="ru-RU" dirty="0" smtClean="0"/>
          </a:p>
          <a:p>
            <a:pPr fontAlgn="base"/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33" y="1844824"/>
            <a:ext cx="7236805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9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64381" y="283787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Бодрящая гимнастика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69" y="998166"/>
            <a:ext cx="7750706" cy="516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0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571480"/>
            <a:ext cx="842968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Shonar Bangla" pitchFamily="34" charset="0"/>
              </a:rPr>
              <a:t>«Использование музыки и музыкальных игр в режимных моментах с детьми дошкольного возраста»</a:t>
            </a: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Shonar Bangla" pitchFamily="34" charset="0"/>
              </a:rPr>
              <a:t/>
            </a:r>
            <a:b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Shonar Bangla" pitchFamily="34" charset="0"/>
              </a:rPr>
            </a:br>
            <a:endParaRPr lang="ru-RU" sz="4000" b="1" dirty="0">
              <a:solidFill>
                <a:schemeClr val="tx2">
                  <a:lumMod val="50000"/>
                </a:schemeClr>
              </a:solidFill>
              <a:latin typeface="Constantia" pitchFamily="18" charset="0"/>
              <a:cs typeface="Browallia New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5286388"/>
            <a:ext cx="6572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/с №133 г. Тюмень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Рухлова Анна Сергеевна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Photo02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1484784"/>
            <a:ext cx="6696744" cy="50333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6586" y="675955"/>
            <a:ext cx="701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Организуя сюжетно-ролевые игры, можно использовать по желанию детей пение  песен.  «Самолет», «Машина», «Зайчики», «Котята».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71604" y="214290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Самостоятельная  деятельность детей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Photo03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105363"/>
            <a:ext cx="7160297" cy="47300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71604" y="214290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Самостоятельная  деятельность детей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14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Photo03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4146" y="620688"/>
            <a:ext cx="7486680" cy="57423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4414" y="0"/>
            <a:ext cx="67866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Музыкальные игры с детьми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Photo0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800219"/>
            <a:ext cx="7310584" cy="57643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4414" y="0"/>
            <a:ext cx="67866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Музыкальные игры с детьми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29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249060"/>
            <a:ext cx="74888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Музыкальная арт-терапия «Рисуем музыку»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0" name="Ма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786578" y="1071546"/>
            <a:ext cx="714380" cy="714380"/>
          </a:xfrm>
          <a:prstGeom prst="rect">
            <a:avLst/>
          </a:prstGeom>
        </p:spPr>
      </p:pic>
      <p:pic>
        <p:nvPicPr>
          <p:cNvPr id="6" name="Рисунок 5" descr="Photo039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197" y="785535"/>
            <a:ext cx="7643131" cy="557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8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Photo03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844114"/>
            <a:ext cx="6768752" cy="55332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4414" y="214290"/>
            <a:ext cx="739003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Музыкальная арт-терапия «Рисуем музыку»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44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7" y="0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0913" y="5373216"/>
            <a:ext cx="6319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Невозможно переоценить роль музыки в процессе образовательной деятельности.  Можно  включать  музыку в занятия:  развитие речи, математика, конструирование, рисование и  др. </a:t>
            </a:r>
            <a:endParaRPr lang="ru-RU" sz="2000" b="1" dirty="0"/>
          </a:p>
        </p:txBody>
      </p:sp>
      <p:pic>
        <p:nvPicPr>
          <p:cNvPr id="6" name="Рисунок 5" descr="Photo01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1014247"/>
            <a:ext cx="5703166" cy="42773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6788" y="395655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Непосредственно-образовательная деятельность детей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Photo0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46726" y="548680"/>
            <a:ext cx="4421759" cy="58956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5720" y="0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Непосредственно-образовательная деятельность детей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4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Photo01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1621" y="1323967"/>
            <a:ext cx="6951146" cy="52133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7224" y="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3" y="583502"/>
            <a:ext cx="817528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Можно включать спокойную, тихую музыку во время детской работы. Музыка настраивает на фантазию, успокаивает детей.</a:t>
            </a: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928794" y="0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Музыка и рисование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9" name="Рисунок 8" descr="IMG_08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696627"/>
            <a:ext cx="7347320" cy="55104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28794" y="0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Музыка и рисование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1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28926" y="214290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cs typeface="Aharoni" pitchFamily="2" charset="-79"/>
              </a:rPr>
              <a:t>Актуальность</a:t>
            </a:r>
            <a:endParaRPr lang="ru-RU" sz="3600" b="1" dirty="0"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15716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4315" y="929819"/>
            <a:ext cx="821537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        Музыкотерапия – одно из перспективных направлений в жизни ДОУ. Она способствует коррекции психофизического здоровья детей в процессе их жизнедеятельности.</a:t>
            </a:r>
          </a:p>
          <a:p>
            <a:pPr algn="just"/>
            <a:r>
              <a:rPr lang="ru-RU" sz="2000" b="1" dirty="0" smtClean="0"/>
              <a:t>        Музыка оказывает положительное влияние на психическое развитие ребёнка в целом – стимулирует зрительное, слуховое восприятие, двигательную и голосовую активность,  ведет к активному мышлению, обогащает эмоциональную сферу различными переживаниями. Находясь  под воздействием  музыки, ребёнок окружён  любовью, нежностью, поэтому он растёт жизнерадостным, любознательным, активным, легче переносит неожиданные ситуации и разочарования. </a:t>
            </a:r>
          </a:p>
          <a:p>
            <a:pPr algn="just"/>
            <a:r>
              <a:rPr lang="ru-RU" sz="2000" b="1" dirty="0" smtClean="0"/>
              <a:t>Можно сказать, что в дошкольном возрасте ребёнок – сама эмоция, и поэтому его встречи с музыкой трудно переоценить. Именно через музыку ребёнок приобщается к искусству.</a:t>
            </a:r>
          </a:p>
          <a:p>
            <a:pPr algn="just"/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Photo03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265866" y="1076113"/>
            <a:ext cx="4612267" cy="61496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7290" y="21429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Музыка и конструирование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829501"/>
            <a:ext cx="7200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 занятиях по конструированию можно напеть песню «Паровоз», «Строим дом», «Самолет».</a:t>
            </a:r>
            <a:endParaRPr lang="ru-RU" b="1" dirty="0" smtClean="0"/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Photo03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2838" y="1285860"/>
            <a:ext cx="6718323" cy="48249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519858"/>
            <a:ext cx="7270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Музыка является неотъемлемым компонентом развлечений.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28728" y="0"/>
            <a:ext cx="714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Музыка и театрализованная деятельность детей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Photo04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38" y="821594"/>
            <a:ext cx="8349631" cy="52717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8728" y="0"/>
            <a:ext cx="714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Музыка и театрализованная деятельность детей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5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9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0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Музыка и прием пищи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8" name="Рисунок 17" descr="IMG_05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5876" y="898359"/>
            <a:ext cx="7329462" cy="549709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62560" y="393451"/>
            <a:ext cx="8629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Прослушивание песен стимулирует  желание детей   есть самостоятельно.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2943" y="288841"/>
            <a:ext cx="73581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В  детском саду музыка может звучать в течение всего дня. Но это не значит, что она должна звучать непрерывно. Музыка должна  прослушиваться детьми дозировано, в зависимости от времени суток, вида деятельности, даже настроения детей. </a:t>
            </a:r>
          </a:p>
          <a:p>
            <a:pPr algn="just"/>
            <a:r>
              <a:rPr lang="ru-RU" sz="2400" b="1" dirty="0" smtClean="0"/>
              <a:t>        Музыку нужно подбирать с учетом возрастных особенностей. </a:t>
            </a:r>
          </a:p>
          <a:p>
            <a:pPr algn="just"/>
            <a:r>
              <a:rPr lang="ru-RU" sz="2400" b="1" dirty="0" smtClean="0"/>
              <a:t>Количество музыки увеличиваться постепенно при переходе от одной возрастной группы к другой. </a:t>
            </a:r>
          </a:p>
          <a:p>
            <a:pPr algn="just"/>
            <a:r>
              <a:rPr lang="ru-RU" sz="2400" b="1" dirty="0" smtClean="0"/>
              <a:t>          Классические произведения, в оригинальном исполнении, лучше использовать в старшем возрасте. А для младшего и среднего возраста лучше подойдет стилизованная музыка, т. е. музыка, где аранжировка сделана специально для малышей.( СD «Моцарт для малышей»)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882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357430"/>
            <a:ext cx="642941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внимание!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79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«Музыкально–ритмические игры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режиме дня ребёнка дошкольника</a:t>
            </a:r>
            <a:r>
              <a:rPr lang="ru-RU" dirty="0">
                <a:solidFill>
                  <a:srgbClr val="7030A0"/>
                </a:solidFill>
              </a:rPr>
              <a:t>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 descr="D:\Desktop\4443079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16832"/>
            <a:ext cx="3720108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0197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9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1285860"/>
            <a:ext cx="828680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dirty="0" smtClean="0"/>
              <a:t>- создание благоприятного эмоционального фона, устранение нервного напряжения и сохранения здоровья детей;</a:t>
            </a:r>
          </a:p>
          <a:p>
            <a:pPr lvl="0" algn="just"/>
            <a:r>
              <a:rPr lang="ru-RU" sz="2400" b="1" dirty="0" smtClean="0"/>
              <a:t>- развитие воображения в процессе творческой деятельности, повышение творческой активности;</a:t>
            </a:r>
          </a:p>
          <a:p>
            <a:pPr lvl="0" algn="just"/>
            <a:r>
              <a:rPr lang="ru-RU" sz="2400" b="1" dirty="0" smtClean="0"/>
              <a:t>- активизация мыслительной деятельности, повышение качества усвоения знаний;</a:t>
            </a:r>
          </a:p>
          <a:p>
            <a:pPr lvl="0" algn="just"/>
            <a:r>
              <a:rPr lang="ru-RU" sz="2400" b="1" dirty="0" smtClean="0"/>
              <a:t>- переключения внимания во время изучения трудного учебного материала, предупреждение усталости и утомления;</a:t>
            </a:r>
          </a:p>
          <a:p>
            <a:pPr lvl="0" algn="just"/>
            <a:r>
              <a:rPr lang="ru-RU" sz="2400" b="1" dirty="0" smtClean="0"/>
              <a:t>- психологическая и физическая разрядка после учебной нагрузки, во время психологических пауз, физкультурных минуток.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71435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5000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071670" y="428604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Задачи:</a:t>
            </a:r>
            <a:endParaRPr lang="ru-RU" sz="3200" b="1" dirty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725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 каких режимных моментах может звучать музыка?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1571612"/>
            <a:ext cx="757242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dirty="0" smtClean="0"/>
              <a:t>- Утренний приём детей</a:t>
            </a:r>
          </a:p>
          <a:p>
            <a:pPr fontAlgn="base"/>
            <a:r>
              <a:rPr lang="ru-RU" sz="2800" b="1" dirty="0" smtClean="0"/>
              <a:t> - Утренняя гимнастика</a:t>
            </a:r>
          </a:p>
          <a:p>
            <a:pPr fontAlgn="base"/>
            <a:r>
              <a:rPr lang="ru-RU" sz="2800" b="1" dirty="0" smtClean="0"/>
              <a:t> - Вовлечение детей в НОД</a:t>
            </a:r>
          </a:p>
          <a:p>
            <a:pPr fontAlgn="base"/>
            <a:r>
              <a:rPr lang="ru-RU" sz="2800" b="1" dirty="0" smtClean="0"/>
              <a:t>- Образовательная деятельность  (НОД)</a:t>
            </a:r>
          </a:p>
          <a:p>
            <a:pPr fontAlgn="base"/>
            <a:r>
              <a:rPr lang="ru-RU" sz="2800" b="1" dirty="0" smtClean="0"/>
              <a:t> - Подготовка ко сну ( засыпание)</a:t>
            </a:r>
          </a:p>
          <a:p>
            <a:pPr fontAlgn="base"/>
            <a:r>
              <a:rPr lang="ru-RU" sz="2800" b="1" dirty="0" smtClean="0"/>
              <a:t> - Пробуждение ( подъём)</a:t>
            </a:r>
          </a:p>
          <a:p>
            <a:pPr fontAlgn="base"/>
            <a:r>
              <a:rPr lang="ru-RU" sz="2800" b="1" dirty="0" smtClean="0"/>
              <a:t> - </a:t>
            </a:r>
            <a:r>
              <a:rPr lang="ru-RU" sz="2800" b="1" dirty="0" err="1" smtClean="0"/>
              <a:t>Музицирование</a:t>
            </a:r>
            <a:r>
              <a:rPr lang="ru-RU" sz="2800" b="1" dirty="0" smtClean="0"/>
              <a:t>  в свободной деятельности</a:t>
            </a:r>
          </a:p>
          <a:p>
            <a:pPr fontAlgn="base"/>
            <a:r>
              <a:rPr lang="ru-RU" sz="2800" b="1" dirty="0" smtClean="0"/>
              <a:t> - Релаксация</a:t>
            </a:r>
          </a:p>
          <a:p>
            <a:pPr fontAlgn="base"/>
            <a:r>
              <a:rPr lang="ru-RU" sz="2800" b="1" dirty="0" smtClean="0"/>
              <a:t> - Повторение песен и хороводов</a:t>
            </a:r>
          </a:p>
          <a:p>
            <a:r>
              <a:rPr lang="ru-RU" sz="2800" b="1" dirty="0" smtClean="0"/>
              <a:t> - Прогулка</a:t>
            </a:r>
          </a:p>
          <a:p>
            <a:r>
              <a:rPr lang="ru-RU" sz="2800" b="1" dirty="0" smtClean="0"/>
              <a:t> - Театрализованная деятельность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426/22157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118"/>
            <a:ext cx="9144000" cy="70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300037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28860" y="0"/>
            <a:ext cx="4283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Утренние старты дня 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8786" y="700954"/>
            <a:ext cx="8431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u="sng" dirty="0" smtClean="0"/>
              <a:t>Утром</a:t>
            </a:r>
            <a:r>
              <a:rPr lang="ru-RU" sz="2000" b="1" dirty="0" smtClean="0"/>
              <a:t> рекомендуется включать солнечную мажорную классическую музыку, добрые песни с хорошим текстом.</a:t>
            </a:r>
          </a:p>
        </p:txBody>
      </p:sp>
      <p:pic>
        <p:nvPicPr>
          <p:cNvPr id="8" name="Рисунок 7" descr="Photo02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83587" y="1556792"/>
            <a:ext cx="6442081" cy="48315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106987"/>
            <a:ext cx="9144793" cy="70719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26" y="526367"/>
            <a:ext cx="8682545" cy="5805264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50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106987"/>
            <a:ext cx="9144793" cy="70719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499784" cy="4781129"/>
          </a:xfrm>
        </p:spPr>
      </p:pic>
    </p:spTree>
    <p:extLst>
      <p:ext uri="{BB962C8B-B14F-4D97-AF65-F5344CB8AC3E}">
        <p14:creationId xmlns:p14="http://schemas.microsoft.com/office/powerpoint/2010/main" val="1269220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106987"/>
            <a:ext cx="9144793" cy="70719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22" y="254939"/>
            <a:ext cx="8220405" cy="6165304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0900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783</Words>
  <Application>Microsoft Office PowerPoint</Application>
  <PresentationFormat>Экран (4:3)</PresentationFormat>
  <Paragraphs>81</Paragraphs>
  <Slides>36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6" baseType="lpstr">
      <vt:lpstr>Aharoni</vt:lpstr>
      <vt:lpstr>Arial</vt:lpstr>
      <vt:lpstr>Browallia New</vt:lpstr>
      <vt:lpstr>Calibri</vt:lpstr>
      <vt:lpstr>Constantia</vt:lpstr>
      <vt:lpstr>DejaVu Sans</vt:lpstr>
      <vt:lpstr>Monotype Corsiva</vt:lpstr>
      <vt:lpstr>Shonar Bangla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М.видео</dc:creator>
  <cp:lastModifiedBy>User</cp:lastModifiedBy>
  <cp:revision>39</cp:revision>
  <dcterms:created xsi:type="dcterms:W3CDTF">2017-03-29T18:38:34Z</dcterms:created>
  <dcterms:modified xsi:type="dcterms:W3CDTF">2020-02-18T12:05:34Z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2211045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