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3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onstantia"/>
              </a:rPr>
              <a:t>Для перемещения страницы щёлкните мышью</a:t>
            </a: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XO Oriel"/>
              </a:rPr>
              <a:t>Для правки формата примечаний щёлкните мышью</a:t>
            </a:r>
          </a:p>
        </p:txBody>
      </p:sp>
      <p:sp>
        <p:nvSpPr>
          <p:cNvPr id="1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1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1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FA8566B0-0F6D-4055-958E-FC6F459D3752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sz="2000" b="0" strike="noStrike" spc="-1">
              <a:latin typeface="XO Oriel"/>
            </a:endParaRPr>
          </a:p>
        </p:txBody>
      </p:sp>
      <p:sp>
        <p:nvSpPr>
          <p:cNvPr id="219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0BB87FB5-D6FB-4180-9C14-2ADC42E228E4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F5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tIns="0" rIns="18360" bIns="0" anchor="b">
            <a:normAutofit/>
          </a:bodyPr>
          <a:lstStyle/>
          <a:p>
            <a:pPr algn="r">
              <a:lnSpc>
                <a:spcPct val="100000"/>
              </a:lnSpc>
            </a:pPr>
            <a:r>
              <a:rPr lang="ru-RU" sz="5600" b="1" strike="noStrike" spc="-1">
                <a:solidFill>
                  <a:srgbClr val="50E0EA"/>
                </a:solidFill>
                <a:latin typeface="Calibri"/>
              </a:rPr>
              <a:t>Образец заголовка</a:t>
            </a:r>
            <a:endParaRPr lang="ru-RU" sz="5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fld id="{4AD7F37E-06BD-4FC7-91FD-320168E3D8CD}" type="datetime">
              <a:rPr lang="ru-RU" sz="1200" b="0" strike="noStrike" spc="-1">
                <a:solidFill>
                  <a:srgbClr val="035C75"/>
                </a:solidFill>
                <a:latin typeface="Constantia"/>
              </a:rPr>
              <a:t>22.06.2023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7C0DE6F-D88B-41C7-A796-C422D520DD1B}" type="slidenum">
              <a:rPr lang="ru-RU" sz="1200" b="0" strike="noStrike" spc="-1">
                <a:solidFill>
                  <a:srgbClr val="035C75"/>
                </a:solidFill>
                <a:latin typeface="Constanti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100" b="0" strike="noStrike" spc="-1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F5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8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49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1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5000" b="0" strike="noStrike" spc="-1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lang="ru-RU" sz="50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0" strike="noStrike" spc="-1">
                <a:solidFill>
                  <a:srgbClr val="000000"/>
                </a:solidFill>
                <a:latin typeface="Constantia"/>
              </a:rPr>
              <a:t>Образец текста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ru-RU" sz="2400" b="0" strike="noStrike" spc="-1">
                <a:solidFill>
                  <a:srgbClr val="000000"/>
                </a:solidFill>
                <a:latin typeface="Constantia"/>
              </a:rPr>
              <a:t>Второй уровень</a:t>
            </a:r>
          </a:p>
          <a:p>
            <a:pPr marL="914400" lvl="2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lang="ru-RU" sz="2100" b="0" strike="noStrike" spc="-1">
                <a:solidFill>
                  <a:srgbClr val="000000"/>
                </a:solidFill>
                <a:latin typeface="Constantia"/>
              </a:rPr>
              <a:t>Третий уровень</a:t>
            </a:r>
          </a:p>
          <a:p>
            <a:pPr marL="1188720" lvl="3" indent="-209880">
              <a:lnSpc>
                <a:spcPct val="100000"/>
              </a:lnSpc>
              <a:spcBef>
                <a:spcPts val="40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Четвертый уровень</a:t>
            </a:r>
          </a:p>
          <a:p>
            <a:pPr marL="1463040" lvl="4" indent="-209880">
              <a:lnSpc>
                <a:spcPct val="100000"/>
              </a:lnSpc>
              <a:spcBef>
                <a:spcPts val="40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Пятый уровень</a:t>
            </a:r>
          </a:p>
        </p:txBody>
      </p:sp>
      <p:sp>
        <p:nvSpPr>
          <p:cNvPr id="53" name="PlaceHolder 8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fld id="{C1B5E963-FE32-4A17-A535-A1F5A615F11A}" type="datetime">
              <a:rPr lang="ru-RU" sz="1200" b="0" strike="noStrike" spc="-1">
                <a:solidFill>
                  <a:srgbClr val="035C75"/>
                </a:solidFill>
                <a:latin typeface="Constantia"/>
              </a:rPr>
              <a:t>22.06.2023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54" name="PlaceHolder 9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5" name="PlaceHolder 10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FE18ABAA-F23F-43AF-A623-64C86E8E3537}" type="slidenum">
              <a:rPr lang="ru-RU" sz="1200" b="0" strike="noStrike" spc="-1">
                <a:solidFill>
                  <a:srgbClr val="035C75"/>
                </a:solidFill>
                <a:latin typeface="Constanti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F5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94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95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6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97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fld id="{1BA2A8CC-BD89-4F36-99D1-743B7A06321A}" type="datetime">
              <a:rPr lang="ru-RU" sz="1200" b="0" strike="noStrike" spc="-1">
                <a:solidFill>
                  <a:srgbClr val="035C75"/>
                </a:solidFill>
                <a:latin typeface="Constantia"/>
              </a:rPr>
              <a:t>22.06.2023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98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9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34ADBE71-090F-4649-B4E3-1214FD741306}" type="slidenum">
              <a:rPr lang="ru-RU" sz="1200" b="0" strike="noStrike" spc="-1">
                <a:solidFill>
                  <a:srgbClr val="035C75"/>
                </a:solidFill>
                <a:latin typeface="Constanti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00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onstantia"/>
              </a:rPr>
              <a:t>Для правки текста заглавия щёлкните мышью</a:t>
            </a:r>
          </a:p>
        </p:txBody>
      </p:sp>
      <p:sp>
        <p:nvSpPr>
          <p:cNvPr id="101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100" b="0" strike="noStrike" spc="-1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26600" y="1030320"/>
            <a:ext cx="7851240" cy="18284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>
            <a:normAutofit fontScale="760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4900" b="1" strike="noStrike" cap="all" spc="-1">
                <a:solidFill>
                  <a:srgbClr val="55A839"/>
                </a:solidFill>
                <a:latin typeface="Calibri"/>
              </a:rPr>
              <a:t>Проект</a:t>
            </a:r>
            <a:r>
              <a:t/>
            </a:r>
            <a:br/>
            <a:r>
              <a:rPr lang="ru-RU" sz="6700" b="1" strike="noStrike" cap="all" spc="-1">
                <a:solidFill>
                  <a:srgbClr val="002060"/>
                </a:solidFill>
                <a:latin typeface="Monotype Corsiva"/>
              </a:rPr>
              <a:t>«Мы рисуем мир семьи…»</a:t>
            </a:r>
            <a:endParaRPr lang="ru-RU" sz="67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1115640" y="3008160"/>
            <a:ext cx="7854480" cy="175212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>
            <a:noAutofit/>
          </a:bodyPr>
          <a:lstStyle/>
          <a:p>
            <a:pPr algn="r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ru-RU" sz="2400" b="1" u="sng" strike="noStrike" spc="-1">
                <a:solidFill>
                  <a:srgbClr val="002060"/>
                </a:solidFill>
                <a:uFillTx/>
                <a:latin typeface="Calibri"/>
              </a:rPr>
              <a:t>Автор проекта:</a:t>
            </a:r>
            <a:r>
              <a:rPr lang="ru-RU" sz="2400" b="1" u="sng" strike="noStrike" spc="-1">
                <a:solidFill>
                  <a:srgbClr val="04617B"/>
                </a:solidFill>
                <a:uFillTx/>
                <a:latin typeface="Calibri"/>
              </a:rPr>
              <a:t> </a:t>
            </a:r>
            <a:endParaRPr lang="ru-RU" sz="2400" b="0" strike="noStrike" spc="-1">
              <a:latin typeface="XO Orie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2060"/>
                </a:solidFill>
                <a:latin typeface="Calibri"/>
              </a:rPr>
              <a:t>Солонинина Екатерина Алексеевна,</a:t>
            </a:r>
            <a:endParaRPr lang="ru-RU" sz="2400" b="0" strike="noStrike" spc="-1">
              <a:latin typeface="XO Orie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2060"/>
                </a:solidFill>
                <a:latin typeface="Calibri"/>
              </a:rPr>
              <a:t>Преподаватель </a:t>
            </a:r>
            <a:endParaRPr lang="ru-RU" sz="2400" b="0" strike="noStrike" spc="-1">
              <a:latin typeface="XO Orie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2060"/>
                </a:solidFill>
                <a:latin typeface="Calibri"/>
              </a:rPr>
              <a:t> художественного отделения </a:t>
            </a:r>
            <a:endParaRPr lang="ru-RU" sz="2400" b="0" strike="noStrike" spc="-1">
              <a:latin typeface="XO Orie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2060"/>
                </a:solidFill>
                <a:latin typeface="Calibri"/>
              </a:rPr>
              <a:t>МБУ ДО «Детская школа искусств»</a:t>
            </a:r>
            <a:endParaRPr lang="ru-RU" sz="2400" b="0" strike="noStrike" spc="-1">
              <a:latin typeface="XO Orie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2060"/>
                </a:solidFill>
                <a:latin typeface="Calibri"/>
              </a:rPr>
              <a:t>г.Югорск</a:t>
            </a:r>
            <a:endParaRPr lang="ru-RU" sz="2400" b="0" strike="noStrike" spc="-1">
              <a:latin typeface="XO Oriel"/>
            </a:endParaRPr>
          </a:p>
        </p:txBody>
      </p:sp>
      <p:sp>
        <p:nvSpPr>
          <p:cNvPr id="146" name="CustomShape 3"/>
          <p:cNvSpPr/>
          <p:nvPr/>
        </p:nvSpPr>
        <p:spPr>
          <a:xfrm>
            <a:off x="323640" y="3008160"/>
            <a:ext cx="3823200" cy="2795760"/>
          </a:xfrm>
          <a:prstGeom prst="roundRect">
            <a:avLst>
              <a:gd name="adj" fmla="val 8594"/>
            </a:avLst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7" name="Рисунок 3"/>
          <p:cNvPicPr/>
          <p:nvPr/>
        </p:nvPicPr>
        <p:blipFill>
          <a:blip r:embed="rId3"/>
          <a:stretch/>
        </p:blipFill>
        <p:spPr>
          <a:xfrm>
            <a:off x="7586280" y="0"/>
            <a:ext cx="1383840" cy="1383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536400" y="692640"/>
            <a:ext cx="7851240" cy="18284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>
            <a:normAutofit fontScale="85500"/>
          </a:bodyPr>
          <a:lstStyle/>
          <a:p>
            <a:pPr algn="r">
              <a:lnSpc>
                <a:spcPct val="100000"/>
              </a:lnSpc>
            </a:pPr>
            <a:r>
              <a:rPr lang="ru-RU" sz="5600" b="1" strike="noStrike" spc="-1">
                <a:solidFill>
                  <a:srgbClr val="002060"/>
                </a:solidFill>
                <a:latin typeface="Calibri"/>
              </a:rPr>
              <a:t>Целевая группа, на которую направлен проект</a:t>
            </a:r>
            <a:r>
              <a:rPr lang="ru-RU" sz="5600" b="1" strike="noStrike" spc="-1">
                <a:solidFill>
                  <a:srgbClr val="08674D"/>
                </a:solidFill>
                <a:latin typeface="Calibri"/>
              </a:rPr>
              <a:t>:</a:t>
            </a:r>
            <a:endParaRPr lang="ru-RU" sz="5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4" name="TextShape 2"/>
          <p:cNvSpPr txBox="1"/>
          <p:nvPr/>
        </p:nvSpPr>
        <p:spPr>
          <a:xfrm>
            <a:off x="536400" y="3285000"/>
            <a:ext cx="7854480" cy="175212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>
            <a:normAutofit/>
          </a:bodyPr>
          <a:lstStyle/>
          <a:p>
            <a:pPr algn="just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Общественность , обучающиеся и родители обучающихся в МБУ ДО «Детская школа искусств» г.Югорск, художественное отделение</a:t>
            </a:r>
            <a:endParaRPr lang="ru-RU" sz="2600" b="0" strike="noStrike" spc="-1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465840" y="500040"/>
            <a:ext cx="820044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002060"/>
                </a:solidFill>
                <a:latin typeface="Calibri"/>
              </a:rPr>
              <a:t>Календарный план реализации проекта</a:t>
            </a:r>
            <a:endParaRPr lang="ru-RU" sz="3600" b="0" strike="noStrike" spc="-1">
              <a:latin typeface="XO Oriel"/>
            </a:endParaRPr>
          </a:p>
        </p:txBody>
      </p:sp>
      <p:graphicFrame>
        <p:nvGraphicFramePr>
          <p:cNvPr id="166" name="Table 2"/>
          <p:cNvGraphicFramePr/>
          <p:nvPr>
            <p:extLst>
              <p:ext uri="{D42A27DB-BD31-4B8C-83A1-F6EECF244321}">
                <p14:modId xmlns:p14="http://schemas.microsoft.com/office/powerpoint/2010/main" val="2069247346"/>
              </p:ext>
            </p:extLst>
          </p:nvPr>
        </p:nvGraphicFramePr>
        <p:xfrm>
          <a:off x="214200" y="1143000"/>
          <a:ext cx="8643600" cy="5426640"/>
        </p:xfrm>
        <a:graphic>
          <a:graphicData uri="http://schemas.openxmlformats.org/drawingml/2006/table">
            <a:tbl>
              <a:tblPr/>
              <a:tblGrid>
                <a:gridCol w="42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9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№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Наименование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Сроки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Результат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4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Организационно-подготовительный этап.  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Январь-февраль </a:t>
                      </a:r>
                      <a:r>
                        <a:rPr lang="ru-RU" sz="2400" b="1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2023г</a:t>
                      </a: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ru-RU" sz="2400" b="0" strike="noStrike" spc="-1" dirty="0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Методическое обеспечение проекта. Сбор и систематизация детских творческих работ.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9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Основной практический этап. 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Февраль-март</a:t>
                      </a:r>
                      <a:endParaRPr lang="ru-RU" sz="2400" b="0" strike="noStrike" spc="-1" dirty="0"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2400" b="1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2024г</a:t>
                      </a: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ru-RU" sz="2400" b="0" strike="noStrike" spc="-1" dirty="0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Обработка собранной информации. Создание макета баннера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2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Заключительный этап. 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 течение </a:t>
                      </a:r>
                      <a:r>
                        <a:rPr lang="ru-RU" sz="2400" b="1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2023-2024 </a:t>
                      </a: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гг. </a:t>
                      </a:r>
                      <a:endParaRPr lang="ru-RU" sz="2400" b="0" strike="noStrike" spc="-1" dirty="0"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(по мере появления денежных средств)</a:t>
                      </a:r>
                      <a:endParaRPr lang="ru-RU" sz="1800" b="0" strike="noStrike" spc="-1" dirty="0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Печать баннера. Размещение баннера на здании Детской школы искусств.</a:t>
                      </a:r>
                      <a:endParaRPr lang="ru-RU" sz="2400" b="0" strike="noStrike" spc="-1" dirty="0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1000080" y="428760"/>
            <a:ext cx="771480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2060"/>
                </a:solidFill>
                <a:latin typeface="Calibri"/>
              </a:rPr>
              <a:t>Таблица детализированной сметы расходов на печать, изготовление и размещение баннера .</a:t>
            </a:r>
            <a:endParaRPr lang="ru-RU" sz="2800" b="0" strike="noStrike" spc="-1">
              <a:latin typeface="XO Oriel"/>
            </a:endParaRPr>
          </a:p>
        </p:txBody>
      </p:sp>
      <p:graphicFrame>
        <p:nvGraphicFramePr>
          <p:cNvPr id="168" name="Table 2"/>
          <p:cNvGraphicFramePr/>
          <p:nvPr>
            <p:extLst>
              <p:ext uri="{D42A27DB-BD31-4B8C-83A1-F6EECF244321}">
                <p14:modId xmlns:p14="http://schemas.microsoft.com/office/powerpoint/2010/main" val="517486307"/>
              </p:ext>
            </p:extLst>
          </p:nvPr>
        </p:nvGraphicFramePr>
        <p:xfrm>
          <a:off x="571320" y="1428840"/>
          <a:ext cx="8072280" cy="4586040"/>
        </p:xfrm>
        <a:graphic>
          <a:graphicData uri="http://schemas.openxmlformats.org/drawingml/2006/table">
            <a:tbl>
              <a:tblPr/>
              <a:tblGrid>
                <a:gridCol w="1373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7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7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83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06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№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Статья расходов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Стоимость</a:t>
                      </a:r>
                      <a:endParaRPr lang="ru-RU" sz="2000" b="0" strike="noStrike" spc="-1" dirty="0"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(руб.)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Количество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Сумма, руб.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4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Печать баннера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1000 руб.-1 кв.м.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1000*….=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1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Установка люверсов</a:t>
                      </a:r>
                      <a:endParaRPr lang="ru-RU" sz="1800" b="0" strike="noStrike" spc="-1" dirty="0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30*18=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Монтаж баннера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0т 350 за кв.м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Итого: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401257" y="836640"/>
            <a:ext cx="8671967" cy="20914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</a:rPr>
              <a:t>Информация об организации , участвующей</a:t>
            </a:r>
            <a:endParaRPr lang="ru-RU" sz="2600" b="0" strike="noStrike" spc="-1" dirty="0"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</a:rPr>
              <a:t> в реализации проекта:</a:t>
            </a:r>
            <a:endParaRPr lang="ru-RU" sz="2600" b="0" strike="noStrike" spc="-1" dirty="0"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</a:rPr>
              <a:t>Муниципальное бюджетное учреждение дополнительного </a:t>
            </a:r>
            <a:endParaRPr lang="ru-RU" sz="2600" b="0" strike="noStrike" spc="-1" dirty="0"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</a:rPr>
              <a:t>образования «Детская школа искусств </a:t>
            </a:r>
            <a:r>
              <a:rPr lang="ru-RU" sz="2600" b="0" strike="noStrike" spc="-1" dirty="0" smtClean="0">
                <a:solidFill>
                  <a:srgbClr val="000000"/>
                </a:solidFill>
                <a:latin typeface="Calibri"/>
              </a:rPr>
              <a:t>города </a:t>
            </a:r>
            <a:r>
              <a:rPr lang="ru-RU" sz="2600" spc="-1" dirty="0" err="1" smtClean="0">
                <a:solidFill>
                  <a:srgbClr val="000000"/>
                </a:solidFill>
                <a:latin typeface="Calibri"/>
              </a:rPr>
              <a:t>Ю</a:t>
            </a:r>
            <a:r>
              <a:rPr lang="ru-RU" sz="2600" b="0" strike="noStrike" spc="-1" dirty="0" err="1" smtClean="0">
                <a:solidFill>
                  <a:srgbClr val="000000"/>
                </a:solidFill>
                <a:latin typeface="Calibri"/>
              </a:rPr>
              <a:t>горска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</a:rPr>
              <a:t>», </a:t>
            </a:r>
            <a:endParaRPr lang="ru-RU" sz="2600" b="0" strike="noStrike" spc="-1" dirty="0"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lang="ru-RU" sz="2600" b="0" strike="noStrike" spc="-1" dirty="0" err="1">
                <a:solidFill>
                  <a:srgbClr val="000000"/>
                </a:solidFill>
                <a:latin typeface="Calibri"/>
              </a:rPr>
              <a:t>ул.Никольская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</a:rPr>
              <a:t> 7 А</a:t>
            </a:r>
            <a:endParaRPr lang="ru-RU" sz="2600" b="0" strike="noStrike" spc="-1" dirty="0">
              <a:latin typeface="XO Orie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395640" y="3357000"/>
            <a:ext cx="8280720" cy="127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Планируемая дальнейшая реализация проекта:</a:t>
            </a:r>
            <a:endParaRPr lang="ru-RU" sz="2600" b="0" strike="noStrike" spc="-1"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</a:rPr>
              <a:t>Печать, изготовление и монтаж баннера на тему </a:t>
            </a:r>
            <a:endParaRPr lang="ru-RU" sz="2600" b="0" strike="noStrike" spc="-1"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</a:rPr>
              <a:t>«Мы рисуем мир семьи»</a:t>
            </a:r>
            <a:endParaRPr lang="ru-RU" sz="2600" b="0" strike="noStrike" spc="-1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2" descr="F:\семья рисунки\Трофимова анна, 15 лет, счастье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31880" y="1714320"/>
            <a:ext cx="3696840" cy="49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2" name="Picture 3" descr="F:\семья рисунки\Сторожук Анастасия, 9 лет, Дети-это радость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57840" y="1714320"/>
            <a:ext cx="3714480" cy="492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3" name="CustomShape 1"/>
          <p:cNvSpPr/>
          <p:nvPr/>
        </p:nvSpPr>
        <p:spPr>
          <a:xfrm>
            <a:off x="507600" y="214200"/>
            <a:ext cx="8110440" cy="137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2060"/>
                </a:solidFill>
                <a:latin typeface="Calibri"/>
              </a:rPr>
              <a:t>Рисунки обучающихся Детской школы искусств</a:t>
            </a:r>
            <a:endParaRPr lang="ru-RU" sz="2800" b="0" strike="noStrike" spc="-1"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2060"/>
                </a:solidFill>
                <a:latin typeface="Calibri"/>
              </a:rPr>
              <a:t>на тему  «Мы рисуем мир  семьи», используемые  </a:t>
            </a:r>
            <a:endParaRPr lang="ru-RU" sz="2800" b="0" strike="noStrike" spc="-1"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2060"/>
                </a:solidFill>
                <a:latin typeface="Calibri"/>
              </a:rPr>
              <a:t>при создании макета баннера.</a:t>
            </a:r>
            <a:endParaRPr lang="ru-RU" sz="2800" b="0" strike="noStrike" spc="-1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Picture 2" descr="F:\семья рисунки\DSCN666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6000" y="252000"/>
            <a:ext cx="4150800" cy="306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5" name="Picture 4" descr="F:\семья рисунки\DSCN666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44000" y="204120"/>
            <a:ext cx="4212000" cy="308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6" name="Picture 5" descr="F:\семья рисунки\DSCN667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726440" y="3384000"/>
            <a:ext cx="4309560" cy="3232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7" name="Picture 6" descr="F:\семья рисунки\DSCN667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43000" y="3420000"/>
            <a:ext cx="4365000" cy="31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3" descr="F:\семья рисунки\DSCN666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508000" y="37800"/>
            <a:ext cx="2444400" cy="341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9" name="Picture 2" descr="F:\семья рисунки\DSCN667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48000" y="144000"/>
            <a:ext cx="4380840" cy="3285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0" name="Picture 3" descr="F:\семья рисунки\DSCN76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57840" y="3543840"/>
            <a:ext cx="3962520" cy="309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1" name="Picture 4" descr="F:\семья рисунки\Виноградова м Дарья, Лето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42800" y="3508200"/>
            <a:ext cx="4237200" cy="3178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icture 2" descr="F:\семья рисунки\Антонова анна, 8 лет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88000" y="300960"/>
            <a:ext cx="4104000" cy="301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3" name="Picture 3" descr="F:\семья рисунки\Володькина Мирра, 9 лет, Семейный отдых.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1640" y="3475080"/>
            <a:ext cx="4140360" cy="310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" name="Picture 4" descr="F:\семья рисунки\Гулев Алексей, 8 лет, Семья на отдыхе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44000" y="3470040"/>
            <a:ext cx="4176000" cy="3118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5" name="Picture 5" descr="F:\семья рисунки\Загидулина Даша,9 лет, Моя семья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44000" y="250920"/>
            <a:ext cx="4212000" cy="3092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Picture 2" descr="F:\семья рисунки\Ишмухаметова Динара, 11 лет, Это прекрасное чувство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33720" y="214200"/>
            <a:ext cx="4380840" cy="3285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7" name="Picture 3" descr="F:\семья рисунки\Кабакова Анастасия, 11 лет, Рождение человека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57840" y="714240"/>
            <a:ext cx="4106520" cy="56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8" name="Picture 4" descr="F:\семья рисунки\Мавлютова Луиза, 9 лет, Лето.Семья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76200" y="3510360"/>
            <a:ext cx="4339440" cy="3158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Picture 2" descr="F:\семья рисунки\Латникова виолетта, 9 лет, Экскурсия под водой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5640" y="254160"/>
            <a:ext cx="4341600" cy="3122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0" name="Picture 3" descr="F:\семья рисунки\Рахимова Аделия, 9 лет, Семья на отдыхе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69560" y="3512160"/>
            <a:ext cx="4366440" cy="3156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1" name="Picture 4" descr="F:\семья рисунки\Сажнева Алена, 9 лет, Красота божьего мира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16640" y="3528000"/>
            <a:ext cx="4410000" cy="317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2" name="Picture 5" descr="F:\семья рисунки\Ящук Анастасия, 7 лет, В лесу с семьей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88280" y="224640"/>
            <a:ext cx="4203720" cy="3152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428760" y="250020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6000" b="1" strike="noStrike" spc="-1">
                <a:solidFill>
                  <a:srgbClr val="04617B"/>
                </a:solidFill>
                <a:latin typeface="Calibri"/>
              </a:rPr>
              <a:t>   </a:t>
            </a:r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rPr lang="ru-RU" sz="6000" b="1" strike="noStrike" spc="-1">
                <a:solidFill>
                  <a:srgbClr val="04617B"/>
                </a:solidFill>
                <a:latin typeface="Calibri"/>
              </a:rPr>
              <a:t>  Семья </a:t>
            </a:r>
            <a:r>
              <a:t/>
            </a:r>
            <a:br/>
            <a:r>
              <a:rPr lang="ru-RU" sz="6000" b="1" strike="noStrike" spc="-1">
                <a:solidFill>
                  <a:srgbClr val="04617B"/>
                </a:solidFill>
                <a:latin typeface="Calibri"/>
              </a:rPr>
              <a:t>             начинается </a:t>
            </a:r>
            <a:r>
              <a:t/>
            </a:r>
            <a:br/>
            <a:r>
              <a:rPr lang="ru-RU" sz="6000" b="1" strike="noStrike" spc="-1">
                <a:solidFill>
                  <a:srgbClr val="04617B"/>
                </a:solidFill>
                <a:latin typeface="Calibri"/>
              </a:rPr>
              <a:t>                              с детей…</a:t>
            </a:r>
            <a:endParaRPr lang="ru-RU" sz="60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357120" y="492912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 algn="r">
              <a:lnSpc>
                <a:spcPct val="100000"/>
              </a:lnSpc>
              <a:spcBef>
                <a:spcPts val="6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А.И.Герцен</a:t>
            </a:r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2" descr="F:\семья рисунки\Чернышова настя, 8 лет, Пусть всегда будет солнце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41840" y="294120"/>
            <a:ext cx="4214160" cy="3035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" name="Picture 3" descr="F:\семья рисунки\Турова М.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80000" y="3423960"/>
            <a:ext cx="4176000" cy="3342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5" name="Picture 4" descr="F:\семья рисунки\Сафаргалеева рената, 9лет,Дворец семьи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86920" y="285840"/>
            <a:ext cx="4249080" cy="3031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6" name="Picture 5" descr="F:\семья рисунки\Стеченко Яна, 10 лет, Отдых на природе с родителями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4920" y="3480480"/>
            <a:ext cx="4321080" cy="3241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Picture 2" descr="F:\семья рисунки\Попинова полина, 12 лет, Свадьба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85840" y="202680"/>
            <a:ext cx="4467600" cy="2965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8" name="Picture 3" descr="F:\семья рисунки\Перминова Анна, 12 лет. Моя мама-невеста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97080" y="1080000"/>
            <a:ext cx="3986280" cy="5206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9" name="Picture 4" descr="F:\семья рисунки\Балчугова Ольга, 13 лет Энергетика детства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15640" y="3312000"/>
            <a:ext cx="3208320" cy="333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Picture 2" descr="F:\семья рисунки\Ахметшина надя, 10 лет, Югорский зоопарк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8680" y="252000"/>
            <a:ext cx="4297320" cy="3115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1" name="Picture 3" descr="F:\семья рисунки\DSCN767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80000" y="3500640"/>
            <a:ext cx="432000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2" name="Picture 4" descr="F:\семья рисунки\DSCN766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35360" y="262440"/>
            <a:ext cx="4425120" cy="3121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3" name="Picture 5" descr="F:\семья рисунки\DSCN668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79640" y="3489480"/>
            <a:ext cx="4428360" cy="3153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2" descr="F:\семья рисунки\Кулакова Елизавета, 7 лет, Наша дружная семья кулаковых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60000" y="597600"/>
            <a:ext cx="4164840" cy="586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" name="CustomShape 1"/>
          <p:cNvSpPr/>
          <p:nvPr/>
        </p:nvSpPr>
        <p:spPr>
          <a:xfrm>
            <a:off x="428760" y="0"/>
            <a:ext cx="4571640" cy="714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FF0000"/>
                </a:solidFill>
                <a:latin typeface="Constantia"/>
              </a:rPr>
              <a:t>Семья</a:t>
            </a:r>
            <a:r>
              <a:rPr lang="ru-RU" sz="1800" b="1" strike="noStrike" spc="-1">
                <a:solidFill>
                  <a:srgbClr val="FF0000"/>
                </a:solidFill>
                <a:latin typeface="Constantia"/>
              </a:rPr>
              <a:t> </a:t>
            </a:r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– это счастье, любовь и удача, </a:t>
            </a:r>
            <a:r>
              <a:t/>
            </a:r>
            <a:br/>
            <a:r>
              <a:rPr lang="ru-RU" sz="2400" b="1" strike="noStrike" spc="-1">
                <a:solidFill>
                  <a:srgbClr val="0070C0"/>
                </a:solidFill>
                <a:latin typeface="Constantia"/>
              </a:rPr>
              <a:t>Семья</a:t>
            </a:r>
            <a:r>
              <a:rPr lang="ru-RU" sz="1800" b="1" strike="noStrike" spc="-1">
                <a:solidFill>
                  <a:srgbClr val="0070C0"/>
                </a:solidFill>
                <a:latin typeface="Constantia"/>
              </a:rPr>
              <a:t> </a:t>
            </a:r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– это летом поездки на дачу. </a:t>
            </a:r>
            <a:r>
              <a:t/>
            </a:r>
            <a:br/>
            <a:r>
              <a:rPr lang="ru-RU" sz="2400" b="1" strike="noStrike" spc="-1">
                <a:solidFill>
                  <a:srgbClr val="387026"/>
                </a:solidFill>
                <a:latin typeface="Constantia"/>
              </a:rPr>
              <a:t>Семья </a:t>
            </a:r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– это праздник, семейные даты, 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Подарки, покупки, приятные траты. 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Рождение детей, первый шаг, первый лепет, 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Мечты о хорошем, волнение и трепет. </a:t>
            </a:r>
            <a:r>
              <a:t/>
            </a:r>
            <a:br/>
            <a:r>
              <a:rPr lang="ru-RU" sz="2400" b="1" strike="noStrike" spc="-1">
                <a:solidFill>
                  <a:srgbClr val="C00000"/>
                </a:solidFill>
                <a:latin typeface="Constantia"/>
              </a:rPr>
              <a:t>Семья</a:t>
            </a:r>
            <a:r>
              <a:rPr lang="ru-RU" sz="2400" b="1" strike="noStrike" spc="-1">
                <a:solidFill>
                  <a:srgbClr val="000000"/>
                </a:solidFill>
                <a:latin typeface="Constantia"/>
              </a:rPr>
              <a:t> </a:t>
            </a:r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– это труд, друг о друге забота, </a:t>
            </a:r>
            <a:r>
              <a:t/>
            </a:r>
            <a:br/>
            <a:r>
              <a:rPr lang="ru-RU" sz="2400" b="1" strike="noStrike" spc="-1">
                <a:solidFill>
                  <a:srgbClr val="FFC000"/>
                </a:solidFill>
                <a:latin typeface="Constantia"/>
              </a:rPr>
              <a:t>Семья </a:t>
            </a:r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– это много домашней работы. </a:t>
            </a:r>
            <a:r>
              <a:t/>
            </a:r>
            <a:br/>
            <a:r>
              <a:rPr lang="ru-RU" sz="2400" b="1" strike="noStrike" spc="-1">
                <a:solidFill>
                  <a:srgbClr val="0070C0"/>
                </a:solidFill>
                <a:latin typeface="Constantia"/>
              </a:rPr>
              <a:t>Семья</a:t>
            </a:r>
            <a:r>
              <a:rPr lang="ru-RU" sz="1800" b="1" strike="noStrike" spc="-1">
                <a:solidFill>
                  <a:srgbClr val="0070C0"/>
                </a:solidFill>
                <a:latin typeface="Constantia"/>
              </a:rPr>
              <a:t> </a:t>
            </a:r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– это важно! </a:t>
            </a:r>
            <a:r>
              <a:t/>
            </a:r>
            <a:br/>
            <a:r>
              <a:rPr lang="ru-RU" sz="2400" b="1" strike="noStrike" spc="-1">
                <a:solidFill>
                  <a:srgbClr val="00B050"/>
                </a:solidFill>
                <a:latin typeface="Constantia"/>
              </a:rPr>
              <a:t>Семья</a:t>
            </a:r>
            <a:r>
              <a:rPr lang="ru-RU" sz="2400" b="1" strike="noStrike" spc="-1">
                <a:solidFill>
                  <a:srgbClr val="000000"/>
                </a:solidFill>
                <a:latin typeface="Constantia"/>
              </a:rPr>
              <a:t> </a:t>
            </a:r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– это сложно! 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Но счастливо жить одному невозможно! 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Всегда будьте вместе, любовь берегите, 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Обиды и ссоры подальше гоните, 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Хочу, чтоб про нас говорили друзья: 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Constantia"/>
              </a:rPr>
              <a:t>Какая хорошая Ваша семья!</a:t>
            </a:r>
            <a:r>
              <a:t/>
            </a:r>
            <a:br/>
            <a:r>
              <a:t/>
            </a:r>
            <a:br/>
            <a:endParaRPr lang="ru-RU" sz="1800" b="0" strike="noStrike" spc="-1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3" descr="H:\ДХШ фото\P111041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4200" y="1143000"/>
            <a:ext cx="3964680" cy="5285880"/>
          </a:xfrm>
          <a:prstGeom prst="rect">
            <a:avLst/>
          </a:prstGeom>
          <a:ln>
            <a:noFill/>
          </a:ln>
        </p:spPr>
      </p:pic>
      <p:sp>
        <p:nvSpPr>
          <p:cNvPr id="207" name="CustomShape 1"/>
          <p:cNvSpPr/>
          <p:nvPr/>
        </p:nvSpPr>
        <p:spPr>
          <a:xfrm>
            <a:off x="1042560" y="357120"/>
            <a:ext cx="7336440" cy="191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2060"/>
                </a:solidFill>
                <a:latin typeface="Calibri"/>
              </a:rPr>
              <a:t>Вариант размещения агитационного баннера </a:t>
            </a:r>
            <a:endParaRPr lang="ru-RU" sz="2800" b="0" strike="noStrike" spc="-1">
              <a:latin typeface="XO Oriel"/>
            </a:endParaRPr>
          </a:p>
          <a:p>
            <a:pPr algn="r">
              <a:lnSpc>
                <a:spcPct val="100000"/>
              </a:lnSpc>
            </a:pPr>
            <a:r>
              <a:rPr lang="ru-RU" sz="3600" b="1" strike="noStrike" spc="-1">
                <a:solidFill>
                  <a:srgbClr val="002060"/>
                </a:solidFill>
                <a:latin typeface="Calibri"/>
              </a:rPr>
              <a:t>«Мы рисуем мир семьи» </a:t>
            </a:r>
            <a:r>
              <a:rPr lang="ru-RU" sz="2800" b="1" strike="noStrike" spc="-1">
                <a:solidFill>
                  <a:srgbClr val="002060"/>
                </a:solidFill>
                <a:latin typeface="Calibri"/>
              </a:rPr>
              <a:t>на здании </a:t>
            </a:r>
            <a:endParaRPr lang="ru-RU" sz="2800" b="0" strike="noStrike" spc="-1">
              <a:latin typeface="XO Oriel"/>
            </a:endParaRPr>
          </a:p>
          <a:p>
            <a:pPr algn="r">
              <a:lnSpc>
                <a:spcPct val="100000"/>
              </a:lnSpc>
            </a:pPr>
            <a:r>
              <a:rPr lang="ru-RU" sz="2800" b="1" strike="noStrike" spc="-1">
                <a:solidFill>
                  <a:srgbClr val="002060"/>
                </a:solidFill>
                <a:latin typeface="Calibri"/>
              </a:rPr>
              <a:t>Детской художественной школы</a:t>
            </a:r>
            <a:endParaRPr lang="ru-RU" sz="2800" b="0" strike="noStrike" spc="-1">
              <a:latin typeface="XO Oriel"/>
            </a:endParaRPr>
          </a:p>
          <a:p>
            <a:pPr algn="r">
              <a:lnSpc>
                <a:spcPct val="100000"/>
              </a:lnSpc>
            </a:pPr>
            <a:r>
              <a:rPr lang="ru-RU" sz="2800" b="1" strike="noStrike" spc="-1">
                <a:solidFill>
                  <a:srgbClr val="002060"/>
                </a:solidFill>
                <a:latin typeface="Calibri"/>
              </a:rPr>
              <a:t>г.Югорска</a:t>
            </a:r>
            <a:endParaRPr lang="ru-RU" sz="2800" b="0" strike="noStrike" spc="-1">
              <a:latin typeface="XO Oriel"/>
            </a:endParaRPr>
          </a:p>
        </p:txBody>
      </p:sp>
      <p:pic>
        <p:nvPicPr>
          <p:cNvPr id="208" name="Picture 4" descr="H:\ДХШ фото\P111040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357800" y="2428560"/>
            <a:ext cx="4571640" cy="3429000"/>
          </a:xfrm>
          <a:prstGeom prst="rect">
            <a:avLst/>
          </a:prstGeom>
          <a:ln>
            <a:noFill/>
          </a:ln>
        </p:spPr>
      </p:pic>
      <p:sp>
        <p:nvSpPr>
          <p:cNvPr id="209" name="CustomShape 2"/>
          <p:cNvSpPr/>
          <p:nvPr/>
        </p:nvSpPr>
        <p:spPr>
          <a:xfrm>
            <a:off x="4857840" y="4214880"/>
            <a:ext cx="1785600" cy="9997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0" name="CustomShape 3"/>
          <p:cNvSpPr/>
          <p:nvPr/>
        </p:nvSpPr>
        <p:spPr>
          <a:xfrm>
            <a:off x="1285920" y="3429000"/>
            <a:ext cx="928440" cy="149976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1175760" y="785880"/>
            <a:ext cx="690804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libri"/>
              </a:rPr>
              <a:t>Макет печатной продукции</a:t>
            </a:r>
            <a:endParaRPr lang="ru-RU" sz="4400" b="0" strike="noStrike" spc="-1">
              <a:latin typeface="XO Oriel"/>
            </a:endParaRPr>
          </a:p>
        </p:txBody>
      </p:sp>
      <p:pic>
        <p:nvPicPr>
          <p:cNvPr id="212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2316240"/>
            <a:ext cx="9143640" cy="2224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icture 2" descr="H:\ДХШ фото\DSC0125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71320" y="1000080"/>
            <a:ext cx="8202240" cy="5450400"/>
          </a:xfrm>
          <a:prstGeom prst="rect">
            <a:avLst/>
          </a:prstGeom>
          <a:ln>
            <a:noFill/>
          </a:ln>
        </p:spPr>
      </p:pic>
      <p:sp>
        <p:nvSpPr>
          <p:cNvPr id="214" name="CustomShape 1"/>
          <p:cNvSpPr/>
          <p:nvPr/>
        </p:nvSpPr>
        <p:spPr>
          <a:xfrm>
            <a:off x="505440" y="139320"/>
            <a:ext cx="818964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Calibri"/>
              </a:rPr>
              <a:t>Планируемый результат проекта</a:t>
            </a:r>
            <a:endParaRPr lang="ru-RU" sz="4400" b="0" strike="noStrike" spc="-1">
              <a:latin typeface="XO Oriel"/>
            </a:endParaRPr>
          </a:p>
        </p:txBody>
      </p:sp>
      <p:pic>
        <p:nvPicPr>
          <p:cNvPr id="215" name="Рисунок 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763640" y="1412640"/>
            <a:ext cx="5976360" cy="145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251640" y="404640"/>
            <a:ext cx="8712720" cy="5838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Давайте семейные ценности чтить,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Давайте всегда своих близких любить,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Ведь только в семье мы поддержку найдем,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Пусть будет всегда полной чашей Ваш дом!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 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Пусть дети и взрослые помнят всегда –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Семья – это главное! Через года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Сумейте Вы счастье свое пронести,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Times New Roman"/>
              </a:rPr>
              <a:t>Пускай только лучшее ждет впереди!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800" b="0" strike="noStrike" spc="-1">
                <a:solidFill>
                  <a:srgbClr val="333333"/>
                </a:solidFill>
                <a:latin typeface="Arial"/>
                <a:ea typeface="Times New Roman"/>
              </a:rPr>
              <a:t> </a:t>
            </a:r>
            <a:endParaRPr lang="ru-RU" sz="1800" b="0" strike="noStrike" spc="-1">
              <a:latin typeface="XO Orie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latin typeface="XO Orie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  <a:tabLst>
                <a:tab pos="1009800" algn="l"/>
              </a:tabLst>
            </a:pPr>
            <a:r>
              <a:rPr lang="ru-RU" sz="2600" b="0" strike="noStrike" spc="-1">
                <a:solidFill>
                  <a:srgbClr val="333333"/>
                </a:solidFill>
                <a:latin typeface="Calibri"/>
                <a:ea typeface="Calibri"/>
              </a:rPr>
              <a:t>Только в дружной, счастливой семье вырастают добрые, отзывчивые дети. Самый верный способ укрепления семьи – это вечные ценности – любовь, поддержка, целеустремленность, трудолюбие!</a:t>
            </a:r>
            <a:endParaRPr lang="ru-RU" sz="2600" b="0" strike="noStrike" spc="-1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285840" y="100080"/>
            <a:ext cx="8534520" cy="18284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4800" b="1" u="sng" strike="noStrike" spc="-1">
                <a:solidFill>
                  <a:srgbClr val="002060"/>
                </a:solidFill>
                <a:uFillTx/>
                <a:latin typeface="Calibri"/>
              </a:rPr>
              <a:t>Цель проекта:</a:t>
            </a:r>
            <a:r>
              <a:rPr lang="ru-RU" sz="4800" b="0" u="sng" strike="noStrike" spc="-1">
                <a:solidFill>
                  <a:srgbClr val="04617B"/>
                </a:solidFill>
                <a:uFillTx/>
                <a:latin typeface="Calibri"/>
              </a:rPr>
              <a:t> </a:t>
            </a: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Популяризация семейных ценностей через детское творчество , путем создания  макета наглядной агитации (баннера).</a:t>
            </a:r>
            <a:endParaRPr lang="ru-RU" sz="2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1" name="TextShape 2"/>
          <p:cNvSpPr txBox="1"/>
          <p:nvPr/>
        </p:nvSpPr>
        <p:spPr>
          <a:xfrm>
            <a:off x="428760" y="2247840"/>
            <a:ext cx="8391600" cy="175212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>
            <a:normAutofit fontScale="25000" lnSpcReduction="20000"/>
          </a:bodyPr>
          <a:lstStyle/>
          <a:p>
            <a:pPr>
              <a:lnSpc>
                <a:spcPct val="100000"/>
              </a:lnSpc>
              <a:spcBef>
                <a:spcPts val="3841"/>
              </a:spcBef>
              <a:tabLst>
                <a:tab pos="0" algn="l"/>
              </a:tabLst>
            </a:pPr>
            <a:r>
              <a:rPr lang="ru-RU" sz="19200" b="1" u="sng" strike="noStrike" spc="-1" dirty="0" smtClean="0">
                <a:solidFill>
                  <a:srgbClr val="004E6C"/>
                </a:solidFill>
                <a:uFillTx/>
                <a:latin typeface="Calibri"/>
              </a:rPr>
              <a:t>Задачи </a:t>
            </a:r>
            <a:r>
              <a:rPr lang="ru-RU" sz="19200" b="1" u="sng" strike="noStrike" spc="-1" dirty="0">
                <a:solidFill>
                  <a:srgbClr val="004E6C"/>
                </a:solidFill>
                <a:uFillTx/>
                <a:latin typeface="Calibri"/>
              </a:rPr>
              <a:t>проекта:</a:t>
            </a:r>
            <a:endParaRPr lang="ru-RU" sz="19200" b="0" strike="noStrike" spc="-1" dirty="0">
              <a:latin typeface="XO Oriel"/>
            </a:endParaRPr>
          </a:p>
          <a:p>
            <a:pPr algn="just">
              <a:lnSpc>
                <a:spcPct val="100000"/>
              </a:lnSpc>
              <a:spcBef>
                <a:spcPts val="2081"/>
              </a:spcBef>
              <a:tabLst>
                <a:tab pos="0" algn="l"/>
              </a:tabLst>
            </a:pPr>
            <a:r>
              <a:rPr lang="ru-RU" sz="8000" b="0" strike="noStrike" spc="-1" dirty="0">
                <a:solidFill>
                  <a:srgbClr val="000000"/>
                </a:solidFill>
                <a:latin typeface="Constantia"/>
              </a:rPr>
              <a:t> </a:t>
            </a:r>
            <a:r>
              <a:rPr lang="ru-RU" sz="10400" b="1" strike="noStrike" spc="-1" dirty="0">
                <a:solidFill>
                  <a:srgbClr val="000000"/>
                </a:solidFill>
                <a:latin typeface="Calibri"/>
              </a:rPr>
              <a:t>1. Формировать у детей потребности радовать своих близких добрыми делами и своими творческими успехами.</a:t>
            </a:r>
            <a:endParaRPr lang="ru-RU" sz="10400" b="0" strike="noStrike" spc="-1" dirty="0">
              <a:latin typeface="XO Oriel"/>
            </a:endParaRPr>
          </a:p>
          <a:p>
            <a:pPr algn="just">
              <a:lnSpc>
                <a:spcPct val="100000"/>
              </a:lnSpc>
              <a:spcBef>
                <a:spcPts val="2081"/>
              </a:spcBef>
              <a:tabLst>
                <a:tab pos="0" algn="l"/>
              </a:tabLst>
            </a:pPr>
            <a:r>
              <a:rPr lang="ru-RU" sz="10400" b="1" strike="noStrike" spc="-1" dirty="0">
                <a:solidFill>
                  <a:srgbClr val="000000"/>
                </a:solidFill>
                <a:latin typeface="Calibri"/>
              </a:rPr>
              <a:t>2. Вовлекать родителей в сферу педагогической деятельности, заинтересовывать в </a:t>
            </a:r>
            <a:r>
              <a:rPr lang="ru-RU" sz="10400" b="1" strike="noStrike" spc="-1" dirty="0" err="1">
                <a:solidFill>
                  <a:srgbClr val="000000"/>
                </a:solidFill>
                <a:latin typeface="Calibri"/>
              </a:rPr>
              <a:t>воспитательно</a:t>
            </a:r>
            <a:r>
              <a:rPr lang="ru-RU" sz="10400" b="1" strike="noStrike" spc="-1" dirty="0">
                <a:solidFill>
                  <a:srgbClr val="000000"/>
                </a:solidFill>
                <a:latin typeface="Calibri"/>
              </a:rPr>
              <a:t> - образовательный процесс за счет необходимости  успешного творческого развития собственного ребёнка.</a:t>
            </a:r>
            <a:endParaRPr lang="ru-RU" sz="10400" b="0" strike="noStrike" spc="-1" dirty="0">
              <a:latin typeface="XO Oriel"/>
            </a:endParaRPr>
          </a:p>
          <a:p>
            <a:pPr algn="just">
              <a:lnSpc>
                <a:spcPct val="100000"/>
              </a:lnSpc>
              <a:spcBef>
                <a:spcPts val="2081"/>
              </a:spcBef>
              <a:tabLst>
                <a:tab pos="0" algn="l"/>
              </a:tabLst>
            </a:pPr>
            <a:r>
              <a:rPr lang="ru-RU" sz="10400" b="1" strike="noStrike" spc="-1" dirty="0">
                <a:solidFill>
                  <a:srgbClr val="000000"/>
                </a:solidFill>
                <a:latin typeface="Calibri"/>
              </a:rPr>
              <a:t>3. Пропагандировать ценностную систему  нравственных ориентиров и идеалов семейной жизни  глазами детей.</a:t>
            </a:r>
            <a:endParaRPr lang="ru-RU" sz="10400" b="0" strike="noStrike" spc="-1" dirty="0">
              <a:latin typeface="XO Oriel"/>
            </a:endParaRPr>
          </a:p>
          <a:p>
            <a:pPr algn="r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ru-RU" sz="2600" b="0" strike="noStrike" spc="-1" dirty="0">
                <a:solidFill>
                  <a:srgbClr val="000000"/>
                </a:solidFill>
                <a:latin typeface="Constantia"/>
              </a:rPr>
              <a:t> </a:t>
            </a:r>
            <a:endParaRPr lang="ru-RU" sz="2600" b="0" strike="noStrike" spc="-1" dirty="0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500040" y="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45000" rIns="0" bIns="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800" b="1" strike="noStrike" spc="-1">
                <a:solidFill>
                  <a:srgbClr val="002060"/>
                </a:solidFill>
                <a:latin typeface="Calibri"/>
              </a:rPr>
              <a:t>Актуальность проекта: </a:t>
            </a:r>
            <a:endParaRPr lang="ru-RU" sz="4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3" name="TextShape 2"/>
          <p:cNvSpPr txBox="1"/>
          <p:nvPr/>
        </p:nvSpPr>
        <p:spPr>
          <a:xfrm>
            <a:off x="114120" y="1412640"/>
            <a:ext cx="8621640" cy="4388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 algn="just">
              <a:lnSpc>
                <a:spcPct val="100000"/>
              </a:lnSpc>
              <a:spcBef>
                <a:spcPts val="56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В данном  проекте хотелось бы объединить  тему искусства и семьи. Актуальность данного проекта состоит в том, что он несет общественную пользу в пропаганде семейных ценностей и благополучия в семье глазами детей. Такой проект дает шансы не только повысить детскую успешность, уверенность в своих способностях и талантах, но и повысить интерес родителей в сфере педагогической деятельности, заинтересованность в воспитательно - образовательном процессе как  необходимости развития собственного ребёнка.</a:t>
            </a:r>
            <a:endParaRPr lang="ru-RU" sz="28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285840" y="0"/>
            <a:ext cx="8462520" cy="175212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>
            <a:noAutofit/>
          </a:bodyPr>
          <a:lstStyle/>
          <a:p>
            <a:pPr algn="just">
              <a:lnSpc>
                <a:spcPct val="100000"/>
              </a:lnSpc>
              <a:spcBef>
                <a:spcPts val="961"/>
              </a:spcBef>
              <a:tabLst>
                <a:tab pos="0" algn="l"/>
              </a:tabLst>
            </a:pPr>
            <a:r>
              <a:rPr lang="ru-RU" sz="4800" b="1" strike="noStrike" spc="-1">
                <a:solidFill>
                  <a:srgbClr val="002060"/>
                </a:solidFill>
                <a:latin typeface="Calibri"/>
              </a:rPr>
              <a:t>Обоснование проекта</a:t>
            </a:r>
            <a:endParaRPr lang="ru-RU" sz="4800" b="0" strike="noStrike" spc="-1">
              <a:latin typeface="XO Orie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     </a:t>
            </a:r>
            <a:r>
              <a:rPr lang="ru-RU" sz="2000" b="1" strike="noStrike" spc="-1">
                <a:solidFill>
                  <a:srgbClr val="000000"/>
                </a:solidFill>
                <a:latin typeface="Calibri"/>
              </a:rPr>
              <a:t>Современная школа искусств это открытая социально-педагогическая  система, включающая в себя взаимодействие педагогического, ученического и родительского коллективов, как равноправных партнеров, которые стремятся к диалогу, межличностному общению, широкому социальному сотрудничеству. </a:t>
            </a:r>
            <a:endParaRPr lang="ru-RU" sz="2000" b="0" strike="noStrike" spc="-1">
              <a:latin typeface="XO Orie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1" strike="noStrike" spc="-1">
                <a:solidFill>
                  <a:srgbClr val="000000"/>
                </a:solidFill>
                <a:latin typeface="Calibri"/>
              </a:rPr>
              <a:t>О роли семьи в воспитании ребенка, в обществе говорится очень много, коллектив каждого образовательного учреждения стремится к укреплению и расширению взаимодействия с семьей. Работа с семьей становится одним из приоритетных направлений работы в школе.  </a:t>
            </a:r>
            <a:endParaRPr lang="ru-RU" sz="2000" b="0" strike="noStrike" spc="-1">
              <a:latin typeface="XO Orie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1" strike="noStrike" spc="-1">
                <a:solidFill>
                  <a:srgbClr val="000000"/>
                </a:solidFill>
                <a:latin typeface="Calibri"/>
              </a:rPr>
              <a:t>     В Детской школе искусств за последние годы накоплен большой опыт взаимодействия с семьей, сложилась целая система совместной деятельности с родителями.  Часто проводятся уроки на тему «Мы рисуем мир семьи», «Я и моя семья», «Семейные традиции». Дети любят изображать свою семью в рисунках, вспоминать хорошие моменты из жизни в своей семье. И опираясь на такие семейные ценности, создают интересные творческие работы. Именно такие работы взяты за основу создания наглядной агитационной продукции. (баннера на тему «Мы рисуем мир семьи»  </a:t>
            </a:r>
            <a:endParaRPr lang="ru-RU" sz="2000" b="0" strike="noStrike" spc="-1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3500280" y="3089520"/>
            <a:ext cx="5643360" cy="3768120"/>
          </a:xfrm>
          <a:prstGeom prst="ellipse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softEdge rad="112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2"/>
          <p:cNvSpPr/>
          <p:nvPr/>
        </p:nvSpPr>
        <p:spPr>
          <a:xfrm>
            <a:off x="214200" y="214200"/>
            <a:ext cx="8929440" cy="59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Почти вся наша жизнь строится на основе семьи. С рождения до подросткового возраста мы живём в доме наши родителей. Через несколько лет мы женимся и создаём нашу собственную семью. В семье мы переживаем наш первый опыт любви в отношениях с нашими родителями. Эта любовь создаёт наш характер. Не важно - какая у нас позиция в обществе, какой уровень образования, богатства или известности - семья - это то место, где создаётся 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окружение долгосрочных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 отношений, заботы и 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даже образца для нашего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 развития. Семья - это и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 школа любви, и школа 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нравственности, 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Источник наших 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самых  сокровенных ценностей.</a:t>
            </a:r>
            <a:endParaRPr lang="ru-RU" sz="2400" b="0" strike="noStrike" spc="-1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251640" y="260640"/>
            <a:ext cx="8606880" cy="6109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 algn="just">
              <a:lnSpc>
                <a:spcPct val="100000"/>
              </a:lnSpc>
              <a:spcBef>
                <a:spcPts val="47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Семья является непреходящей ценностью для развития каждого человека, играет важную роль в жизни государства, в воспитании новых поколений, обеспечении общественной стабильности и прогресса.</a:t>
            </a:r>
            <a:endParaRPr lang="ru-RU" sz="24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spcBef>
                <a:spcPts val="47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Важнейшая социальная функция семьи – воспитание и развитие детей, социализация подрастающего поколения. Воспитательный потенциал семьи включает в себя не только ее возможности в сфере духовно-практической деятельности родителей, направленной на формирование у детей определенных качеств, но и те, которые закладывает семейная микросреда, образ жизни семьи в целом.</a:t>
            </a:r>
            <a:endParaRPr lang="ru-RU" sz="24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spcBef>
                <a:spcPts val="47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Главная цель любой семьи – формирование нового, более лучшего и более свободного поколения. Выполнять эту задачу семья сможет тогда, когда она основана на духовных ценностях, на духовном единении, общности жизненных целей и принципов родителей и детей.</a:t>
            </a:r>
            <a:endParaRPr lang="ru-RU" sz="2400" b="0" strike="noStrike" spc="-1">
              <a:solidFill>
                <a:srgbClr val="000000"/>
              </a:solidFill>
              <a:latin typeface="Constantia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t/>
            </a:r>
            <a:br/>
            <a:endParaRPr lang="ru-RU" sz="24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500040" y="12142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45000" rIns="0" bIns="0" anchor="b">
            <a:normAutofit fontScale="680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5600" b="1" strike="noStrike" spc="-1">
                <a:solidFill>
                  <a:srgbClr val="002060"/>
                </a:solidFill>
                <a:latin typeface="Calibri"/>
              </a:rPr>
              <a:t>Ожидаемые результаты проекта:</a:t>
            </a:r>
            <a:r>
              <a:t/>
            </a:r>
            <a:br/>
            <a:endParaRPr lang="ru-RU" sz="5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395640" y="1412640"/>
            <a:ext cx="8424720" cy="492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4000"/>
          </a:bodyPr>
          <a:lstStyle/>
          <a:p>
            <a:pPr>
              <a:lnSpc>
                <a:spcPct val="100000"/>
              </a:lnSpc>
              <a:spcBef>
                <a:spcPts val="519"/>
              </a:spcBef>
            </a:pP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Популяризация семейных ценностей на уровне общества в целом.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Укрепление и расширение взаимодействия школы и семьи.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Увеличение числа родителей (законных представителей), вовлеченных в мероприятия различного уровня.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Увеличение числа родителей, удовлетворенных образовательным процессом в школе.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Повышение уровня педагогической культуры родителей.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Положительная динамика в решении ряда воспитательных задач.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500040" y="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5000" b="1" strike="noStrike" spc="-1">
                <a:solidFill>
                  <a:srgbClr val="002060"/>
                </a:solidFill>
                <a:latin typeface="Calibri"/>
              </a:rPr>
              <a:t>Методы реализации проекта</a:t>
            </a:r>
            <a:endParaRPr lang="ru-RU" sz="50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357120" y="150012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lnSpc>
                <a:spcPct val="100000"/>
              </a:lnSpc>
              <a:spcBef>
                <a:spcPts val="56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1. Сбор детских творческих работ обучающихся МБУ ДО «Детской школы искусств» на тему </a:t>
            </a: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«Мы рисуем мир семьи», «Я и моя семья», «Семейные традиции». </a:t>
            </a:r>
            <a:endParaRPr lang="ru-RU" sz="28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2. Обработка собранной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        информации.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  <a:tabLst>
                <a:tab pos="0" algn="l"/>
              </a:tabLst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3. Создание наглядной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    агитационной продукции.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  <a:tabLst>
                <a:tab pos="0" algn="l"/>
              </a:tabLst>
            </a:pPr>
            <a:r>
              <a:rPr lang="ru-RU" sz="2600" b="1" strike="noStrike" spc="-1">
                <a:solidFill>
                  <a:srgbClr val="000000"/>
                </a:solidFill>
                <a:latin typeface="Calibri"/>
              </a:rPr>
              <a:t>4. Печать баннера</a:t>
            </a:r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162" name="Picture 2" descr="H:\плакат семья\image2031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357800" y="2857320"/>
            <a:ext cx="4619160" cy="3464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558</TotalTime>
  <Words>1172</Words>
  <Application>Microsoft Office PowerPoint</Application>
  <PresentationFormat>Экран (4:3)</PresentationFormat>
  <Paragraphs>120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40" baseType="lpstr">
      <vt:lpstr>Arial</vt:lpstr>
      <vt:lpstr>Calibri</vt:lpstr>
      <vt:lpstr>Constantia</vt:lpstr>
      <vt:lpstr>DejaVu Sans</vt:lpstr>
      <vt:lpstr>Monotype Corsiva</vt:lpstr>
      <vt:lpstr>Symbol</vt:lpstr>
      <vt:lpstr>Times New Roman</vt:lpstr>
      <vt:lpstr>Wingdings</vt:lpstr>
      <vt:lpstr>Wingdings 2</vt:lpstr>
      <vt:lpstr>XO Oriel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«Мы рисуем мир семьи»</dc:title>
  <dc:subject/>
  <dc:creator>Жека</dc:creator>
  <dc:description/>
  <cp:lastModifiedBy>Оксана</cp:lastModifiedBy>
  <cp:revision>66</cp:revision>
  <dcterms:created xsi:type="dcterms:W3CDTF">2015-02-08T10:37:44Z</dcterms:created>
  <dcterms:modified xsi:type="dcterms:W3CDTF">2023-06-22T09:39:50Z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27</vt:i4>
  </property>
</Properties>
</file>