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6" r:id="rId10"/>
    <p:sldId id="264" r:id="rId11"/>
    <p:sldId id="265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5" d="100"/>
          <a:sy n="115" d="100"/>
        </p:scale>
        <p:origin x="1416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520A7E-74C9-493E-AE2B-50FD3AFBF2CA}" type="datetimeFigureOut">
              <a:rPr lang="ru-RU" smtClean="0"/>
              <a:t>22.06.2023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C5DD08-3F5E-4F50-A046-9927526146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62731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C5DD08-3F5E-4F50-A046-992752614648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95186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22.06.2023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22.06.2023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22.06.2023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22.06.2023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8.png"/><Relationship Id="rId7" Type="http://schemas.openxmlformats.org/officeDocument/2006/relationships/image" Target="../media/image21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Relationship Id="rId6" Type="http://schemas.microsoft.com/office/2007/relationships/hdphoto" Target="../media/hdphoto1.wdp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3.png"/><Relationship Id="rId7" Type="http://schemas.microsoft.com/office/2007/relationships/hdphoto" Target="../media/hdphoto2.wdp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Relationship Id="rId9" Type="http://schemas.openxmlformats.org/officeDocument/2006/relationships/image" Target="../media/image28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76673"/>
            <a:ext cx="7772400" cy="2520279"/>
          </a:xfrm>
        </p:spPr>
        <p:txBody>
          <a:bodyPr>
            <a:normAutofit/>
          </a:bodyPr>
          <a:lstStyle/>
          <a:p>
            <a:r>
              <a:rPr lang="ru-RU" altLang="ru-RU" sz="2800" b="1" dirty="0">
                <a:solidFill>
                  <a:srgbClr val="1F497D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Тема проекта: </a:t>
            </a:r>
            <a:br>
              <a:rPr lang="ru-RU" altLang="ru-RU" sz="2800" b="1" dirty="0">
                <a:solidFill>
                  <a:srgbClr val="1F497D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36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«Говорим красиво»</a:t>
            </a:r>
            <a:br>
              <a:rPr lang="ru-RU" altLang="ru-RU" sz="36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400" b="1" dirty="0">
                <a:solidFill>
                  <a:srgbClr val="1F497D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(коррекция нарушений звукопроизношения у детей с речевой патологией)</a:t>
            </a:r>
            <a:endParaRPr lang="ru-RU" sz="2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067944" y="3429000"/>
            <a:ext cx="4752528" cy="1872208"/>
          </a:xfrm>
        </p:spPr>
        <p:txBody>
          <a:bodyPr>
            <a:norm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altLang="ru-RU" sz="1600" b="1" dirty="0">
                <a:solidFill>
                  <a:srgbClr val="1F497D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                        </a:t>
            </a:r>
            <a:r>
              <a:rPr lang="ru-RU" altLang="ru-RU" sz="1800" b="1" dirty="0">
                <a:solidFill>
                  <a:srgbClr val="1F497D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Авторы: учителя–логопеды</a:t>
            </a:r>
            <a:endParaRPr lang="en-US" altLang="ru-RU" sz="1800" dirty="0">
              <a:solidFill>
                <a:srgbClr val="1F497D">
                  <a:lumMod val="75000"/>
                </a:srgbClr>
              </a:solidFill>
              <a:latin typeface="Arial" charset="0"/>
              <a:cs typeface="Arial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ru-RU" sz="1800" b="1" dirty="0">
                <a:solidFill>
                  <a:srgbClr val="99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</a:t>
            </a:r>
            <a:r>
              <a:rPr lang="ru-RU" altLang="ru-RU" sz="1800" b="1" dirty="0">
                <a:solidFill>
                  <a:srgbClr val="99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Сайфуллина Р.С., </a:t>
            </a:r>
            <a:endParaRPr lang="en-US" altLang="ru-RU" sz="1800" b="1" dirty="0">
              <a:solidFill>
                <a:srgbClr val="99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altLang="ru-RU" sz="1800" b="1" dirty="0">
                <a:solidFill>
                  <a:srgbClr val="99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Котова Е.А., </a:t>
            </a:r>
            <a:endParaRPr lang="en-US" altLang="ru-RU" sz="1800" b="1" dirty="0">
              <a:solidFill>
                <a:srgbClr val="99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ru-RU" sz="1800" b="1" dirty="0">
                <a:solidFill>
                  <a:srgbClr val="99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altLang="ru-RU" sz="1800" b="1" dirty="0">
                <a:solidFill>
                  <a:srgbClr val="99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Чернова Е.В.</a:t>
            </a:r>
          </a:p>
          <a:p>
            <a:endParaRPr lang="ru-RU" sz="1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2996951"/>
            <a:ext cx="3123107" cy="28774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652611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Этапы проекта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795" y="1750012"/>
            <a:ext cx="8914782" cy="23793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1" y="4293096"/>
            <a:ext cx="1957387" cy="1554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228689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altLang="ru-RU" sz="3600" b="1" dirty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Подготовительный этап</a:t>
            </a:r>
            <a:endParaRPr lang="ru-RU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937820"/>
            <a:ext cx="1804987" cy="1663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69" y="2773202"/>
            <a:ext cx="1804987" cy="1700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68" y="4725144"/>
            <a:ext cx="1804987" cy="1682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59125" y="1015462"/>
            <a:ext cx="6494004" cy="15084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2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6507" y="2849401"/>
            <a:ext cx="6423262" cy="15478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3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1659" y="4777554"/>
            <a:ext cx="6415888" cy="15390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7572120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74638"/>
            <a:ext cx="8219256" cy="706090"/>
          </a:xfrm>
        </p:spPr>
        <p:txBody>
          <a:bodyPr/>
          <a:lstStyle/>
          <a:p>
            <a:r>
              <a:rPr lang="ru-RU" altLang="ru-RU" sz="3600" b="1" dirty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Основной этап</a:t>
            </a:r>
            <a:endParaRPr lang="ru-RU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953" y="1268760"/>
            <a:ext cx="1804987" cy="1663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819" y="2966918"/>
            <a:ext cx="1804987" cy="1700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954" y="4736131"/>
            <a:ext cx="1804987" cy="1682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colorTemperature colorTemp="47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6464" y="1318897"/>
            <a:ext cx="6656657" cy="16981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6" name="Picture 6"/>
          <p:cNvPicPr>
            <a:picLocks noChangeAspect="1" noChangeArrowheads="1"/>
          </p:cNvPicPr>
          <p:nvPr/>
        </p:nvPicPr>
        <p:blipFill>
          <a:blip r:embed="rId7">
            <a:duotone>
              <a:prstClr val="black"/>
              <a:schemeClr val="accent4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6464" y="3017055"/>
            <a:ext cx="6680027" cy="16500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7" name="Picture 7"/>
          <p:cNvPicPr>
            <a:picLocks noChangeAspect="1" noChangeArrowheads="1"/>
          </p:cNvPicPr>
          <p:nvPr/>
        </p:nvPicPr>
        <p:blipFill>
          <a:blip r:embed="rId8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3957" y="4736131"/>
            <a:ext cx="6672534" cy="1682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1962362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/>
          <a:lstStyle/>
          <a:p>
            <a:r>
              <a:rPr lang="ru-RU" altLang="ru-RU" sz="3600" b="1" dirty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Заключительный этап</a:t>
            </a:r>
            <a:endParaRPr lang="ru-RU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196752"/>
            <a:ext cx="1804987" cy="1663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860452"/>
            <a:ext cx="1804987" cy="1700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451" y="4560665"/>
            <a:ext cx="1804987" cy="1682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9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colorTemperature colorTemp="47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0523" y="1265014"/>
            <a:ext cx="6425209" cy="1527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70" name="Picture 6"/>
          <p:cNvPicPr>
            <a:picLocks noChangeAspect="1" noChangeArrowheads="1"/>
          </p:cNvPicPr>
          <p:nvPr/>
        </p:nvPicPr>
        <p:blipFill>
          <a:blip r:embed="rId8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3900" y="2996952"/>
            <a:ext cx="6425209" cy="156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71" name="Picture 7"/>
          <p:cNvPicPr>
            <a:picLocks noChangeAspect="1" noChangeArrowheads="1"/>
          </p:cNvPicPr>
          <p:nvPr/>
        </p:nvPicPr>
        <p:blipFill>
          <a:blip r:embed="rId9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3900" y="4693423"/>
            <a:ext cx="6528635" cy="1549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0496189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/>
          </a:bodyPr>
          <a:lstStyle/>
          <a:p>
            <a:r>
              <a:rPr lang="ru-RU" sz="3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Выводы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1412776"/>
            <a:ext cx="8784976" cy="38472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Aft>
                <a:spcPct val="0"/>
              </a:spcAft>
              <a:defRPr/>
            </a:pPr>
            <a:r>
              <a:rPr lang="ru-RU" alt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результате комплексной, систематической работы учителя-логопеда в сотрудничестве с воспитателями и родителями у детей:</a:t>
            </a:r>
          </a:p>
          <a:p>
            <a:pPr marL="342900" lvl="0" indent="-342900" eaLnBrk="0" fontAlgn="base" hangingPunct="0">
              <a:spcAft>
                <a:spcPct val="0"/>
              </a:spcAft>
              <a:buFont typeface="Arial" charset="0"/>
              <a:buChar char="•"/>
              <a:defRPr/>
            </a:pPr>
            <a:r>
              <a:rPr lang="ru-RU" sz="20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выработаны необходимые артикуляционные уклады;</a:t>
            </a:r>
          </a:p>
          <a:p>
            <a:pPr marL="342900" lvl="0" indent="-342900" eaLnBrk="0" fontAlgn="base" hangingPunct="0">
              <a:spcAft>
                <a:spcPct val="0"/>
              </a:spcAft>
              <a:buFont typeface="Arial" charset="0"/>
              <a:buChar char="•"/>
              <a:defRPr/>
            </a:pPr>
            <a:r>
              <a:rPr lang="ru-RU" sz="20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увеличился речевой выдох;</a:t>
            </a:r>
          </a:p>
          <a:p>
            <a:pPr marL="342900" lvl="0" indent="-342900" eaLnBrk="0" fontAlgn="base" hangingPunct="0">
              <a:spcAft>
                <a:spcPct val="0"/>
              </a:spcAft>
              <a:buFont typeface="Arial" charset="0"/>
              <a:buChar char="•"/>
              <a:defRPr/>
            </a:pPr>
            <a:r>
              <a:rPr lang="ru-RU" sz="20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улучшились  фонематические процессы;</a:t>
            </a:r>
          </a:p>
          <a:p>
            <a:pPr marL="342900" lvl="0" indent="-342900" eaLnBrk="0" fontAlgn="base" hangingPunct="0">
              <a:spcAft>
                <a:spcPct val="0"/>
              </a:spcAft>
              <a:buFont typeface="Arial" charset="0"/>
              <a:buChar char="•"/>
              <a:defRPr/>
            </a:pPr>
            <a:r>
              <a:rPr lang="ru-RU" altLang="ru-RU" sz="20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сформированы навыки правильного звукопроизношения;</a:t>
            </a:r>
          </a:p>
          <a:p>
            <a:pPr marL="342900" lvl="0" indent="-342900" eaLnBrk="0" fontAlgn="base" hangingPunct="0">
              <a:spcAft>
                <a:spcPct val="0"/>
              </a:spcAft>
              <a:buFont typeface="Arial" charset="0"/>
              <a:buChar char="•"/>
              <a:defRPr/>
            </a:pPr>
            <a:r>
              <a:rPr lang="ru-RU" sz="20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повысилась мотивационная готовность детей </a:t>
            </a:r>
            <a:r>
              <a:rPr lang="ru-RU" altLang="ru-RU" sz="20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 занятиям по </a:t>
            </a:r>
          </a:p>
          <a:p>
            <a:pPr marL="342900" lvl="0" indent="-342900" fontAlgn="base">
              <a:spcAft>
                <a:spcPct val="0"/>
              </a:spcAft>
              <a:defRPr/>
            </a:pPr>
            <a:r>
              <a:rPr lang="ru-RU" altLang="ru-RU" sz="20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коррекции звукопроизношения.</a:t>
            </a:r>
          </a:p>
          <a:p>
            <a:pPr marL="342900" lvl="0" indent="-342900" fontAlgn="base">
              <a:spcAft>
                <a:spcPct val="0"/>
              </a:spcAft>
              <a:defRPr/>
            </a:pPr>
            <a:r>
              <a:rPr lang="ru-RU" altLang="ru-RU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Повысился уровень педагогической компетентности родителей  и степень участия их в коррекционном процессе.</a:t>
            </a: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ru-RU" altLang="ru-RU" sz="20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Создан банк данных по автоматизации звукопроизношения (презентации, дидактические пособия, речевой материал, подвижные игры</a:t>
            </a:r>
            <a:r>
              <a:rPr lang="ru-RU" altLang="ru-RU" sz="20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</p:txBody>
      </p:sp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5259983"/>
            <a:ext cx="2304256" cy="1341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9326281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r>
              <a:rPr lang="ru-RU" altLang="ru-RU" sz="3600" b="1" dirty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Информационные ресурсы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1166843"/>
            <a:ext cx="8208912" cy="374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</a:pPr>
            <a:r>
              <a:rPr kumimoji="0" lang="ru-RU" altLang="ru-RU" sz="24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1. </a:t>
            </a:r>
            <a:r>
              <a:rPr kumimoji="0" lang="ru-RU" altLang="ru-RU" sz="2400" b="0" i="0" u="none" strike="noStrike" kern="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Будёная</a:t>
            </a:r>
            <a:r>
              <a:rPr kumimoji="0" lang="ru-RU" altLang="ru-RU" sz="24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400" kern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Т.В. </a:t>
            </a:r>
            <a:r>
              <a:rPr kumimoji="0" lang="ru-RU" altLang="ru-RU" sz="24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 Логопедическая гимнастика. – </a:t>
            </a:r>
            <a:r>
              <a:rPr kumimoji="0" lang="ru-RU" altLang="ru-RU" sz="2400" b="0" i="0" u="none" strike="noStrike" kern="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Спб</a:t>
            </a:r>
            <a:r>
              <a:rPr kumimoji="0" lang="ru-RU" altLang="ru-RU" sz="24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.:   </a:t>
            </a:r>
          </a:p>
          <a:p>
            <a:pPr marL="342900" marR="0" lvl="0" indent="-342900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4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«Детство – пресс», 2003.</a:t>
            </a:r>
          </a:p>
          <a:p>
            <a:pPr marL="342900" marR="0" lvl="0" indent="-342900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2400" b="0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kumimoji="0" lang="ru-RU" altLang="ru-RU" sz="24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altLang="ru-RU" sz="2400" kern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Мелехова Л.В., Фомичева М.Ф.  Речь дошкольника и её </a:t>
            </a: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ru-RU" altLang="ru-RU" sz="2400" kern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Исправление . –  Москва.: Издательство «Просвещение, 1967.</a:t>
            </a: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endParaRPr lang="ru-RU" kern="0" dirty="0">
              <a:solidFill>
                <a:srgbClr val="002060"/>
              </a:solidFill>
            </a:endParaRP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</a:pPr>
            <a:r>
              <a:rPr kumimoji="0" lang="ru-RU" altLang="ru-RU" sz="24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3. Репина З.А., </a:t>
            </a:r>
            <a:r>
              <a:rPr lang="ru-RU" altLang="ru-RU" sz="2400" kern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Буйко </a:t>
            </a:r>
            <a:r>
              <a:rPr kumimoji="0" lang="ru-RU" altLang="ru-RU" sz="24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В.И. Уроки логопедии. – Екатеринбург,</a:t>
            </a:r>
            <a:r>
              <a:rPr kumimoji="0" lang="ru-RU" altLang="ru-RU" sz="2400" b="0" i="0" u="none" strike="noStrike" kern="0" cap="none" spc="0" normalizeH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altLang="ru-RU" sz="24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2001. </a:t>
            </a:r>
          </a:p>
        </p:txBody>
      </p:sp>
    </p:spTree>
    <p:extLst>
      <p:ext uri="{BB962C8B-B14F-4D97-AF65-F5344CB8AC3E}">
        <p14:creationId xmlns:p14="http://schemas.microsoft.com/office/powerpoint/2010/main" val="10278674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altLang="ru-RU" sz="3600" b="1" dirty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Паспорт проекта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980728"/>
            <a:ext cx="8424936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000" b="1" dirty="0">
                <a:solidFill>
                  <a:srgbClr val="990000"/>
                </a:solidFill>
                <a:latin typeface="Times New Roman" pitchFamily="18" charset="0"/>
                <a:ea typeface="Calibri" pitchFamily="34" charset="0"/>
                <a:cs typeface="Calibri" pitchFamily="34" charset="0"/>
              </a:rPr>
              <a:t>Тип проекта: </a:t>
            </a:r>
          </a:p>
          <a:p>
            <a:pPr marL="342900" lvl="0" indent="-34290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</a:pPr>
            <a:r>
              <a:rPr lang="ru-RU" altLang="ru-RU" sz="2000" b="1" dirty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Calibri" pitchFamily="34" charset="0"/>
              </a:rPr>
              <a:t>практико-ориентированный, </a:t>
            </a:r>
          </a:p>
          <a:p>
            <a:pPr marL="342900" lvl="0" indent="-34290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</a:pPr>
            <a:r>
              <a:rPr lang="ru-RU" alt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информационно – развивающий,</a:t>
            </a:r>
          </a:p>
          <a:p>
            <a:pPr marL="342900" lvl="0" indent="-34290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</a:pPr>
            <a:r>
              <a:rPr lang="ru-RU" altLang="ru-RU" sz="2000" b="1" dirty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Calibri" pitchFamily="34" charset="0"/>
              </a:rPr>
              <a:t>открытый, коллективный,</a:t>
            </a:r>
          </a:p>
          <a:p>
            <a:pPr marL="342900" lvl="0" indent="-34290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</a:pPr>
            <a:r>
              <a:rPr lang="ru-RU" altLang="ru-RU" sz="2000" b="1" dirty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Calibri" pitchFamily="34" charset="0"/>
              </a:rPr>
              <a:t>долгосрочный (3 года</a:t>
            </a:r>
            <a:r>
              <a:rPr lang="ru-RU" altLang="ru-RU" sz="2000" dirty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Calibri" pitchFamily="34" charset="0"/>
              </a:rPr>
              <a:t>)</a:t>
            </a:r>
            <a:endParaRPr lang="ru-RU" altLang="ru-RU" dirty="0">
              <a:solidFill>
                <a:srgbClr val="002060"/>
              </a:solidFill>
              <a:latin typeface="Times New Roman" pitchFamily="18" charset="0"/>
              <a:ea typeface="Calibri" pitchFamily="34" charset="0"/>
              <a:cs typeface="Calibri" pitchFamily="34" charset="0"/>
            </a:endParaRPr>
          </a:p>
          <a:p>
            <a:pPr marL="342900" lvl="0" indent="-342900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000" i="1" dirty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000" b="1" dirty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Образовательная область:</a:t>
            </a:r>
            <a:r>
              <a:rPr lang="ru-RU" altLang="ru-RU" sz="2000" i="1" dirty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«Речевое развитие»</a:t>
            </a:r>
          </a:p>
          <a:p>
            <a:pPr marL="342900" lvl="0" indent="-342900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000" b="1" dirty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Участники проекта:</a:t>
            </a:r>
          </a:p>
          <a:p>
            <a:pPr marL="342900" lvl="0" indent="-342900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Учителя - логопеды, обучающиеся и их родители (законные представители)</a:t>
            </a:r>
            <a:r>
              <a:rPr lang="ru-RU" alt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342900" lvl="0" indent="-342900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000" b="1" dirty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Формы работы</a:t>
            </a:r>
            <a:r>
              <a:rPr lang="ru-RU" altLang="ru-RU" sz="2000" i="1" dirty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342900" lvl="0" indent="-34290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q"/>
            </a:pPr>
            <a:r>
              <a:rPr lang="ru-RU" alt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индивидуальные  логопедические  занятия,</a:t>
            </a:r>
          </a:p>
          <a:p>
            <a:pPr marL="342900" lvl="0" indent="-34290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q"/>
            </a:pPr>
            <a:r>
              <a:rPr lang="ru-RU" alt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занятия в мини-группах, </a:t>
            </a:r>
          </a:p>
          <a:p>
            <a:pPr marL="342900" lvl="0" indent="-34290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q"/>
            </a:pPr>
            <a:r>
              <a:rPr lang="ru-RU" alt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домашние занятия с родителями </a:t>
            </a:r>
          </a:p>
          <a:p>
            <a:pPr marL="342900" lvl="0" indent="-342900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по закреплению знаний и умений, </a:t>
            </a:r>
          </a:p>
          <a:p>
            <a:pPr marL="342900" lvl="0" indent="-342900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полученных в д/с.</a:t>
            </a:r>
            <a:endParaRPr lang="ru-RU" altLang="ru-RU" sz="20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000" b="1" dirty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Форма представления проекта</a:t>
            </a:r>
            <a:r>
              <a:rPr lang="ru-RU" altLang="ru-RU" sz="2000" i="1" dirty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pPr marL="342900" lvl="0" indent="-342900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000" dirty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alt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презентация.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72200" y="3717032"/>
            <a:ext cx="2043113" cy="274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099738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altLang="ru-RU" sz="3200" b="1" dirty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Проблема: полиморфное нарушение звукопроизношения</a:t>
            </a:r>
            <a:endParaRPr lang="ru-RU" sz="3200" dirty="0"/>
          </a:p>
        </p:txBody>
      </p:sp>
      <p:grpSp>
        <p:nvGrpSpPr>
          <p:cNvPr id="3" name="Группа 2"/>
          <p:cNvGrpSpPr/>
          <p:nvPr/>
        </p:nvGrpSpPr>
        <p:grpSpPr>
          <a:xfrm>
            <a:off x="526345" y="1591394"/>
            <a:ext cx="1165630" cy="1665185"/>
            <a:chOff x="1" y="34"/>
            <a:chExt cx="1165630" cy="1665185"/>
          </a:xfrm>
        </p:grpSpPr>
        <p:sp>
          <p:nvSpPr>
            <p:cNvPr id="4" name="Нашивка 3"/>
            <p:cNvSpPr/>
            <p:nvPr/>
          </p:nvSpPr>
          <p:spPr>
            <a:xfrm rot="5400000">
              <a:off x="-249777" y="249812"/>
              <a:ext cx="1665185" cy="1165629"/>
            </a:xfrm>
            <a:prstGeom prst="chevron">
              <a:avLst/>
            </a:prstGeom>
            <a:solidFill>
              <a:srgbClr val="C0504D">
                <a:hueOff val="0"/>
                <a:satOff val="0"/>
                <a:lumOff val="0"/>
                <a:alphaOff val="0"/>
              </a:srgbClr>
            </a:solidFill>
            <a:ln w="25400" cap="flat" cmpd="sng" algn="ctr">
              <a:solidFill>
                <a:srgbClr val="C0504D">
                  <a:hueOff val="0"/>
                  <a:satOff val="0"/>
                  <a:lumOff val="0"/>
                  <a:alphaOff val="0"/>
                </a:srgbClr>
              </a:solidFill>
              <a:prstDash val="solid"/>
            </a:ln>
            <a:effectLst/>
          </p:spPr>
        </p:sp>
        <p:sp>
          <p:nvSpPr>
            <p:cNvPr id="5" name="Нашивка 4"/>
            <p:cNvSpPr/>
            <p:nvPr/>
          </p:nvSpPr>
          <p:spPr>
            <a:xfrm>
              <a:off x="2" y="582849"/>
              <a:ext cx="1165629" cy="499556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spcFirstLastPara="0" vert="horz" wrap="square" lIns="20320" tIns="20320" rIns="20320" bIns="20320" numCol="1" spcCol="1270" anchor="ctr" anchorCtr="0">
              <a:noAutofit/>
            </a:bodyPr>
            <a:lstStyle/>
            <a:p>
              <a:pPr marL="0" marR="0" lvl="0" indent="0" algn="ctr" defTabSz="142240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3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1</a:t>
              </a:r>
            </a:p>
          </p:txBody>
        </p:sp>
      </p:grpSp>
      <p:grpSp>
        <p:nvGrpSpPr>
          <p:cNvPr id="6" name="Группа 5"/>
          <p:cNvGrpSpPr/>
          <p:nvPr/>
        </p:nvGrpSpPr>
        <p:grpSpPr>
          <a:xfrm>
            <a:off x="497682" y="3175564"/>
            <a:ext cx="1165630" cy="1665185"/>
            <a:chOff x="1" y="1471663"/>
            <a:chExt cx="1165630" cy="1665185"/>
          </a:xfrm>
        </p:grpSpPr>
        <p:sp>
          <p:nvSpPr>
            <p:cNvPr id="7" name="Нашивка 6"/>
            <p:cNvSpPr/>
            <p:nvPr/>
          </p:nvSpPr>
          <p:spPr>
            <a:xfrm rot="5400000">
              <a:off x="-249777" y="1721441"/>
              <a:ext cx="1665185" cy="1165629"/>
            </a:xfrm>
            <a:prstGeom prst="chevron">
              <a:avLst/>
            </a:prstGeom>
            <a:solidFill>
              <a:srgbClr val="9BBB59">
                <a:hueOff val="0"/>
                <a:satOff val="0"/>
                <a:lumOff val="0"/>
                <a:alphaOff val="0"/>
              </a:srgbClr>
            </a:solidFill>
            <a:ln w="25400" cap="flat" cmpd="sng" algn="ctr">
              <a:solidFill>
                <a:srgbClr val="9BBB59">
                  <a:hueOff val="0"/>
                  <a:satOff val="0"/>
                  <a:lumOff val="0"/>
                  <a:alphaOff val="0"/>
                </a:srgbClr>
              </a:solidFill>
              <a:prstDash val="solid"/>
            </a:ln>
            <a:effectLst/>
          </p:spPr>
        </p:sp>
        <p:sp>
          <p:nvSpPr>
            <p:cNvPr id="8" name="Нашивка 4"/>
            <p:cNvSpPr/>
            <p:nvPr/>
          </p:nvSpPr>
          <p:spPr>
            <a:xfrm>
              <a:off x="2" y="2054478"/>
              <a:ext cx="1165629" cy="499556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spcFirstLastPara="0" vert="horz" wrap="square" lIns="20320" tIns="20320" rIns="20320" bIns="20320" numCol="1" spcCol="1270" anchor="ctr" anchorCtr="0">
              <a:noAutofit/>
            </a:bodyPr>
            <a:lstStyle/>
            <a:p>
              <a:pPr marL="0" marR="0" lvl="0" indent="0" algn="ctr" defTabSz="142240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3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2</a:t>
              </a:r>
            </a:p>
          </p:txBody>
        </p:sp>
      </p:grpSp>
      <p:grpSp>
        <p:nvGrpSpPr>
          <p:cNvPr id="9" name="Группа 8"/>
          <p:cNvGrpSpPr/>
          <p:nvPr/>
        </p:nvGrpSpPr>
        <p:grpSpPr>
          <a:xfrm>
            <a:off x="539553" y="4585888"/>
            <a:ext cx="1165630" cy="1665185"/>
            <a:chOff x="1" y="2943292"/>
            <a:chExt cx="1165630" cy="1665185"/>
          </a:xfrm>
        </p:grpSpPr>
        <p:sp>
          <p:nvSpPr>
            <p:cNvPr id="10" name="Нашивка 9"/>
            <p:cNvSpPr/>
            <p:nvPr/>
          </p:nvSpPr>
          <p:spPr>
            <a:xfrm rot="5400000">
              <a:off x="-249777" y="3193070"/>
              <a:ext cx="1665185" cy="1165629"/>
            </a:xfrm>
            <a:prstGeom prst="chevron">
              <a:avLst/>
            </a:prstGeom>
            <a:solidFill>
              <a:srgbClr val="8064A2">
                <a:hueOff val="0"/>
                <a:satOff val="0"/>
                <a:lumOff val="0"/>
                <a:alphaOff val="0"/>
              </a:srgbClr>
            </a:solidFill>
            <a:ln w="25400" cap="flat" cmpd="sng" algn="ctr">
              <a:solidFill>
                <a:srgbClr val="8064A2">
                  <a:hueOff val="0"/>
                  <a:satOff val="0"/>
                  <a:lumOff val="0"/>
                  <a:alphaOff val="0"/>
                </a:srgbClr>
              </a:solidFill>
              <a:prstDash val="solid"/>
            </a:ln>
            <a:effectLst/>
          </p:spPr>
        </p:sp>
        <p:sp>
          <p:nvSpPr>
            <p:cNvPr id="11" name="Нашивка 4"/>
            <p:cNvSpPr/>
            <p:nvPr/>
          </p:nvSpPr>
          <p:spPr>
            <a:xfrm>
              <a:off x="2" y="3526107"/>
              <a:ext cx="1165629" cy="499556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spcFirstLastPara="0" vert="horz" wrap="square" lIns="20320" tIns="20320" rIns="20320" bIns="20320" numCol="1" spcCol="1270" anchor="ctr" anchorCtr="0">
              <a:noAutofit/>
            </a:bodyPr>
            <a:lstStyle/>
            <a:p>
              <a:pPr marL="0" marR="0" lvl="0" indent="0" algn="ctr" defTabSz="142240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3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3</a:t>
              </a:r>
            </a:p>
          </p:txBody>
        </p:sp>
      </p:grpSp>
      <p:sp>
        <p:nvSpPr>
          <p:cNvPr id="12" name="Прямоугольник 11"/>
          <p:cNvSpPr/>
          <p:nvPr/>
        </p:nvSpPr>
        <p:spPr>
          <a:xfrm>
            <a:off x="1774454" y="1574044"/>
            <a:ext cx="6613970" cy="120032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42900" lvl="0" indent="-342900" algn="just">
              <a:buFont typeface="Wingdings" panose="05000000000000000000" pitchFamily="2" charset="2"/>
              <a:buChar char="§"/>
            </a:pP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Нарушения артикуляционной моторики вследствие органического поражения ЦНС или незрелости мозговых структур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774454" y="3057606"/>
            <a:ext cx="6613970" cy="120032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42900" lvl="0" indent="-342900" algn="just">
              <a:buFont typeface="Wingdings" panose="05000000000000000000" pitchFamily="2" charset="2"/>
              <a:buChar char="§"/>
            </a:pP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Недостаточный уровень  педагогической компетентности  у родителей по предупреждению  дефектов произношения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1907704" y="4840749"/>
            <a:ext cx="6480720" cy="82750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42900" lvl="0" indent="-342900">
              <a:buFont typeface="Wingdings" panose="05000000000000000000" pitchFamily="2" charset="2"/>
              <a:buChar char="§"/>
            </a:pP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Низкая мотивационная готовность детей к занятиям по коррекции звукопроизношения</a:t>
            </a:r>
          </a:p>
        </p:txBody>
      </p:sp>
    </p:spTree>
    <p:extLst>
      <p:ext uri="{BB962C8B-B14F-4D97-AF65-F5344CB8AC3E}">
        <p14:creationId xmlns:p14="http://schemas.microsoft.com/office/powerpoint/2010/main" val="41525565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720080"/>
          </a:xfrm>
        </p:spPr>
        <p:txBody>
          <a:bodyPr/>
          <a:lstStyle/>
          <a:p>
            <a:r>
              <a:rPr lang="ru-RU" altLang="ru-RU" sz="3600" b="1" dirty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Цель и задачи проекта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39552" y="764704"/>
            <a:ext cx="7992888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algn="just" eaLnBrk="0" fontAlgn="base" hangingPunct="0">
              <a:spcBef>
                <a:spcPct val="20000"/>
              </a:spcBef>
              <a:spcAft>
                <a:spcPct val="0"/>
              </a:spcAft>
            </a:pPr>
            <a:r>
              <a:rPr lang="ru-RU" altLang="ru-RU" sz="2400" b="1" dirty="0">
                <a:solidFill>
                  <a:srgbClr val="99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Цель:</a:t>
            </a:r>
            <a:r>
              <a:rPr lang="ru-RU" altLang="ru-RU" sz="3600" b="1" dirty="0">
                <a:solidFill>
                  <a:srgbClr val="99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kumimoji="0" lang="ru-RU" altLang="ru-RU" sz="2000" b="1" i="1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Calibri" pitchFamily="34" charset="0"/>
                <a:cs typeface="Calibri" pitchFamily="34" charset="0"/>
              </a:rPr>
              <a:t>повышение качества образовательного процесса по коррекции звукопроизношения</a:t>
            </a:r>
            <a:r>
              <a:rPr kumimoji="0" lang="ru-RU" altLang="ru-RU" sz="2000" b="1" i="1" u="none" strike="noStrike" kern="0" cap="none" spc="0" normalizeH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Calibri" pitchFamily="34" charset="0"/>
                <a:cs typeface="Calibri" pitchFamily="34" charset="0"/>
              </a:rPr>
              <a:t> </a:t>
            </a:r>
            <a:r>
              <a:rPr kumimoji="0" lang="ru-RU" altLang="ru-RU" sz="2000" b="1" i="1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Calibri" pitchFamily="34" charset="0"/>
                <a:cs typeface="Calibri" pitchFamily="34" charset="0"/>
              </a:rPr>
              <a:t>через</a:t>
            </a:r>
            <a:r>
              <a:rPr kumimoji="0" lang="ru-RU" altLang="ru-RU" sz="2000" b="1" i="1" u="none" strike="noStrike" kern="0" cap="none" spc="0" normalizeH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Calibri" pitchFamily="34" charset="0"/>
                <a:cs typeface="Calibri" pitchFamily="34" charset="0"/>
              </a:rPr>
              <a:t> </a:t>
            </a:r>
            <a:r>
              <a:rPr kumimoji="0" lang="ru-RU" altLang="ru-RU" sz="2000" b="1" i="1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Calibri" pitchFamily="34" charset="0"/>
                <a:cs typeface="Calibri" pitchFamily="34" charset="0"/>
              </a:rPr>
              <a:t>социальное партнерство педагогов с родителями (законными представителями)</a:t>
            </a:r>
            <a:endParaRPr kumimoji="0" lang="ru-RU" sz="2000" b="1" i="1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51520" y="2026588"/>
            <a:ext cx="8424936" cy="45397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ru-RU" altLang="ru-RU" sz="2400" b="1" kern="0" dirty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pPr marL="0" marR="0" lvl="0" indent="0" algn="just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ru-RU" altLang="ru-RU" sz="2000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1.Формирование артикуляционной моторики, выработка качественных, полноценных движений органов </a:t>
            </a:r>
            <a:r>
              <a:rPr kumimoji="0" lang="ru-RU" altLang="ru-RU" sz="2000" b="1" i="0" u="none" strike="noStrike" kern="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речедвигательного</a:t>
            </a:r>
            <a:r>
              <a:rPr kumimoji="0" lang="ru-RU" altLang="ru-RU" sz="2000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аппарата.</a:t>
            </a:r>
          </a:p>
          <a:p>
            <a:pPr marL="0" marR="0" lvl="0" indent="0" algn="just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ru-RU" altLang="ru-RU" sz="2000" b="1" kern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2. </a:t>
            </a:r>
            <a:r>
              <a:rPr kumimoji="0" lang="ru-RU" altLang="ru-RU" sz="2000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Формирование плавного продолжительного речевого выдоха. </a:t>
            </a:r>
          </a:p>
          <a:p>
            <a:pPr marL="0" marR="0" lvl="0" indent="0" algn="just" defTabSz="914400" eaLnBrk="1" fontAlgn="base" latinLnBrk="0" hangingPunct="1">
              <a:lnSpc>
                <a:spcPct val="115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ru-RU" altLang="ru-RU" sz="2000" b="1" kern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3.</a:t>
            </a:r>
            <a:r>
              <a:rPr kumimoji="0" lang="ru-RU" altLang="ru-RU" sz="2000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Развитие фонематического слуха (умение на слух и в речи дифференцировать звуки родного языка по парным признакам)</a:t>
            </a:r>
          </a:p>
          <a:p>
            <a:pPr marL="0" marR="0" lvl="0" indent="0" algn="just" defTabSz="914400" eaLnBrk="1" fontAlgn="base" latinLnBrk="0" hangingPunct="1">
              <a:lnSpc>
                <a:spcPct val="115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ru-RU" altLang="ru-RU" sz="2000" b="1" kern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4. </a:t>
            </a:r>
            <a:r>
              <a:rPr kumimoji="0" lang="ru-RU" altLang="ru-RU" sz="2000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Постановка, автоматизация и дифференциация нарушенных звуков. </a:t>
            </a:r>
          </a:p>
          <a:p>
            <a:pPr marL="0" marR="0" lvl="0" indent="0" algn="just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ts val="1400"/>
              <a:buFontTx/>
              <a:buNone/>
              <a:tabLst/>
              <a:defRPr/>
            </a:pPr>
            <a:r>
              <a:rPr kumimoji="0" lang="ru-RU" altLang="ru-RU" sz="2000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cs typeface="Arial" charset="0"/>
              </a:rPr>
              <a:t>5.Повышение уровня профессиональной компетентности педагогов в вопросах коррекции звукопроизношения.</a:t>
            </a:r>
          </a:p>
          <a:p>
            <a:pPr marL="0" marR="0" lvl="0" indent="0" algn="just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ts val="1400"/>
              <a:buFontTx/>
              <a:buNone/>
              <a:tabLst>
                <a:tab pos="266700" algn="l"/>
                <a:tab pos="895350" algn="l"/>
              </a:tabLst>
              <a:defRPr/>
            </a:pPr>
            <a:r>
              <a:rPr kumimoji="0" lang="ru-RU" altLang="ru-RU" sz="2000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cs typeface="Arial" charset="0"/>
              </a:rPr>
              <a:t>6.Повышение педагогической компетентности и мотивационной готовности родителей к активному участию в коррекционно-образовательном процессе .</a:t>
            </a:r>
            <a:endParaRPr kumimoji="0" lang="ru-RU" sz="2000" b="1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34585221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Гипотеза</a:t>
            </a:r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проекта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1340768"/>
            <a:ext cx="835292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i="1" dirty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altLang="ru-RU" sz="2800" b="1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Формирование правильного звукопроизношения  у дошкольников с ТНР  возможно при условии длительной комплексной медико-педагогической  работы и тесном взаимодействии всех участников коррекционно-образовательного процесса. 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2160" y="3587538"/>
            <a:ext cx="2784269" cy="30775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311779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Аннотация проекта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1268760"/>
            <a:ext cx="8640960" cy="38625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ts val="300"/>
              </a:spcBef>
              <a:spcAft>
                <a:spcPts val="300"/>
              </a:spcAft>
              <a:tabLst>
                <a:tab pos="447675" algn="l"/>
              </a:tabLst>
            </a:pPr>
            <a:r>
              <a:rPr lang="ru-RU" altLang="ru-RU" sz="2000" i="1" dirty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altLang="ru-RU" sz="20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последние годы не только увеличивается количество детей с речевыми нарушениями, но и усложняется структура дефекта. Это связано с экзогенными (ухудшение экологии) и с эндогенными (снижение репродуктивного здоровья населения, патология беременности, родов и раннего развития) факторами. </a:t>
            </a:r>
          </a:p>
          <a:p>
            <a:pPr lvl="0" algn="just" fontAlgn="base">
              <a:spcBef>
                <a:spcPts val="300"/>
              </a:spcBef>
              <a:spcAft>
                <a:spcPts val="300"/>
              </a:spcAft>
              <a:tabLst>
                <a:tab pos="447675" algn="l"/>
              </a:tabLst>
            </a:pPr>
            <a:r>
              <a:rPr lang="ru-RU" altLang="ru-RU" sz="20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Речь не является врождённой способностью, она формируется постепенно. Одним из условий нормального  становления звукопроизношения является полноценная работа артикуляционного аппарата. Многие родители считают, что звукопроизношение формируется самостоятельно, без специального воздействия и помощи взрослых.  Но многолетний  опыт работы с детьми с ТНР показывает, что без длительного комплексного коррекционного воздействия нормализация звукопроизношения невозможна. </a:t>
            </a: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4208" y="5131355"/>
            <a:ext cx="1951037" cy="1554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977811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692696"/>
            <a:ext cx="8157592" cy="216024"/>
          </a:xfrm>
        </p:spPr>
        <p:txBody>
          <a:bodyPr>
            <a:normAutofit fontScale="90000"/>
          </a:bodyPr>
          <a:lstStyle/>
          <a:p>
            <a:pPr lvl="0" fontAlgn="base">
              <a:spcAft>
                <a:spcPct val="0"/>
              </a:spcAft>
            </a:pPr>
            <a:r>
              <a:rPr lang="ru-RU" altLang="ru-RU" sz="3600" b="1" dirty="0">
                <a:solidFill>
                  <a:srgbClr val="C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Ресурсное обеспечение проекта</a:t>
            </a:r>
            <a:br>
              <a:rPr lang="ru-RU" altLang="ru-RU" sz="3600" b="1" dirty="0">
                <a:solidFill>
                  <a:srgbClr val="C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836713"/>
            <a:ext cx="4320480" cy="3256276"/>
          </a:xfrm>
          <a:prstGeom prst="rect">
            <a:avLst/>
          </a:prstGeom>
          <a:ln w="28575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just" fontAlgn="base">
              <a:lnSpc>
                <a:spcPct val="115000"/>
              </a:lnSpc>
              <a:spcBef>
                <a:spcPct val="0"/>
              </a:spcBef>
              <a:spcAft>
                <a:spcPct val="0"/>
              </a:spcAft>
            </a:pPr>
            <a:r>
              <a:rPr lang="ru-RU" altLang="ru-RU" sz="2400" b="1" i="1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Материально-техническое</a:t>
            </a:r>
            <a:r>
              <a:rPr lang="ru-RU" altLang="ru-RU" sz="24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</a:pPr>
            <a:r>
              <a:rPr lang="ru-RU" alt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организована развивающая предметно-пространственная среда логопедического кабинета в соответствии с ФГОС,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</a:pPr>
            <a:r>
              <a:rPr lang="ru-RU" alt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применяются игровые методы и приемы, 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</a:pPr>
            <a:r>
              <a:rPr lang="ru-RU" alt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интерактивные средства обучения. 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altLang="ru-RU" sz="1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788024" y="836713"/>
            <a:ext cx="3816424" cy="2369880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 u="sng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Кадровое: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учителя-логопеды и воспитатели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высшей квалификационной категории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3084" y="4105209"/>
            <a:ext cx="3918876" cy="2646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88161" y="3955504"/>
            <a:ext cx="3316287" cy="260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654461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240" y="108837"/>
            <a:ext cx="8712968" cy="65347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078064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Ожидаемые результаты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1124744"/>
            <a:ext cx="8503765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/>
            </a:pP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дети овладеют необходимыми артикуляционными укладами;</a:t>
            </a:r>
          </a:p>
          <a:p>
            <a:pPr marL="342900" lvl="0" indent="-3429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/>
            </a:pP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улучшится речевое дыхание;</a:t>
            </a:r>
          </a:p>
          <a:p>
            <a:pPr marL="342900" lvl="0" indent="-3429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/>
            </a:pP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совершенствуется фонематический слух;</a:t>
            </a:r>
          </a:p>
          <a:p>
            <a:pPr marL="342900" lvl="0" indent="-3429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/>
            </a:pP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научатся правильно произносить звуки родного языка (гласные, согласные: свистящие, шипящие, </a:t>
            </a:r>
            <a:r>
              <a:rPr lang="ru-RU" sz="20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соноры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marL="342900" lvl="0" indent="-3429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/>
            </a:pP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будет создан банк данных игровых приемов автоматизации звукопроизношения;</a:t>
            </a:r>
          </a:p>
          <a:p>
            <a:pPr marL="342900" lvl="0" indent="-3429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/>
            </a:pP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повысится профессиональная компетенция воспитателей в вопросах коррекции звукопроизношения;</a:t>
            </a:r>
          </a:p>
          <a:p>
            <a:pPr marL="342900" lvl="0" indent="-3429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/>
            </a:pP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повысится мотивационная готовность родителей к сотрудничеству и их педагогическая компетентность в использовании игровых приемов автоматизации звуков в домашних условиях.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71678" y="5085184"/>
            <a:ext cx="1951037" cy="1554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0246424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88</TotalTime>
  <Words>663</Words>
  <Application>Microsoft Office PowerPoint</Application>
  <PresentationFormat>Экран (4:3)</PresentationFormat>
  <Paragraphs>83</Paragraphs>
  <Slides>15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0" baseType="lpstr">
      <vt:lpstr>Arial</vt:lpstr>
      <vt:lpstr>Calibri</vt:lpstr>
      <vt:lpstr>Times New Roman</vt:lpstr>
      <vt:lpstr>Wingdings</vt:lpstr>
      <vt:lpstr>Тема Office</vt:lpstr>
      <vt:lpstr>Тема проекта:  «Говорим красиво» (коррекция нарушений звукопроизношения у детей с речевой патологией)</vt:lpstr>
      <vt:lpstr>Паспорт проекта</vt:lpstr>
      <vt:lpstr>Проблема: полиморфное нарушение звукопроизношения</vt:lpstr>
      <vt:lpstr>Цель и задачи проекта</vt:lpstr>
      <vt:lpstr>Гипотеза проекта</vt:lpstr>
      <vt:lpstr>Аннотация проекта</vt:lpstr>
      <vt:lpstr>Ресурсное обеспечение проекта </vt:lpstr>
      <vt:lpstr>Презентация PowerPoint</vt:lpstr>
      <vt:lpstr>Ожидаемые результаты</vt:lpstr>
      <vt:lpstr>Этапы проекта</vt:lpstr>
      <vt:lpstr>Подготовительный этап</vt:lpstr>
      <vt:lpstr>Основной этап</vt:lpstr>
      <vt:lpstr>Заключительный этап</vt:lpstr>
      <vt:lpstr>Выводы</vt:lpstr>
      <vt:lpstr>Информационные ресурсы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Дудкин Данил</dc:creator>
  <cp:lastModifiedBy>Рушана Сайфуллина</cp:lastModifiedBy>
  <cp:revision>12</cp:revision>
  <dcterms:created xsi:type="dcterms:W3CDTF">2016-09-13T15:14:53Z</dcterms:created>
  <dcterms:modified xsi:type="dcterms:W3CDTF">2023-06-22T09:28:00Z</dcterms:modified>
</cp:coreProperties>
</file>