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Default Extension="gif" ContentType="image/gif"/>
  <Override PartName="/ppt/media/audio1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65" r:id="rId6"/>
    <p:sldId id="257" r:id="rId7"/>
    <p:sldId id="279" r:id="rId8"/>
    <p:sldId id="260" r:id="rId9"/>
    <p:sldId id="272" r:id="rId10"/>
    <p:sldId id="271" r:id="rId11"/>
    <p:sldId id="273" r:id="rId12"/>
    <p:sldId id="277" r:id="rId13"/>
    <p:sldId id="270" r:id="rId14"/>
    <p:sldId id="280" r:id="rId15"/>
    <p:sldId id="274" r:id="rId16"/>
    <p:sldId id="278" r:id="rId17"/>
    <p:sldId id="281" r:id="rId18"/>
    <p:sldId id="282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74FC"/>
    <a:srgbClr val="57D3FF"/>
    <a:srgbClr val="79D9FF"/>
    <a:srgbClr val="F4BBFF"/>
    <a:srgbClr val="31CB31"/>
    <a:srgbClr val="FDD1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 autoAdjust="0"/>
  </p:normalViewPr>
  <p:slideViewPr>
    <p:cSldViewPr snapToGrid="0">
      <p:cViewPr varScale="1">
        <p:scale>
          <a:sx n="76" d="100"/>
          <a:sy n="76" d="100"/>
        </p:scale>
        <p:origin x="-564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303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DAC81-A58E-4360-8C63-74178D69F21D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691D6-73E6-4C18-B284-2CD6A1166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691D6-73E6-4C18-B284-2CD6A1166DC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xmlns="" val="750996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77506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20840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0809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05965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70053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3215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1232556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1.png"/><Relationship Id="rId7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8.png"/><Relationship Id="rId4" Type="http://schemas.openxmlformats.org/officeDocument/2006/relationships/image" Target="../media/image22.png"/><Relationship Id="rId9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3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11" Type="http://schemas.openxmlformats.org/officeDocument/2006/relationships/image" Target="../media/image17.jpeg"/><Relationship Id="rId5" Type="http://schemas.openxmlformats.org/officeDocument/2006/relationships/image" Target="../media/image1.png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9321" y="1211111"/>
            <a:ext cx="6873358" cy="18075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Консультация для родителей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4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8693" y="6045183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28731" y="3629690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58509">
            <a:off x="9582565" y="1315158"/>
            <a:ext cx="1319550" cy="29002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148086">
            <a:off x="10041889" y="4699127"/>
            <a:ext cx="904353" cy="19876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837571">
            <a:off x="680795" y="4048391"/>
            <a:ext cx="1619015" cy="25376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19352" y="2145418"/>
            <a:ext cx="8114621" cy="360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8100" indent="450850" algn="ctr">
              <a:lnSpc>
                <a:spcPct val="105000"/>
              </a:lnSpc>
              <a:spcAft>
                <a:spcPts val="120"/>
              </a:spcAft>
            </a:pPr>
            <a:r>
              <a:rPr lang="ru-RU" sz="3200" b="1" u="dbl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3200" b="1" u="dbl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Взаимоотношения  со сверстниками </a:t>
            </a:r>
            <a:r>
              <a:rPr lang="ru-RU" sz="3200" b="1" u="dbl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детском саду».</a:t>
            </a: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8100" indent="450850" algn="r">
              <a:lnSpc>
                <a:spcPct val="105000"/>
              </a:lnSpc>
              <a:spcAft>
                <a:spcPts val="12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8100" indent="450850" algn="r">
              <a:lnSpc>
                <a:spcPct val="105000"/>
              </a:lnSpc>
              <a:spcAft>
                <a:spcPts val="120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8100" indent="450850" algn="r">
              <a:lnSpc>
                <a:spcPct val="105000"/>
              </a:lnSpc>
              <a:spcAft>
                <a:spcPts val="120"/>
              </a:spcAft>
            </a:pP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8100" indent="450850" algn="r">
              <a:lnSpc>
                <a:spcPct val="105000"/>
              </a:lnSpc>
              <a:spcAft>
                <a:spcPts val="120"/>
              </a:spcAft>
            </a:pP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8100" indent="450850" algn="r">
              <a:lnSpc>
                <a:spcPct val="105000"/>
              </a:lnSpc>
              <a:spcAft>
                <a:spcPts val="12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Бирюкова Оксана </a:t>
            </a:r>
            <a:r>
              <a:rPr 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Ярославовна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8100" indent="450850" algn="r">
              <a:lnSpc>
                <a:spcPct val="105000"/>
              </a:lnSpc>
              <a:spcAft>
                <a:spcPts val="12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высшей квалификационной категории</a:t>
            </a:r>
          </a:p>
          <a:p>
            <a:pPr marR="38100" indent="450850" algn="r">
              <a:lnSpc>
                <a:spcPct val="105000"/>
              </a:lnSpc>
              <a:spcAft>
                <a:spcPts val="12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МДОУ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«Детский сад №55»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93215" y="144877"/>
            <a:ext cx="10473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«Детский сад №55» 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Энгельсского муниципального района Саратовской области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4228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62eebcc1d48ba9389499fa9dd31d284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422" y="446689"/>
            <a:ext cx="2586757" cy="197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32964" y="801666"/>
            <a:ext cx="727762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Вспышки ярости с элементами агрессивного поведения наблюдаются тогда, когда желание ребенка по какой- то причине не выполняется. Препятствием к выполнению желания обычно служит запрет или ограничения со стороны взрослого. Как правильно вести себя в этой ситуации? Необходимо направить активность ребенка в другое русло. Предложите ему какую либо игру или отвлеките его внимание от предмета желания, и вы сами убедитесь, что избежать такого конфликта можно. Нередко встречаются такие ситуации, когда агрессивность ребенка является частью протеста против действий взрослых, принуждающих его к чему – либо. И опять приходят на помощь игры по формированию умений общения у детей: «КАРИКАТУРА», «ЛЕПИМ СКАЗКУ», «ПРИДУМЫВАЕМ РАССКАЗ ИЛИ ИСТОРИЮ»  и др..  Хорошо работают упражнения по развитию сплоченности группы: «КЛЕЕВОЙ ДОЖДИК», «СТРОИТЕЛИ», «КЛУБОК». «ЗЕРКАЛО»,»ОБМЕН РОЛЯМИ» и др., которые формируют чувство близости с другими людьми, способствуют принятию детьми друг друга, формируют чувства ценности других и </a:t>
            </a:r>
            <a:r>
              <a:rPr lang="ru-RU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самоценности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</p:txBody>
      </p:sp>
      <p:pic>
        <p:nvPicPr>
          <p:cNvPr id="2051" name="Рисунок 7" descr="https://sun9-15.userapi.com/4WHKiaKCJDRdMNGnuKOy0dqc4WJPcvbZx0VCsA/goGg7poUOkc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3672" y="3156559"/>
            <a:ext cx="30670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600284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8972f2cc992f23d6c9365648a46a96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072" y="150312"/>
            <a:ext cx="3436428" cy="282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632548" y="626301"/>
            <a:ext cx="6501007" cy="4108537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Наверное с детскими ссорами встречается каждая мама. Но у одних дети ссорятся и быстро мирятся друг с другом, у других же ребенок более конфликтен , ссоры и драки сопровождают его постоянно , он не может найти выход даже из самых простых ситуаций. Существует много факторов, вызывающих вечные ссоры и способствующих развитию конфликтности. Например, в семье растет ребенок- задира. Он постоянно задирает своего брата или сестру и детей, с которыми общается, если знает, что ему не дадут сдачи. Возможно,  такому ребенку не хватает в семье заботы и внимания, и он стремится оказаться в центре внимания, а драка – хороший способ и показать так же свое превосходство над другими. Важно,  при общении с конфликтными детьми, чтобы родители были последовательны и уверенны в своем желании добиться прекращения нескончаемых ссор, проявив терпение и спокойствие.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endParaRPr lang="ru-RU" sz="18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50937" y="4434214"/>
            <a:ext cx="6288066" cy="21544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 конфликтным поведением ребенка можно и нужно бороться, но определив причины конфликтности.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5" name="Picture 3" descr="maxresdefaul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6970" y="4362784"/>
            <a:ext cx="3745281" cy="2306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72728" y="563671"/>
            <a:ext cx="10141258" cy="3927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4290" indent="450850" algn="just">
              <a:lnSpc>
                <a:spcPct val="115000"/>
              </a:lnSpc>
              <a:spcAft>
                <a:spcPts val="120"/>
              </a:spcAft>
            </a:pPr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Если ребенок в семье занимает </a:t>
            </a:r>
            <a:r>
              <a:rPr lang="ru-RU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 безусловный центр внимания»,</a:t>
            </a:r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то он требует от других детей такого же отношения к себе и,  конечно не получает его. Он начинает добиваться этого, провоцируя конфликты. В таком случае родителям необходимо изменить свое отношение к ребенку, но и научить бесконфликтно общаться  со сверстниками. Возможна и обратная ситуация, когда ребенок в семье «заброшен». Он вымещает. Накопившиеся в его маленькой душе чувства в ссоре. А, может быть, ребенок видит, как дома мама постоянно ссорится с папой, и просто начинает подражать поведению. В любом случае почти всегда конфликтное поведение ребенка является сигналом, что что-то не так. Поэтому, занимаясь с конфликтным ребенком, будьте готовы к тому, что и вам придется несколько изменить свое поведение. </a:t>
            </a:r>
          </a:p>
          <a:p>
            <a:pPr marR="34290" indent="450850" algn="just">
              <a:lnSpc>
                <a:spcPct val="115000"/>
              </a:lnSpc>
              <a:spcAft>
                <a:spcPts val="12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146" name="Picture 2" descr="96245b47010c0d4ecd6514a479fd729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49030" y="3995803"/>
            <a:ext cx="27336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746582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https://shkola5ulyanovsk-r73.gosweb.gosuslugi.ru/netcat_files/111/1318/b30e7aab_baf6_4288_9c93_69f4abae221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40322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4521200" y="863600"/>
            <a:ext cx="7670800" cy="1216025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Несколько советов стиля поведения родителей с конфликтными детьми:</a:t>
            </a:r>
            <a:endParaRPr lang="ru-RU" sz="2000" dirty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1177446" y="2192338"/>
            <a:ext cx="10321447" cy="3970337"/>
          </a:xfrm>
        </p:spPr>
        <p:txBody>
          <a:bodyPr>
            <a:normAutofit fontScale="85000" lnSpcReduction="20000"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Сдерживайте стремление ребенка провоцировать ссоры с другими;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 стремитесь прекратить ссору, обвинив другого ребенка в ее возникновении и защищая своего;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После конфликта </a:t>
            </a:r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обговорите </a:t>
            </a:r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 ребенком причины его возникновения и попытайтесь найти  иные возможные способы выхода из конфликтной ситуации;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 обсуждайте при ребенке проблемы его поведения с кем-то;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 всегда следует вмешиваться в ссоры детей, а иногда стоит понаблюдать, т.к. дети сами смогут найти общий язык, и при этом они учатся общаться друг с другом.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88723" y="501650"/>
            <a:ext cx="11123113" cy="224155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Застенчивость – это особенность, характерная для очень многих людей, как детей, так и взрослых. Это наиболее распространенная причина, осложняющая общение. Помочь ребенку преодолеть застенчивость , сформировать у него желание общаться – общая задача педагогов и родителей. Эта задача разрешима, но делать это надо, пока ребенок еще маленький. С возрастом у такого ребенка складывается определенный стиль поведения и осознание своей застенчивости мешает ее преодолеть.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27650" name="Picture 2" descr="d41d2f8091539b2564cd51406d679a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4346" y="2455102"/>
            <a:ext cx="6200383" cy="404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57391" y="626301"/>
            <a:ext cx="7803716" cy="11523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Предполагаемый стиль поведения с застенчивыми детьми: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6718" y="1490597"/>
            <a:ext cx="10246289" cy="4421688"/>
          </a:xfrm>
        </p:spPr>
        <p:txBody>
          <a:bodyPr>
            <a:normAutofit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Расширяйте круг знакомств ,своего ребенка; чаще приглашайте к себе друзей, берите малыша в гости; расширяйте маршрут прогулок;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Не стоит постоянно беспокоится за ребенка; не старайтесь сами сделать все за него; предупредить любые затруднения;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Постоянно укрепляйте у ребенка уверенность в себе, в собственных силах;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Привлекайте ребенка к выполнению различных поручений, связанных с общением других детей и взрослых;</a:t>
            </a:r>
          </a:p>
          <a:p>
            <a:endParaRPr lang="ru-RU" sz="1800" dirty="0"/>
          </a:p>
        </p:txBody>
      </p:sp>
      <p:pic>
        <p:nvPicPr>
          <p:cNvPr id="4" name="Рисунок 6" descr="https://shkola5ulyanovsk-r73.gosweb.gosuslugi.ru/netcat_files/111/1318/b30e7aab_baf6_4288_9c93_69f4abae221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652" y="433584"/>
            <a:ext cx="2560855" cy="138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Иногда застенчивость у ребенка с возрастом проходит. Но, к сожалению, такое счастливое преодоление встречается далеко не всегда. Работа по преодолению застенчивости должна вестись согласованно, постоянно и терпеливо. Особая тактичность по отношению к таким детям требуется от взрослых. Изменить поведение ребенка – нереальная задача, если вы не присмотритесь к себе, не измените себя!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171" name="Рисунок 6" descr="https://ds04.infourok.ru/uploads/ex/01fb/0007b6a2-669589d3/img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71167" y="3795386"/>
            <a:ext cx="4409161" cy="276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886737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90851">
            <a:off x="10527668" y="1038011"/>
            <a:ext cx="1206965" cy="34966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96221">
            <a:off x="260351" y="4417624"/>
            <a:ext cx="751163" cy="2176163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7838" y="600931"/>
            <a:ext cx="9033831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0260" marR="38735" indent="450850" algn="r">
              <a:lnSpc>
                <a:spcPct val="115000"/>
              </a:lnSpc>
              <a:spcAft>
                <a:spcPts val="1505"/>
              </a:spcAft>
              <a:tabLst>
                <a:tab pos="5220970" algn="l"/>
              </a:tabLst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2290" name="Picture 2" descr="https://xn--27-6kc5aa4bkem1a.xn--p1ai/800/600/http/1.bp.blogspot.com/-1BUck3hWtUg/YHk9_b7y6DI/AAAAAAAABEI/QmNkZGQfXvUw79ColM5jbDIG_2Y2tknvQCLcBGAsYHQ/s960/008%2B%25281%252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327758" y="363256"/>
            <a:ext cx="9106423" cy="60326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68665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00">
        <p14:flip dir="r"/>
        <p:sndAc>
          <p:stSnd>
            <p:snd r:embed="rId1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85431" y="2388804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368" y="421509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83589" y="5280728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9475" y="5985837"/>
            <a:ext cx="505709" cy="509126"/>
          </a:xfrm>
          <a:prstGeom prst="rect">
            <a:avLst/>
          </a:prstGeom>
        </p:spPr>
      </p:pic>
      <p:pic>
        <p:nvPicPr>
          <p:cNvPr id="11265" name="Рисунок 4" descr="Способность к общению включает в себя: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0493" y="563671"/>
            <a:ext cx="8793271" cy="56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05269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Рисунок 2" descr="E:\Анимации\41677336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2082" y="851770"/>
            <a:ext cx="17335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718148" y="764088"/>
            <a:ext cx="7356580" cy="3331923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Всему этому ребенок впервые научается в семье, в детской группе и в общении со взрослыми – педагогами, воспитателями , родителями. Чем раньше мы обратим внимание на эту сторону жизни ребенка, тем меньше проблем у него будет в будущей жизни. Значение взаимоотношений с окружающими огромно. И их нарушение – тонкий показатель отклонений психического развития. Конечно, количество социальных контактов ребенка зависит от темперамента, но большинство маленьких детей пытаются установить дружеские контакты со сверстниками. 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194957" y="4421687"/>
            <a:ext cx="3794566" cy="227973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. </a:t>
            </a:r>
            <a:r>
              <a:rPr lang="ru-RU" dirty="0" smtClean="0">
                <a:solidFill>
                  <a:srgbClr val="FF0000"/>
                </a:solidFill>
              </a:rPr>
              <a:t>Необходимо помочь ребенку наладить отношения с окружающими, чтобы фактор замкнутости и робости не стал тормозом на пути развития личности.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3557" name="Picture 5" descr="548f50e5035fcfe4dab1bed6f77aee4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2674" y="4133589"/>
            <a:ext cx="38290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2" descr="E:\Анимации\41677336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452" y="889348"/>
            <a:ext cx="17335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2117271" y="901874"/>
            <a:ext cx="7252197" cy="2505205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У родителей в младшем и старшем дошкольном возрасте как правило возникает вопрос: «Что мешает моему ребенку общаться с другими?» . Так вот, стоит понаблюдать за детьми в повседневных ситуациях, как они играют с игрушками и детьми, то возможно определить умеет ли ребенок общаться со сверстниками и взрослыми.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1"/>
          </p:nvPr>
        </p:nvSpPr>
        <p:spPr>
          <a:xfrm>
            <a:off x="5523977" y="3444658"/>
            <a:ext cx="5974915" cy="2993719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Для каждого родителя свой ребенок уникален. И для маленького ребенка его родители – это совершенно особенные люди, а его дом – это целый огромный мир. Постепенно в его такой большой, но знакомый и понятный мир начинает входить чужое: чужие дети, дяди и тети. С каждым днем – его мир становится все шире и шире. Чтобы понять его и удержаться в нем, ребенку нужно уметь налаживать контакты с другими людьми.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6" name="Picture 6" descr="https://sun6-23.userapi.com/9nZXcVkFitj2WJTSzKULS01cj69gATKsew3mJQ/UwNDVStkP-M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45635" y="3444659"/>
            <a:ext cx="3385740" cy="3006246"/>
          </a:xfrm>
          <a:prstGeom prst="rect">
            <a:avLst/>
          </a:prstGeom>
          <a:noFill/>
        </p:spPr>
      </p:pic>
      <p:pic>
        <p:nvPicPr>
          <p:cNvPr id="17" name="Рисунок 2" descr="E:\Анимации\416773367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832932" y="212942"/>
            <a:ext cx="17335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405291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7182" y="71679"/>
            <a:ext cx="1147933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4290" indent="450850" algn="just">
              <a:lnSpc>
                <a:spcPct val="115000"/>
              </a:lnSpc>
              <a:spcAft>
                <a:spcPts val="12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 и упражнения, направленные на преодоление замкнутости, пассивности, скованности детей помогают приобрести некоторые умения в общении со сверстниками. Такие как: «Я и мое тело», «Я и мой язык», «Я и мои эмоции», «Я и я», «Я и моя семья», «Испорченный телефон». «Изобрази сказку»,»Рисуем настроение». «Страна клякс», «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Зоопарк». «Моя семья»</a:t>
            </a:r>
            <a:endParaRPr lang="ru-RU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220" name="Picture 4" descr="https://gas-kvas.com/uploads/posts/2023-01/1673567468_gas-kvas-com-p-risunok-vospitatel-s-detmi-v-detskom-sadu-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3956" y="1640910"/>
            <a:ext cx="8892478" cy="46972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083780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08660" y="330245"/>
            <a:ext cx="10655479" cy="363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4290" indent="450850" algn="ctr">
              <a:lnSpc>
                <a:spcPct val="115000"/>
              </a:lnSpc>
              <a:spcAft>
                <a:spcPts val="120"/>
              </a:spcAft>
            </a:pPr>
            <a:r>
              <a:rPr lang="ru-RU" dirty="0" smtClean="0"/>
              <a:t>Наиболее часто родителей беспокоят такие индивидуальные особенности ребенка, как медлительность, упрямство, неуравновешенность, эгоизм, агрессивность и жестокость, неуверенность в себе, страхи, вранье и т.п. для того, чтобы помочь ребенку в решении его коммуникативных проблем, необходимо понять их причины. К ним относятся так же: неблагополучные отношения в семье, которые , проявляются в непоследовательности и противоречивости воспитания. Отвержение. Излишняя требовательность – это лишь некоторые черты неадекватного отношения к ребенку.</a:t>
            </a:r>
          </a:p>
          <a:p>
            <a:pPr marR="34290" indent="450850" algn="ctr">
              <a:lnSpc>
                <a:spcPct val="115000"/>
              </a:lnSpc>
              <a:spcAft>
                <a:spcPts val="120"/>
              </a:spcAft>
            </a:pPr>
            <a:r>
              <a:rPr lang="ru-RU" b="1" dirty="0" smtClean="0">
                <a:solidFill>
                  <a:srgbClr val="002060"/>
                </a:solidFill>
              </a:rPr>
              <a:t>Главное, дорогие родители: не стремитесь переделать своего ребенка. Опирайтесь в общении с ним на его положительные черты темперамента. Проявляйте любовь и уважение, терпение и сопереживание ко всем сложившимся ситуациям.</a:t>
            </a:r>
          </a:p>
          <a:p>
            <a:pPr marR="34290" indent="450850" algn="ctr">
              <a:lnSpc>
                <a:spcPct val="115000"/>
              </a:lnSpc>
              <a:spcAft>
                <a:spcPts val="120"/>
              </a:spcAft>
            </a:pPr>
            <a:r>
              <a:rPr lang="ru-RU" dirty="0" smtClean="0"/>
              <a:t> </a:t>
            </a:r>
          </a:p>
          <a:p>
            <a:pPr marR="34290" indent="450850" algn="ctr">
              <a:lnSpc>
                <a:spcPct val="115000"/>
              </a:lnSpc>
              <a:spcAft>
                <a:spcPts val="120"/>
              </a:spcAft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Рисунок 10" descr="https://avatars.mds.yandex.net/get-zen_doc/22526/pub_5c1a7dc5ceeb9100aacfd0f7_5c1a7e8fe7219b00abb34760/scale_120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61470" y="3196737"/>
            <a:ext cx="4770409" cy="351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2" descr="E:\Анимации\416773367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8099" y="2918564"/>
            <a:ext cx="17335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65557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72728" y="1813970"/>
            <a:ext cx="10141258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4290" indent="450850" algn="just">
              <a:lnSpc>
                <a:spcPct val="115000"/>
              </a:lnSpc>
              <a:spcAft>
                <a:spcPts val="12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Рисунок 6" descr="https://shkola5ulyanovsk-r73.gosweb.gosuslugi.ru/netcat_files/111/1318/b30e7aab_baf6_4288_9c93_69f4abae221d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333375"/>
            <a:ext cx="40322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4509369" y="450937"/>
            <a:ext cx="5565359" cy="152817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Несколько рекомендаций как строить стиль своего поведения с беспокойным ребенком.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1678488" y="1941534"/>
            <a:ext cx="8993687" cy="4647156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</a:rPr>
              <a:t>Своим поведением показывайте пример; сдерживайте свои эмоции, ведь он подражает всем в своем поведении;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</a:rPr>
              <a:t>Уделяйте достаточно ребенку внимания, но и в то же время объясните ребенку, что бывают моменты, когда у вас есть другие заботы, надо это понять  и принять.</a:t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 smtClean="0">
              <a:solidFill>
                <a:srgbClr val="002060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</a:rPr>
              <a:t>Избегайте крайностей: нельзя позволять ребенку делать все, что ему заблагорассудится, но нельзя и все запрещать; четко решите для себя, что можно и что нельзя; согласуйте это со всеми членами семьи;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</a:rPr>
              <a:t>Помните, что истерические приступы чаще всего связаны со стремлением обратить на себя внимание или вызвать жалость и сочувствие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</a:rPr>
              <a:t>.Не потакайте ребенку, а лучше когда успокоится объясните, почему вы поступили так, а не иначе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2423334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72728" y="1813970"/>
            <a:ext cx="10141258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4290" indent="450850" algn="just">
              <a:lnSpc>
                <a:spcPct val="115000"/>
              </a:lnSpc>
              <a:spcAft>
                <a:spcPts val="12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2117271" y="588724"/>
            <a:ext cx="7957458" cy="160333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Часто приходится слышать от огорченных родителей: «Такой хороший был мальчик, а сейчас драчун! В детском саду только его и ругают!» к сожалению, нередко эти жалобы вполне обоснованы.В каждой группе детского сада наверняка есть несколько таких детей.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3194957" y="6179716"/>
            <a:ext cx="5802086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6" name="Picture 2" descr="konflk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32756" y="2317315"/>
            <a:ext cx="44100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070961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228850-8D93-4258-94C5-9335006265E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Интерактивная игра Вопросы и ответы</Template>
  <TotalTime>0</TotalTime>
  <Words>1342</Words>
  <Application>Microsoft Office PowerPoint</Application>
  <PresentationFormat>Произвольный</PresentationFormat>
  <Paragraphs>50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Консультация для родителей </vt:lpstr>
      <vt:lpstr>Слайд 2</vt:lpstr>
      <vt:lpstr>Слайд 3</vt:lpstr>
      <vt:lpstr>Всему этому ребенок впервые научается в семье, в детской группе и в общении со взрослыми – педагогами, воспитателями , родителями. Чем раньше мы обратим внимание на эту сторону жизни ребенка, тем меньше проблем у него будет в будущей жизни. Значение взаимоотношений с окружающими огромно. И их нарушение – тонкий показатель отклонений психического развития. Конечно, количество социальных контактов ребенка зависит от темперамента, но большинство маленьких детей пытаются установить дружеские контакты со сверстниками.  </vt:lpstr>
      <vt:lpstr>У родителей в младшем и старшем дошкольном возрасте как правило возникает вопрос: «Что мешает моему ребенку общаться с другими?» . Так вот, стоит понаблюдать за детьми в повседневных ситуациях, как они играют с игрушками и детьми, то возможно определить умеет ли ребенок общаться со сверстниками и взрослыми. </vt:lpstr>
      <vt:lpstr>Слайд 6</vt:lpstr>
      <vt:lpstr>Слайд 7</vt:lpstr>
      <vt:lpstr>Несколько рекомендаций как строить стиль своего поведения с беспокойным ребенком.  </vt:lpstr>
      <vt:lpstr>Часто приходится слышать от огорченных родителей: «Такой хороший был мальчик, а сейчас драчун! В детском саду только его и ругают!» к сожалению, нередко эти жалобы вполне обоснованы.В каждой группе детского сада наверняка есть несколько таких детей.  </vt:lpstr>
      <vt:lpstr>Слайд 10</vt:lpstr>
      <vt:lpstr>Наверное с детскими ссорами встречается каждая мама. Но у одних дети ссорятся и быстро мирятся друг с другом, у других же ребенок более конфликтен , ссоры и драки сопровождают его постоянно , он не может найти выход даже из самых простых ситуаций. Существует много факторов, вызывающих вечные ссоры и способствующих развитию конфликтности. Например, в семье растет ребенок- задира. Он постоянно задирает своего брата или сестру и детей, с которыми общается, если знает, что ему не дадут сдачи. Возможно,  такому ребенку не хватает в семье заботы и внимания, и он стремится оказаться в центре внимания, а драка – хороший способ и показать так же свое превосходство над другими. Важно,  при общении с конфликтными детьми, чтобы родители были последовательны и уверенны в своем желании добиться прекращения нескончаемых ссор, проявив терпение и спокойствие.   </vt:lpstr>
      <vt:lpstr>Слайд 12</vt:lpstr>
      <vt:lpstr>Несколько советов стиля поведения родителей с конфликтными детьми:</vt:lpstr>
      <vt:lpstr>Застенчивость – это особенность, характерная для очень многих людей, как детей, так и взрослых. Это наиболее распространенная причина, осложняющая общение. Помочь ребенку преодолеть застенчивость , сформировать у него желание общаться – общая задача педагогов и родителей. Эта задача разрешима, но делать это надо, пока ребенок еще маленький. С возрастом у такого ребенка складывается определенный стиль поведения и осознание своей застенчивости мешает ее преодолеть.  </vt:lpstr>
      <vt:lpstr>Предполагаемый стиль поведения с застенчивыми детьми:  </vt:lpstr>
      <vt:lpstr>Иногда застенчивость у ребенка с возрастом проходит. Но, к сожалению, такое счастливое преодоление встречается далеко не всегда. Работа по преодолению застенчивости должна вестись согласованно, постоянно и терпеливо. Особая тактичность по отношению к таким детям требуется от взрослых. Изменить поведение ребенка – нереальная задача, если вы не присмотритесь к себе, не измените себя!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2018-10-01T20:48:25Z</dcterms:created>
  <dcterms:modified xsi:type="dcterms:W3CDTF">2023-06-22T10:04:20Z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