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0" r:id="rId3"/>
    <p:sldId id="261" r:id="rId4"/>
    <p:sldId id="257" r:id="rId5"/>
    <p:sldId id="258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906000" cy="6858000" type="A4"/>
  <p:notesSz cx="9906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548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831534" y="2299826"/>
            <a:ext cx="616712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0070B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85900" y="3840480"/>
            <a:ext cx="69342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CC66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CC66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95300" y="1577340"/>
            <a:ext cx="430911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01590" y="1577340"/>
            <a:ext cx="430911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CC66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6524625"/>
            <a:ext cx="9906000" cy="333375"/>
          </a:xfrm>
          <a:custGeom>
            <a:avLst/>
            <a:gdLst/>
            <a:ahLst/>
            <a:cxnLst/>
            <a:rect l="l" t="t" r="r" b="b"/>
            <a:pathLst>
              <a:path w="9906000" h="333375">
                <a:moveTo>
                  <a:pt x="9905999" y="0"/>
                </a:moveTo>
                <a:lnTo>
                  <a:pt x="0" y="0"/>
                </a:lnTo>
                <a:lnTo>
                  <a:pt x="0" y="333374"/>
                </a:lnTo>
                <a:lnTo>
                  <a:pt x="9905999" y="333374"/>
                </a:lnTo>
                <a:lnTo>
                  <a:pt x="9905999" y="0"/>
                </a:lnTo>
                <a:close/>
              </a:path>
            </a:pathLst>
          </a:custGeom>
          <a:solidFill>
            <a:srgbClr val="336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0564" y="299062"/>
            <a:ext cx="8484870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CC66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37489" y="1655348"/>
            <a:ext cx="8576310" cy="1722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368040" y="6377940"/>
            <a:ext cx="31699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95300" y="6377940"/>
            <a:ext cx="22783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7151" y="6611756"/>
            <a:ext cx="147320" cy="1676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1676400" y="1600200"/>
            <a:ext cx="7160066" cy="10284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6600" dirty="0" smtClean="0"/>
              <a:t>С чего начать?</a:t>
            </a:r>
            <a:endParaRPr sz="6600" dirty="0"/>
          </a:p>
        </p:txBody>
      </p:sp>
      <p:sp>
        <p:nvSpPr>
          <p:cNvPr id="3" name="object 3"/>
          <p:cNvSpPr txBox="1"/>
          <p:nvPr/>
        </p:nvSpPr>
        <p:spPr>
          <a:xfrm>
            <a:off x="1865533" y="2819400"/>
            <a:ext cx="6781800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dirty="0" smtClean="0">
                <a:solidFill>
                  <a:srgbClr val="CC6600"/>
                </a:solidFill>
                <a:latin typeface="Arial"/>
                <a:cs typeface="Arial"/>
              </a:rPr>
              <a:t>Человеческий капитал. Личное финансовое планирование.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0564" y="299062"/>
            <a:ext cx="8423910" cy="1000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solidFill>
                  <a:srgbClr val="CC6600"/>
                </a:solidFill>
                <a:latin typeface="Arial"/>
                <a:cs typeface="Arial"/>
              </a:rPr>
              <a:t>Как применить </a:t>
            </a:r>
            <a:r>
              <a:rPr sz="3200" b="1" dirty="0">
                <a:solidFill>
                  <a:srgbClr val="CC6600"/>
                </a:solidFill>
                <a:latin typeface="Arial"/>
                <a:cs typeface="Arial"/>
              </a:rPr>
              <a:t>SWOT </a:t>
            </a:r>
            <a:r>
              <a:rPr sz="3200" b="1" spc="-5" dirty="0">
                <a:solidFill>
                  <a:srgbClr val="CC6600"/>
                </a:solidFill>
                <a:latin typeface="Arial"/>
                <a:cs typeface="Arial"/>
              </a:rPr>
              <a:t>анализ </a:t>
            </a:r>
            <a:r>
              <a:rPr sz="3200" b="1" dirty="0">
                <a:solidFill>
                  <a:srgbClr val="CC6600"/>
                </a:solidFill>
                <a:latin typeface="Arial"/>
                <a:cs typeface="Arial"/>
              </a:rPr>
              <a:t>при выборе </a:t>
            </a:r>
            <a:r>
              <a:rPr sz="3200" b="1" spc="-875" dirty="0">
                <a:solidFill>
                  <a:srgbClr val="CC6600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CC6600"/>
                </a:solidFill>
                <a:latin typeface="Arial"/>
                <a:cs typeface="Arial"/>
              </a:rPr>
              <a:t>профессии?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24789" y="1655349"/>
            <a:ext cx="70923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97865" algn="l"/>
              </a:tabLst>
            </a:pPr>
            <a:r>
              <a:rPr sz="2400"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r>
              <a:rPr sz="2400" dirty="0">
                <a:solidFill>
                  <a:srgbClr val="F0A12D"/>
                </a:solidFill>
                <a:latin typeface="Times New Roman"/>
                <a:cs typeface="Times New Roman"/>
              </a:rPr>
              <a:t>	</a:t>
            </a:r>
            <a:r>
              <a:rPr sz="2400" spc="-15" dirty="0">
                <a:latin typeface="Microsoft Sans Serif"/>
                <a:cs typeface="Microsoft Sans Serif"/>
              </a:rPr>
              <a:t>Пример: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стоит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10" dirty="0">
                <a:latin typeface="Microsoft Sans Serif"/>
                <a:cs typeface="Microsoft Sans Serif"/>
              </a:rPr>
              <a:t>ли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мне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создавать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рок-группу?</a:t>
            </a:r>
            <a:endParaRPr sz="2400">
              <a:latin typeface="Microsoft Sans Serif"/>
              <a:cs typeface="Microsoft Sans Serif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296185" y="2285815"/>
            <a:ext cx="9572625" cy="4136390"/>
            <a:chOff x="296185" y="2285815"/>
            <a:chExt cx="9572625" cy="413639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7827" y="2285815"/>
              <a:ext cx="4485943" cy="198138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6185" y="2388576"/>
              <a:ext cx="9572600" cy="4033470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dirty="0"/>
              <a:t>10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49276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10564" y="299062"/>
            <a:ext cx="350901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Работа</a:t>
            </a:r>
            <a:r>
              <a:rPr spc="-35" dirty="0"/>
              <a:t> </a:t>
            </a:r>
            <a:r>
              <a:rPr dirty="0"/>
              <a:t>в</a:t>
            </a:r>
            <a:r>
              <a:rPr spc="-30" dirty="0"/>
              <a:t> </a:t>
            </a:r>
            <a:r>
              <a:rPr spc="-5" dirty="0"/>
              <a:t>группах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dirty="0"/>
              <a:t>11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224789" y="1655349"/>
            <a:ext cx="441452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8500" marR="5080" indent="-685800" algn="just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r>
              <a:rPr sz="2400" spc="5" dirty="0">
                <a:solidFill>
                  <a:srgbClr val="F0A12D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Проведите </a:t>
            </a:r>
            <a:r>
              <a:rPr sz="2400" dirty="0">
                <a:latin typeface="Microsoft Sans Serif"/>
                <a:cs typeface="Microsoft Sans Serif"/>
              </a:rPr>
              <a:t>SWOT </a:t>
            </a:r>
            <a:r>
              <a:rPr sz="2400" spc="-20" dirty="0">
                <a:latin typeface="Microsoft Sans Serif"/>
                <a:cs typeface="Microsoft Sans Serif"/>
              </a:rPr>
              <a:t>анализ </a:t>
            </a:r>
            <a:r>
              <a:rPr sz="2400" spc="-15" dirty="0">
                <a:latin typeface="Microsoft Sans Serif"/>
                <a:cs typeface="Microsoft Sans Serif"/>
              </a:rPr>
              <a:t> привлекательности </a:t>
            </a:r>
            <a:r>
              <a:rPr sz="2400" spc="-10" dirty="0">
                <a:latin typeface="Microsoft Sans Serif"/>
                <a:cs typeface="Microsoft Sans Serif"/>
              </a:rPr>
              <a:t>одной </a:t>
            </a:r>
            <a:r>
              <a:rPr sz="2400" spc="-625" dirty="0">
                <a:latin typeface="Microsoft Sans Serif"/>
                <a:cs typeface="Microsoft Sans Serif"/>
              </a:rPr>
              <a:t> </a:t>
            </a:r>
            <a:r>
              <a:rPr sz="2400" spc="-55" dirty="0">
                <a:latin typeface="Microsoft Sans Serif"/>
                <a:cs typeface="Microsoft Sans Serif"/>
              </a:rPr>
              <a:t>из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профессий:</a:t>
            </a:r>
            <a:endParaRPr sz="24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81939" y="3058503"/>
            <a:ext cx="167005" cy="1244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10639" y="3058503"/>
            <a:ext cx="3329304" cy="2463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spc="-10" dirty="0">
                <a:latin typeface="Microsoft Sans Serif"/>
                <a:cs typeface="Microsoft Sans Serif"/>
              </a:rPr>
              <a:t>Хирург-травматолог; </a:t>
            </a:r>
            <a:r>
              <a:rPr sz="2000" spc="-5" dirty="0">
                <a:latin typeface="Microsoft Sans Serif"/>
                <a:cs typeface="Microsoft Sans Serif"/>
              </a:rPr>
              <a:t> </a:t>
            </a:r>
            <a:r>
              <a:rPr sz="2000" spc="-10" dirty="0">
                <a:latin typeface="Microsoft Sans Serif"/>
                <a:cs typeface="Microsoft Sans Serif"/>
              </a:rPr>
              <a:t>Системный</a:t>
            </a:r>
            <a:r>
              <a:rPr sz="2000" spc="5" dirty="0">
                <a:latin typeface="Microsoft Sans Serif"/>
                <a:cs typeface="Microsoft Sans Serif"/>
              </a:rPr>
              <a:t> </a:t>
            </a:r>
            <a:r>
              <a:rPr sz="2000" spc="-10" dirty="0">
                <a:latin typeface="Microsoft Sans Serif"/>
                <a:cs typeface="Microsoft Sans Serif"/>
              </a:rPr>
              <a:t>администратор; </a:t>
            </a:r>
            <a:r>
              <a:rPr sz="2000" spc="-520" dirty="0">
                <a:latin typeface="Microsoft Sans Serif"/>
                <a:cs typeface="Microsoft Sans Serif"/>
              </a:rPr>
              <a:t> </a:t>
            </a:r>
            <a:r>
              <a:rPr sz="2000" spc="-30" dirty="0">
                <a:latin typeface="Microsoft Sans Serif"/>
                <a:cs typeface="Microsoft Sans Serif"/>
              </a:rPr>
              <a:t>Банковский</a:t>
            </a:r>
            <a:r>
              <a:rPr sz="2000" spc="15" dirty="0">
                <a:latin typeface="Microsoft Sans Serif"/>
                <a:cs typeface="Microsoft Sans Serif"/>
              </a:rPr>
              <a:t> </a:t>
            </a:r>
            <a:r>
              <a:rPr sz="2000" spc="-20" dirty="0">
                <a:latin typeface="Microsoft Sans Serif"/>
                <a:cs typeface="Microsoft Sans Serif"/>
              </a:rPr>
              <a:t>аналитик; </a:t>
            </a:r>
            <a:r>
              <a:rPr sz="2000" spc="-15" dirty="0">
                <a:latin typeface="Microsoft Sans Serif"/>
                <a:cs typeface="Microsoft Sans Serif"/>
              </a:rPr>
              <a:t> Менеджер</a:t>
            </a:r>
            <a:r>
              <a:rPr sz="2000" spc="10" dirty="0">
                <a:latin typeface="Microsoft Sans Serif"/>
                <a:cs typeface="Microsoft Sans Serif"/>
              </a:rPr>
              <a:t> </a:t>
            </a:r>
            <a:r>
              <a:rPr sz="2000" spc="-20" dirty="0">
                <a:latin typeface="Microsoft Sans Serif"/>
                <a:cs typeface="Microsoft Sans Serif"/>
              </a:rPr>
              <a:t>по</a:t>
            </a:r>
            <a:r>
              <a:rPr sz="2000" spc="15" dirty="0">
                <a:latin typeface="Microsoft Sans Serif"/>
                <a:cs typeface="Microsoft Sans Serif"/>
              </a:rPr>
              <a:t> </a:t>
            </a:r>
            <a:r>
              <a:rPr sz="2000" spc="-25" dirty="0">
                <a:latin typeface="Microsoft Sans Serif"/>
                <a:cs typeface="Microsoft Sans Serif"/>
              </a:rPr>
              <a:t>продажам </a:t>
            </a:r>
            <a:r>
              <a:rPr sz="2000" spc="-20" dirty="0">
                <a:latin typeface="Microsoft Sans Serif"/>
                <a:cs typeface="Microsoft Sans Serif"/>
              </a:rPr>
              <a:t> </a:t>
            </a:r>
            <a:r>
              <a:rPr sz="2000" spc="-10" dirty="0">
                <a:latin typeface="Microsoft Sans Serif"/>
                <a:cs typeface="Microsoft Sans Serif"/>
              </a:rPr>
              <a:t>автомобилей;</a:t>
            </a:r>
            <a:endParaRPr sz="20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2000" spc="-20" dirty="0">
                <a:latin typeface="Microsoft Sans Serif"/>
                <a:cs typeface="Microsoft Sans Serif"/>
              </a:rPr>
              <a:t>Сантехник;</a:t>
            </a:r>
            <a:endParaRPr sz="2000">
              <a:latin typeface="Microsoft Sans Serif"/>
              <a:cs typeface="Microsoft Sans Serif"/>
            </a:endParaRPr>
          </a:p>
          <a:p>
            <a:pPr marL="12700" marR="659130">
              <a:lnSpc>
                <a:spcPct val="100000"/>
              </a:lnSpc>
            </a:pPr>
            <a:r>
              <a:rPr sz="2000" spc="-40" dirty="0">
                <a:latin typeface="Microsoft Sans Serif"/>
                <a:cs typeface="Microsoft Sans Serif"/>
              </a:rPr>
              <a:t>Дизайнер</a:t>
            </a:r>
            <a:r>
              <a:rPr sz="2000" spc="-15" dirty="0">
                <a:latin typeface="Microsoft Sans Serif"/>
                <a:cs typeface="Microsoft Sans Serif"/>
              </a:rPr>
              <a:t> </a:t>
            </a:r>
            <a:r>
              <a:rPr sz="2000" spc="-10" dirty="0">
                <a:latin typeface="Microsoft Sans Serif"/>
                <a:cs typeface="Microsoft Sans Serif"/>
              </a:rPr>
              <a:t>интерьеров; </a:t>
            </a:r>
            <a:r>
              <a:rPr sz="2000" spc="-520" dirty="0">
                <a:latin typeface="Microsoft Sans Serif"/>
                <a:cs typeface="Microsoft Sans Serif"/>
              </a:rPr>
              <a:t> </a:t>
            </a:r>
            <a:r>
              <a:rPr sz="2000" spc="-20" dirty="0">
                <a:latin typeface="Microsoft Sans Serif"/>
                <a:cs typeface="Microsoft Sans Serif"/>
              </a:rPr>
              <a:t>Агроном.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81939" y="4582503"/>
            <a:ext cx="16700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58689" y="1655349"/>
            <a:ext cx="4384040" cy="423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8500" marR="133350" indent="-685800">
              <a:lnSpc>
                <a:spcPct val="100000"/>
              </a:lnSpc>
              <a:spcBef>
                <a:spcPts val="100"/>
              </a:spcBef>
              <a:tabLst>
                <a:tab pos="697865" algn="l"/>
              </a:tabLst>
            </a:pPr>
            <a:r>
              <a:rPr sz="2400"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r>
              <a:rPr sz="2400" dirty="0">
                <a:solidFill>
                  <a:srgbClr val="F0A12D"/>
                </a:solidFill>
                <a:latin typeface="Times New Roman"/>
                <a:cs typeface="Times New Roman"/>
              </a:rPr>
              <a:t>	</a:t>
            </a:r>
            <a:r>
              <a:rPr sz="2400" spc="-35" dirty="0">
                <a:latin typeface="Microsoft Sans Serif"/>
                <a:cs typeface="Microsoft Sans Serif"/>
              </a:rPr>
              <a:t>Насколько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востребована </a:t>
            </a:r>
            <a:r>
              <a:rPr sz="2400" spc="-62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эта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профессия?</a:t>
            </a:r>
            <a:endParaRPr sz="2400">
              <a:latin typeface="Microsoft Sans Serif"/>
              <a:cs typeface="Microsoft Sans Serif"/>
            </a:endParaRPr>
          </a:p>
          <a:p>
            <a:pPr marL="698500" marR="5080" indent="-685800">
              <a:lnSpc>
                <a:spcPct val="100000"/>
              </a:lnSpc>
              <a:spcBef>
                <a:spcPts val="2400"/>
              </a:spcBef>
              <a:tabLst>
                <a:tab pos="697865" algn="l"/>
              </a:tabLst>
            </a:pPr>
            <a:r>
              <a:rPr sz="2400"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r>
              <a:rPr sz="2400" dirty="0">
                <a:solidFill>
                  <a:srgbClr val="F0A12D"/>
                </a:solidFill>
                <a:latin typeface="Times New Roman"/>
                <a:cs typeface="Times New Roman"/>
              </a:rPr>
              <a:t>	</a:t>
            </a:r>
            <a:r>
              <a:rPr sz="2400" spc="-75" dirty="0">
                <a:latin typeface="Microsoft Sans Serif"/>
                <a:cs typeface="Microsoft Sans Serif"/>
              </a:rPr>
              <a:t>Какой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доход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и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65" dirty="0">
                <a:latin typeface="Microsoft Sans Serif"/>
                <a:cs typeface="Microsoft Sans Serif"/>
              </a:rPr>
              <a:t>какие </a:t>
            </a:r>
            <a:r>
              <a:rPr sz="2400" spc="-6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нематериальные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выгоды </a:t>
            </a:r>
            <a:r>
              <a:rPr sz="2400" spc="-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приносит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эта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профессия?</a:t>
            </a:r>
            <a:endParaRPr sz="2400">
              <a:latin typeface="Microsoft Sans Serif"/>
              <a:cs typeface="Microsoft Sans Serif"/>
            </a:endParaRPr>
          </a:p>
          <a:p>
            <a:pPr marL="698500" marR="281305" indent="-685800">
              <a:lnSpc>
                <a:spcPct val="100000"/>
              </a:lnSpc>
              <a:spcBef>
                <a:spcPts val="2400"/>
              </a:spcBef>
              <a:tabLst>
                <a:tab pos="697865" algn="l"/>
              </a:tabLst>
            </a:pPr>
            <a:r>
              <a:rPr sz="2400"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r>
              <a:rPr sz="2400" dirty="0">
                <a:solidFill>
                  <a:srgbClr val="F0A12D"/>
                </a:solidFill>
                <a:latin typeface="Times New Roman"/>
                <a:cs typeface="Times New Roman"/>
              </a:rPr>
              <a:t>	</a:t>
            </a:r>
            <a:r>
              <a:rPr sz="2400" spc="-35" dirty="0">
                <a:latin typeface="Microsoft Sans Serif"/>
                <a:cs typeface="Microsoft Sans Serif"/>
              </a:rPr>
              <a:t>Насколько</a:t>
            </a:r>
            <a:r>
              <a:rPr sz="240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тяжел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труд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в </a:t>
            </a:r>
            <a:r>
              <a:rPr sz="2400" spc="-62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этой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профессии?</a:t>
            </a:r>
            <a:endParaRPr sz="2400">
              <a:latin typeface="Microsoft Sans Serif"/>
              <a:cs typeface="Microsoft Sans Serif"/>
            </a:endParaRPr>
          </a:p>
          <a:p>
            <a:pPr marL="698500" marR="517525" indent="-685800">
              <a:lnSpc>
                <a:spcPct val="100000"/>
              </a:lnSpc>
              <a:spcBef>
                <a:spcPts val="2400"/>
              </a:spcBef>
              <a:tabLst>
                <a:tab pos="697865" algn="l"/>
              </a:tabLst>
            </a:pPr>
            <a:r>
              <a:rPr sz="2400"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r>
              <a:rPr sz="2400" dirty="0">
                <a:solidFill>
                  <a:srgbClr val="F0A12D"/>
                </a:solidFill>
                <a:latin typeface="Times New Roman"/>
                <a:cs typeface="Times New Roman"/>
              </a:rPr>
              <a:t>	</a:t>
            </a:r>
            <a:r>
              <a:rPr sz="2400" spc="-120" dirty="0">
                <a:latin typeface="Microsoft Sans Serif"/>
                <a:cs typeface="Microsoft Sans Serif"/>
              </a:rPr>
              <a:t>Как</a:t>
            </a:r>
            <a:r>
              <a:rPr sz="240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получить</a:t>
            </a:r>
            <a:r>
              <a:rPr sz="240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высокую </a:t>
            </a:r>
            <a:r>
              <a:rPr sz="2400" spc="-62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квалификацию?</a:t>
            </a:r>
            <a:endParaRPr sz="2400">
              <a:latin typeface="Microsoft Sans Serif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3508137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780" marR="508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Сбалансированный</a:t>
            </a:r>
            <a:r>
              <a:rPr dirty="0"/>
              <a:t> </a:t>
            </a:r>
            <a:r>
              <a:rPr spc="-5" dirty="0"/>
              <a:t>бюджет:</a:t>
            </a:r>
            <a:r>
              <a:rPr dirty="0"/>
              <a:t> </a:t>
            </a:r>
            <a:r>
              <a:rPr spc="-5" dirty="0"/>
              <a:t>достаточно </a:t>
            </a:r>
            <a:r>
              <a:rPr dirty="0"/>
              <a:t> </a:t>
            </a:r>
            <a:r>
              <a:rPr spc="-5" dirty="0"/>
              <a:t>ли</a:t>
            </a:r>
            <a:r>
              <a:rPr spc="-10" dirty="0"/>
              <a:t> </a:t>
            </a:r>
            <a:r>
              <a:rPr spc="-5" dirty="0"/>
              <a:t>этого для успеха </a:t>
            </a:r>
            <a:r>
              <a:rPr dirty="0"/>
              <a:t>в</a:t>
            </a:r>
            <a:r>
              <a:rPr spc="-5" dirty="0"/>
              <a:t> личных </a:t>
            </a:r>
            <a:r>
              <a:rPr dirty="0"/>
              <a:t>финансах?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dirty="0"/>
              <a:t>12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224789" y="1655348"/>
            <a:ext cx="48641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97865" algn="l"/>
                <a:tab pos="4545965" algn="l"/>
              </a:tabLst>
            </a:pPr>
            <a:r>
              <a:rPr sz="2400"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r>
              <a:rPr sz="2400" dirty="0">
                <a:solidFill>
                  <a:srgbClr val="F0A12D"/>
                </a:solidFill>
                <a:latin typeface="Times New Roman"/>
                <a:cs typeface="Times New Roman"/>
              </a:rPr>
              <a:t>	</a:t>
            </a:r>
            <a:r>
              <a:rPr sz="2400" b="1" spc="-5" dirty="0">
                <a:latin typeface="Arial"/>
                <a:cs typeface="Arial"/>
              </a:rPr>
              <a:t>С</a:t>
            </a:r>
            <a:r>
              <a:rPr sz="2400" b="1" dirty="0">
                <a:latin typeface="Arial"/>
                <a:cs typeface="Arial"/>
              </a:rPr>
              <a:t>тр</a:t>
            </a:r>
            <a:r>
              <a:rPr sz="2400" b="1" spc="-5" dirty="0">
                <a:latin typeface="Arial"/>
                <a:cs typeface="Arial"/>
              </a:rPr>
              <a:t>а</a:t>
            </a:r>
            <a:r>
              <a:rPr sz="2400" b="1" dirty="0">
                <a:latin typeface="Arial"/>
                <a:cs typeface="Arial"/>
              </a:rPr>
              <a:t>т</a:t>
            </a:r>
            <a:r>
              <a:rPr sz="2400" b="1" spc="-5" dirty="0">
                <a:latin typeface="Arial"/>
                <a:cs typeface="Arial"/>
              </a:rPr>
              <a:t>е</a:t>
            </a:r>
            <a:r>
              <a:rPr sz="2400" b="1" dirty="0">
                <a:latin typeface="Arial"/>
                <a:cs typeface="Arial"/>
              </a:rPr>
              <a:t>гич</a:t>
            </a:r>
            <a:r>
              <a:rPr sz="2400" b="1" spc="-5" dirty="0">
                <a:latin typeface="Arial"/>
                <a:cs typeface="Arial"/>
              </a:rPr>
              <a:t>ес</a:t>
            </a:r>
            <a:r>
              <a:rPr sz="2400" b="1" dirty="0">
                <a:latin typeface="Arial"/>
                <a:cs typeface="Arial"/>
              </a:rPr>
              <a:t>кие ц</a:t>
            </a:r>
            <a:r>
              <a:rPr sz="2400" b="1" spc="-5" dirty="0">
                <a:latin typeface="Arial"/>
                <a:cs typeface="Arial"/>
              </a:rPr>
              <a:t>ел</a:t>
            </a:r>
            <a:r>
              <a:rPr sz="2400" b="1" dirty="0">
                <a:latin typeface="Arial"/>
                <a:cs typeface="Arial"/>
              </a:rPr>
              <a:t>и:	</a:t>
            </a:r>
            <a:r>
              <a:rPr sz="2400"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endParaRPr sz="2400">
              <a:latin typeface="Webdings"/>
              <a:cs typeface="Webding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81939" y="2386869"/>
            <a:ext cx="36588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40765" algn="l"/>
              </a:tabLst>
            </a:pPr>
            <a:r>
              <a:rPr sz="2400" spc="630" dirty="0">
                <a:solidFill>
                  <a:srgbClr val="F0A12D"/>
                </a:solidFill>
                <a:latin typeface="Microsoft Sans Serif"/>
                <a:cs typeface="Microsoft Sans Serif"/>
              </a:rPr>
              <a:t>–	</a:t>
            </a:r>
            <a:r>
              <a:rPr sz="2400" spc="-15" dirty="0">
                <a:latin typeface="Microsoft Sans Serif"/>
                <a:cs typeface="Microsoft Sans Serif"/>
              </a:rPr>
              <a:t>Защита</a:t>
            </a:r>
            <a:r>
              <a:rPr sz="2400" spc="-1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от </a:t>
            </a:r>
            <a:r>
              <a:rPr sz="2400" spc="-25" dirty="0">
                <a:latin typeface="Microsoft Sans Serif"/>
                <a:cs typeface="Microsoft Sans Serif"/>
              </a:rPr>
              <a:t>рисков;</a:t>
            </a:r>
            <a:endParaRPr sz="240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81939" y="3118389"/>
            <a:ext cx="383476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41400" marR="5080" indent="-1028700">
              <a:lnSpc>
                <a:spcPct val="100000"/>
              </a:lnSpc>
              <a:spcBef>
                <a:spcPts val="100"/>
              </a:spcBef>
              <a:tabLst>
                <a:tab pos="1040765" algn="l"/>
              </a:tabLst>
            </a:pPr>
            <a:r>
              <a:rPr sz="2400" spc="630" dirty="0">
                <a:solidFill>
                  <a:srgbClr val="F0A12D"/>
                </a:solidFill>
                <a:latin typeface="Microsoft Sans Serif"/>
                <a:cs typeface="Microsoft Sans Serif"/>
              </a:rPr>
              <a:t>–	</a:t>
            </a:r>
            <a:r>
              <a:rPr sz="2400" spc="-30" dirty="0">
                <a:latin typeface="Microsoft Sans Serif"/>
                <a:cs typeface="Microsoft Sans Serif"/>
              </a:rPr>
              <a:t>Формирование </a:t>
            </a:r>
            <a:r>
              <a:rPr sz="2400" spc="-2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дополнительных </a:t>
            </a:r>
            <a:r>
              <a:rPr sz="240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источников</a:t>
            </a:r>
            <a:r>
              <a:rPr sz="2400" spc="-6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дохода.</a:t>
            </a:r>
            <a:endParaRPr sz="2400">
              <a:latin typeface="Microsoft Sans Serif"/>
              <a:cs typeface="Microsoft Sans Serif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444489" y="1655348"/>
            <a:ext cx="3816350" cy="17945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54355">
              <a:lnSpc>
                <a:spcPct val="100000"/>
              </a:lnSpc>
              <a:spcBef>
                <a:spcPts val="100"/>
              </a:spcBef>
            </a:pPr>
            <a:r>
              <a:rPr sz="2400" spc="-70" dirty="0">
                <a:latin typeface="Microsoft Sans Serif"/>
                <a:cs typeface="Microsoft Sans Serif"/>
              </a:rPr>
              <a:t>Для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этого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нужно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уметь </a:t>
            </a:r>
            <a:r>
              <a:rPr sz="2400" spc="-62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составлять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личный </a:t>
            </a:r>
            <a:r>
              <a:rPr sz="240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финансовый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план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на </a:t>
            </a:r>
            <a:r>
              <a:rPr sz="2400" spc="-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несколько</a:t>
            </a:r>
            <a:r>
              <a:rPr sz="2400" dirty="0">
                <a:latin typeface="Microsoft Sans Serif"/>
                <a:cs typeface="Microsoft Sans Serif"/>
              </a:rPr>
              <a:t> </a:t>
            </a:r>
            <a:r>
              <a:rPr sz="2400" spc="5" dirty="0">
                <a:latin typeface="Microsoft Sans Serif"/>
                <a:cs typeface="Microsoft Sans Serif"/>
              </a:rPr>
              <a:t>лет </a:t>
            </a:r>
            <a:r>
              <a:rPr sz="2400" spc="-10" dirty="0">
                <a:latin typeface="Microsoft Sans Serif"/>
                <a:cs typeface="Microsoft Sans Serif"/>
              </a:rPr>
              <a:t>вперед</a:t>
            </a:r>
            <a:endParaRPr sz="2400">
              <a:latin typeface="Microsoft Sans Serif"/>
              <a:cs typeface="Microsoft Sans Serif"/>
            </a:endParaRPr>
          </a:p>
          <a:p>
            <a:pPr marL="412750">
              <a:lnSpc>
                <a:spcPct val="100000"/>
              </a:lnSpc>
              <a:spcBef>
                <a:spcPts val="5"/>
              </a:spcBef>
            </a:pPr>
            <a:r>
              <a:rPr sz="2000" spc="430" dirty="0">
                <a:solidFill>
                  <a:srgbClr val="C67A0D"/>
                </a:solidFill>
                <a:latin typeface="Microsoft Sans Serif"/>
                <a:cs typeface="Microsoft Sans Serif"/>
              </a:rPr>
              <a:t>…а</a:t>
            </a:r>
            <a:r>
              <a:rPr sz="2000" spc="10" dirty="0">
                <a:solidFill>
                  <a:srgbClr val="C67A0D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C67A0D"/>
                </a:solidFill>
                <a:latin typeface="Microsoft Sans Serif"/>
                <a:cs typeface="Microsoft Sans Serif"/>
              </a:rPr>
              <a:t>в</a:t>
            </a:r>
            <a:r>
              <a:rPr sz="2000" spc="10" dirty="0">
                <a:solidFill>
                  <a:srgbClr val="C67A0D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C67A0D"/>
                </a:solidFill>
                <a:latin typeface="Microsoft Sans Serif"/>
                <a:cs typeface="Microsoft Sans Serif"/>
              </a:rPr>
              <a:t>идеале</a:t>
            </a:r>
            <a:r>
              <a:rPr sz="2000" spc="10" dirty="0">
                <a:solidFill>
                  <a:srgbClr val="C67A0D"/>
                </a:solidFill>
                <a:latin typeface="Microsoft Sans Serif"/>
                <a:cs typeface="Microsoft Sans Serif"/>
              </a:rPr>
              <a:t> </a:t>
            </a:r>
            <a:r>
              <a:rPr sz="2000" spc="525" dirty="0">
                <a:solidFill>
                  <a:srgbClr val="C67A0D"/>
                </a:solidFill>
                <a:latin typeface="Microsoft Sans Serif"/>
                <a:cs typeface="Microsoft Sans Serif"/>
              </a:rPr>
              <a:t>–</a:t>
            </a:r>
            <a:r>
              <a:rPr sz="2000" spc="10" dirty="0">
                <a:solidFill>
                  <a:srgbClr val="C67A0D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C67A0D"/>
                </a:solidFill>
                <a:latin typeface="Microsoft Sans Serif"/>
                <a:cs typeface="Microsoft Sans Serif"/>
              </a:rPr>
              <a:t>на</a:t>
            </a:r>
            <a:r>
              <a:rPr sz="2000" spc="10" dirty="0">
                <a:solidFill>
                  <a:srgbClr val="C67A0D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C67A0D"/>
                </a:solidFill>
                <a:latin typeface="Microsoft Sans Serif"/>
                <a:cs typeface="Microsoft Sans Serif"/>
              </a:rPr>
              <a:t>всю</a:t>
            </a:r>
            <a:r>
              <a:rPr sz="2000" spc="10" dirty="0">
                <a:solidFill>
                  <a:srgbClr val="C67A0D"/>
                </a:solidFill>
                <a:latin typeface="Microsoft Sans Serif"/>
                <a:cs typeface="Microsoft Sans Serif"/>
              </a:rPr>
              <a:t> </a:t>
            </a:r>
            <a:r>
              <a:rPr sz="2000" spc="-40" dirty="0">
                <a:solidFill>
                  <a:srgbClr val="C67A0D"/>
                </a:solidFill>
                <a:latin typeface="Microsoft Sans Serif"/>
                <a:cs typeface="Microsoft Sans Serif"/>
              </a:rPr>
              <a:t>жизнь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815839" y="3119463"/>
            <a:ext cx="16700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428893" y="4146453"/>
            <a:ext cx="3337560" cy="1488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solidFill>
                  <a:srgbClr val="3F3F3F"/>
                </a:solidFill>
                <a:latin typeface="Arial"/>
                <a:cs typeface="Arial"/>
              </a:rPr>
              <a:t>Финансовая цель </a:t>
            </a:r>
            <a:r>
              <a:rPr sz="1600" spc="660" dirty="0">
                <a:solidFill>
                  <a:srgbClr val="3F3F3F"/>
                </a:solidFill>
                <a:latin typeface="Microsoft Sans Serif"/>
                <a:cs typeface="Microsoft Sans Serif"/>
              </a:rPr>
              <a:t>— </a:t>
            </a:r>
            <a:r>
              <a:rPr sz="1600" dirty="0">
                <a:solidFill>
                  <a:srgbClr val="3F3F3F"/>
                </a:solidFill>
                <a:latin typeface="Microsoft Sans Serif"/>
                <a:cs typeface="Microsoft Sans Serif"/>
              </a:rPr>
              <a:t>это, </a:t>
            </a:r>
            <a:r>
              <a:rPr sz="1600" spc="-5" dirty="0">
                <a:solidFill>
                  <a:srgbClr val="3F3F3F"/>
                </a:solidFill>
                <a:latin typeface="Microsoft Sans Serif"/>
                <a:cs typeface="Microsoft Sans Serif"/>
              </a:rPr>
              <a:t>чаще </a:t>
            </a:r>
            <a:r>
              <a:rPr sz="1600" dirty="0">
                <a:solidFill>
                  <a:srgbClr val="3F3F3F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3F3F3F"/>
                </a:solidFill>
                <a:latin typeface="Microsoft Sans Serif"/>
                <a:cs typeface="Microsoft Sans Serif"/>
              </a:rPr>
              <a:t>всего,</a:t>
            </a:r>
            <a:r>
              <a:rPr sz="1600" spc="10" dirty="0">
                <a:solidFill>
                  <a:srgbClr val="3F3F3F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3F3F3F"/>
                </a:solidFill>
                <a:latin typeface="Microsoft Sans Serif"/>
                <a:cs typeface="Microsoft Sans Serif"/>
              </a:rPr>
              <a:t>определенное</a:t>
            </a:r>
            <a:r>
              <a:rPr sz="1600" spc="10" dirty="0">
                <a:solidFill>
                  <a:srgbClr val="3F3F3F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3F3F3F"/>
                </a:solidFill>
                <a:latin typeface="Microsoft Sans Serif"/>
                <a:cs typeface="Microsoft Sans Serif"/>
              </a:rPr>
              <a:t>количество </a:t>
            </a:r>
            <a:r>
              <a:rPr sz="1600" spc="-10" dirty="0">
                <a:solidFill>
                  <a:srgbClr val="3F3F3F"/>
                </a:solidFill>
                <a:latin typeface="Microsoft Sans Serif"/>
                <a:cs typeface="Microsoft Sans Serif"/>
              </a:rPr>
              <a:t> денег,</a:t>
            </a:r>
            <a:r>
              <a:rPr sz="1600" spc="5" dirty="0">
                <a:solidFill>
                  <a:srgbClr val="3F3F3F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3F3F3F"/>
                </a:solidFill>
                <a:latin typeface="Microsoft Sans Serif"/>
                <a:cs typeface="Microsoft Sans Serif"/>
              </a:rPr>
              <a:t>которое</a:t>
            </a:r>
            <a:r>
              <a:rPr sz="1600" spc="5" dirty="0">
                <a:solidFill>
                  <a:srgbClr val="3F3F3F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3F3F3F"/>
                </a:solidFill>
                <a:latin typeface="Microsoft Sans Serif"/>
                <a:cs typeface="Microsoft Sans Serif"/>
              </a:rPr>
              <a:t>мы</a:t>
            </a:r>
            <a:r>
              <a:rPr sz="1600" spc="5" dirty="0">
                <a:solidFill>
                  <a:srgbClr val="3F3F3F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3F3F3F"/>
                </a:solidFill>
                <a:latin typeface="Microsoft Sans Serif"/>
                <a:cs typeface="Microsoft Sans Serif"/>
              </a:rPr>
              <a:t>должны</a:t>
            </a:r>
            <a:r>
              <a:rPr sz="1600" spc="15" dirty="0">
                <a:solidFill>
                  <a:srgbClr val="3F3F3F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3F3F3F"/>
                </a:solidFill>
                <a:latin typeface="Microsoft Sans Serif"/>
                <a:cs typeface="Microsoft Sans Serif"/>
              </a:rPr>
              <a:t>иметь</a:t>
            </a:r>
            <a:r>
              <a:rPr sz="1600" spc="10" dirty="0">
                <a:solidFill>
                  <a:srgbClr val="3F3F3F"/>
                </a:solidFill>
                <a:latin typeface="Microsoft Sans Serif"/>
                <a:cs typeface="Microsoft Sans Serif"/>
              </a:rPr>
              <a:t> </a:t>
            </a:r>
            <a:r>
              <a:rPr sz="1600" dirty="0">
                <a:solidFill>
                  <a:srgbClr val="3F3F3F"/>
                </a:solidFill>
                <a:latin typeface="Microsoft Sans Serif"/>
                <a:cs typeface="Microsoft Sans Serif"/>
              </a:rPr>
              <a:t>у </a:t>
            </a:r>
            <a:r>
              <a:rPr sz="1600" spc="-409" dirty="0">
                <a:solidFill>
                  <a:srgbClr val="3F3F3F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3F3F3F"/>
                </a:solidFill>
                <a:latin typeface="Microsoft Sans Serif"/>
                <a:cs typeface="Microsoft Sans Serif"/>
              </a:rPr>
              <a:t>себя</a:t>
            </a:r>
            <a:r>
              <a:rPr sz="1600" spc="15" dirty="0">
                <a:solidFill>
                  <a:srgbClr val="3F3F3F"/>
                </a:solidFill>
                <a:latin typeface="Microsoft Sans Serif"/>
                <a:cs typeface="Microsoft Sans Serif"/>
              </a:rPr>
              <a:t> </a:t>
            </a:r>
            <a:r>
              <a:rPr sz="1600" dirty="0">
                <a:solidFill>
                  <a:srgbClr val="3F3F3F"/>
                </a:solidFill>
                <a:latin typeface="Microsoft Sans Serif"/>
                <a:cs typeface="Microsoft Sans Serif"/>
              </a:rPr>
              <a:t>для</a:t>
            </a:r>
            <a:r>
              <a:rPr sz="1600" spc="15" dirty="0">
                <a:solidFill>
                  <a:srgbClr val="3F3F3F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3F3F3F"/>
                </a:solidFill>
                <a:latin typeface="Microsoft Sans Serif"/>
                <a:cs typeface="Microsoft Sans Serif"/>
              </a:rPr>
              <a:t>достижения</a:t>
            </a:r>
            <a:r>
              <a:rPr sz="1600" spc="20" dirty="0">
                <a:solidFill>
                  <a:srgbClr val="3F3F3F"/>
                </a:solidFill>
                <a:latin typeface="Microsoft Sans Serif"/>
                <a:cs typeface="Microsoft Sans Serif"/>
              </a:rPr>
              <a:t> </a:t>
            </a:r>
            <a:r>
              <a:rPr sz="1600" spc="-35" dirty="0">
                <a:solidFill>
                  <a:srgbClr val="3F3F3F"/>
                </a:solidFill>
                <a:latin typeface="Microsoft Sans Serif"/>
                <a:cs typeface="Microsoft Sans Serif"/>
              </a:rPr>
              <a:t>какой-то </a:t>
            </a:r>
            <a:r>
              <a:rPr sz="1600" spc="-30" dirty="0">
                <a:solidFill>
                  <a:srgbClr val="3F3F3F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3F3F3F"/>
                </a:solidFill>
                <a:latin typeface="Microsoft Sans Serif"/>
                <a:cs typeface="Microsoft Sans Serif"/>
              </a:rPr>
              <a:t>материальной</a:t>
            </a:r>
            <a:r>
              <a:rPr sz="1600" spc="15" dirty="0">
                <a:solidFill>
                  <a:srgbClr val="3F3F3F"/>
                </a:solidFill>
                <a:latin typeface="Microsoft Sans Serif"/>
                <a:cs typeface="Microsoft Sans Serif"/>
              </a:rPr>
              <a:t> </a:t>
            </a:r>
            <a:r>
              <a:rPr sz="1600" dirty="0">
                <a:solidFill>
                  <a:srgbClr val="3F3F3F"/>
                </a:solidFill>
                <a:latin typeface="Microsoft Sans Serif"/>
                <a:cs typeface="Microsoft Sans Serif"/>
              </a:rPr>
              <a:t>или</a:t>
            </a:r>
            <a:r>
              <a:rPr sz="1600" spc="15" dirty="0">
                <a:solidFill>
                  <a:srgbClr val="3F3F3F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3F3F3F"/>
                </a:solidFill>
                <a:latin typeface="Microsoft Sans Serif"/>
                <a:cs typeface="Microsoft Sans Serif"/>
              </a:rPr>
              <a:t>не </a:t>
            </a:r>
            <a:r>
              <a:rPr sz="1600" spc="-5" dirty="0">
                <a:solidFill>
                  <a:srgbClr val="3F3F3F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3F3F3F"/>
                </a:solidFill>
                <a:latin typeface="Microsoft Sans Serif"/>
                <a:cs typeface="Microsoft Sans Serif"/>
              </a:rPr>
              <a:t>материальной</a:t>
            </a:r>
            <a:r>
              <a:rPr sz="1600" spc="15" dirty="0">
                <a:solidFill>
                  <a:srgbClr val="3F3F3F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3F3F3F"/>
                </a:solidFill>
                <a:latin typeface="Microsoft Sans Serif"/>
                <a:cs typeface="Microsoft Sans Serif"/>
              </a:rPr>
              <a:t>цели.</a:t>
            </a:r>
            <a:endParaRPr sz="1600">
              <a:latin typeface="Microsoft Sans Serif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20497165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780" marR="508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Как составлять личный </a:t>
            </a:r>
            <a:r>
              <a:rPr dirty="0"/>
              <a:t>финансовый </a:t>
            </a:r>
            <a:r>
              <a:rPr spc="-875" dirty="0"/>
              <a:t> </a:t>
            </a:r>
            <a:r>
              <a:rPr dirty="0"/>
              <a:t>план?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dirty="0"/>
              <a:t>13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41667" y="1577340"/>
            <a:ext cx="5243830" cy="29982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Clr>
                <a:srgbClr val="F0A12D"/>
              </a:buClr>
              <a:buFont typeface="Microsoft Sans Serif"/>
              <a:buChar char="•"/>
              <a:tabLst>
                <a:tab pos="354965" algn="l"/>
                <a:tab pos="355600" algn="l"/>
                <a:tab pos="4925695" algn="l"/>
              </a:tabLst>
            </a:pPr>
            <a:r>
              <a:rPr sz="2400" i="1" dirty="0">
                <a:latin typeface="Arial"/>
                <a:cs typeface="Arial"/>
              </a:rPr>
              <a:t>О</a:t>
            </a:r>
            <a:r>
              <a:rPr sz="2400" i="1" spc="-5" dirty="0">
                <a:latin typeface="Arial"/>
                <a:cs typeface="Arial"/>
              </a:rPr>
              <a:t>пре</a:t>
            </a:r>
            <a:r>
              <a:rPr sz="2400" i="1" dirty="0">
                <a:latin typeface="Arial"/>
                <a:cs typeface="Arial"/>
              </a:rPr>
              <a:t>д</a:t>
            </a:r>
            <a:r>
              <a:rPr sz="2400" i="1" spc="-5" dirty="0">
                <a:latin typeface="Arial"/>
                <a:cs typeface="Arial"/>
              </a:rPr>
              <a:t>е</a:t>
            </a:r>
            <a:r>
              <a:rPr sz="2400" i="1" dirty="0">
                <a:latin typeface="Arial"/>
                <a:cs typeface="Arial"/>
              </a:rPr>
              <a:t>л</a:t>
            </a:r>
            <a:r>
              <a:rPr sz="2400" i="1" spc="-5" dirty="0">
                <a:latin typeface="Arial"/>
                <a:cs typeface="Arial"/>
              </a:rPr>
              <a:t>ени</a:t>
            </a:r>
            <a:r>
              <a:rPr sz="2400" i="1" dirty="0">
                <a:latin typeface="Arial"/>
                <a:cs typeface="Arial"/>
              </a:rPr>
              <a:t>е л</a:t>
            </a:r>
            <a:r>
              <a:rPr sz="2400" i="1" spc="-5" dirty="0">
                <a:latin typeface="Arial"/>
                <a:cs typeface="Arial"/>
              </a:rPr>
              <a:t>и</a:t>
            </a:r>
            <a:r>
              <a:rPr sz="2400" i="1" dirty="0">
                <a:latin typeface="Arial"/>
                <a:cs typeface="Arial"/>
              </a:rPr>
              <a:t>ч</a:t>
            </a:r>
            <a:r>
              <a:rPr sz="2400" i="1" spc="-5" dirty="0">
                <a:latin typeface="Arial"/>
                <a:cs typeface="Arial"/>
              </a:rPr>
              <a:t>н</a:t>
            </a:r>
            <a:r>
              <a:rPr sz="2400" i="1" dirty="0">
                <a:latin typeface="Arial"/>
                <a:cs typeface="Arial"/>
              </a:rPr>
              <a:t>ых	</a:t>
            </a:r>
            <a:endParaRPr sz="2400" dirty="0">
              <a:latin typeface="Webdings"/>
              <a:cs typeface="Webdings"/>
            </a:endParaRPr>
          </a:p>
          <a:p>
            <a:pPr marL="355600">
              <a:lnSpc>
                <a:spcPct val="100000"/>
              </a:lnSpc>
            </a:pPr>
            <a:r>
              <a:rPr sz="2400" i="1" spc="-5" dirty="0">
                <a:latin typeface="Arial"/>
                <a:cs typeface="Arial"/>
              </a:rPr>
              <a:t>финансовых</a:t>
            </a:r>
            <a:r>
              <a:rPr sz="2400" i="1" spc="-35" dirty="0">
                <a:latin typeface="Arial"/>
                <a:cs typeface="Arial"/>
              </a:rPr>
              <a:t> </a:t>
            </a:r>
            <a:r>
              <a:rPr sz="2400" i="1" spc="-5" dirty="0">
                <a:latin typeface="Arial"/>
                <a:cs typeface="Arial"/>
              </a:rPr>
              <a:t>целей;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 dirty="0">
              <a:latin typeface="Arial"/>
              <a:cs typeface="Arial"/>
            </a:endParaRPr>
          </a:p>
          <a:p>
            <a:pPr marL="355600" marR="666115" indent="-342900">
              <a:lnSpc>
                <a:spcPct val="100000"/>
              </a:lnSpc>
              <a:buClr>
                <a:srgbClr val="F0A12D"/>
              </a:buClr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2400" i="1" spc="-5" dirty="0">
                <a:latin typeface="Arial"/>
                <a:cs typeface="Arial"/>
              </a:rPr>
              <a:t>Подбор альтернативных </a:t>
            </a:r>
            <a:r>
              <a:rPr sz="2400" i="1" dirty="0">
                <a:latin typeface="Arial"/>
                <a:cs typeface="Arial"/>
              </a:rPr>
              <a:t> </a:t>
            </a:r>
            <a:r>
              <a:rPr sz="2400" i="1" spc="-5" dirty="0">
                <a:latin typeface="Arial"/>
                <a:cs typeface="Arial"/>
              </a:rPr>
              <a:t>способов</a:t>
            </a:r>
            <a:r>
              <a:rPr sz="2400" i="1" spc="-20" dirty="0">
                <a:latin typeface="Arial"/>
                <a:cs typeface="Arial"/>
              </a:rPr>
              <a:t> </a:t>
            </a:r>
            <a:r>
              <a:rPr sz="2400" i="1" spc="-5" dirty="0">
                <a:latin typeface="Arial"/>
                <a:cs typeface="Arial"/>
              </a:rPr>
              <a:t>достижения</a:t>
            </a:r>
            <a:r>
              <a:rPr sz="2400" i="1" spc="-20" dirty="0">
                <a:latin typeface="Arial"/>
                <a:cs typeface="Arial"/>
              </a:rPr>
              <a:t> </a:t>
            </a:r>
            <a:r>
              <a:rPr sz="2400" i="1" spc="-5" dirty="0">
                <a:latin typeface="Arial"/>
                <a:cs typeface="Arial"/>
              </a:rPr>
              <a:t>целей;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F0A12D"/>
              </a:buClr>
              <a:buFont typeface="Microsoft Sans Serif"/>
              <a:buChar char="•"/>
            </a:pPr>
            <a:endParaRPr sz="2500" dirty="0">
              <a:latin typeface="Arial"/>
              <a:cs typeface="Arial"/>
            </a:endParaRPr>
          </a:p>
          <a:p>
            <a:pPr marL="355600" marR="2063114" indent="-342900">
              <a:lnSpc>
                <a:spcPct val="100000"/>
              </a:lnSpc>
              <a:buClr>
                <a:srgbClr val="F0A12D"/>
              </a:buClr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2400" i="1" spc="-5" dirty="0">
                <a:latin typeface="Arial"/>
                <a:cs typeface="Arial"/>
              </a:rPr>
              <a:t>Выбор </a:t>
            </a:r>
            <a:r>
              <a:rPr sz="2400" i="1" dirty="0">
                <a:latin typeface="Arial"/>
                <a:cs typeface="Arial"/>
              </a:rPr>
              <a:t>стратегии </a:t>
            </a:r>
            <a:r>
              <a:rPr sz="2400" i="1" spc="5" dirty="0">
                <a:latin typeface="Arial"/>
                <a:cs typeface="Arial"/>
              </a:rPr>
              <a:t> </a:t>
            </a:r>
            <a:r>
              <a:rPr sz="2400" i="1" spc="-5" dirty="0">
                <a:latin typeface="Arial"/>
                <a:cs typeface="Arial"/>
              </a:rPr>
              <a:t>достижения</a:t>
            </a:r>
            <a:r>
              <a:rPr sz="2400" i="1" spc="-70" dirty="0">
                <a:latin typeface="Arial"/>
                <a:cs typeface="Arial"/>
              </a:rPr>
              <a:t> </a:t>
            </a:r>
            <a:r>
              <a:rPr sz="2400" i="1" spc="-5" dirty="0">
                <a:latin typeface="Arial"/>
                <a:cs typeface="Arial"/>
              </a:rPr>
              <a:t>целей.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sz="half" idx="3"/>
          </p:nvPr>
        </p:nvSpPr>
        <p:spPr>
          <a:xfrm>
            <a:off x="4800600" y="990600"/>
            <a:ext cx="5105400" cy="53450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855"/>
              </a:spcBef>
            </a:pPr>
            <a:r>
              <a:rPr sz="2000" spc="-5" dirty="0" err="1" smtClean="0">
                <a:solidFill>
                  <a:srgbClr val="333333"/>
                </a:solidFill>
              </a:rPr>
              <a:t>Последовательность</a:t>
            </a:r>
            <a:r>
              <a:rPr sz="2000" spc="-5" dirty="0" smtClean="0">
                <a:solidFill>
                  <a:srgbClr val="333333"/>
                </a:solidFill>
              </a:rPr>
              <a:t> </a:t>
            </a:r>
            <a:r>
              <a:rPr sz="2000" b="1" spc="-5" dirty="0">
                <a:solidFill>
                  <a:srgbClr val="333333"/>
                </a:solidFill>
                <a:latin typeface="Arial"/>
                <a:cs typeface="Arial"/>
              </a:rPr>
              <a:t>составления </a:t>
            </a:r>
            <a:r>
              <a:rPr sz="2000" b="1" spc="-43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333333"/>
                </a:solidFill>
                <a:latin typeface="Arial"/>
                <a:cs typeface="Arial"/>
              </a:rPr>
              <a:t>личного финансового</a:t>
            </a:r>
            <a:r>
              <a:rPr sz="2000" b="1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333333"/>
                </a:solidFill>
                <a:latin typeface="Arial"/>
                <a:cs typeface="Arial"/>
              </a:rPr>
              <a:t>плана</a:t>
            </a:r>
            <a:r>
              <a:rPr sz="2000" spc="-5" dirty="0">
                <a:solidFill>
                  <a:srgbClr val="333333"/>
                </a:solidFill>
              </a:rPr>
              <a:t>: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000" dirty="0"/>
          </a:p>
          <a:p>
            <a:pPr marL="355600" marR="120014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238760" algn="l"/>
              </a:tabLst>
            </a:pPr>
            <a:r>
              <a:rPr sz="2000" spc="-20" dirty="0">
                <a:solidFill>
                  <a:srgbClr val="333333"/>
                </a:solidFill>
              </a:rPr>
              <a:t>Активы</a:t>
            </a:r>
            <a:r>
              <a:rPr sz="2000" spc="5" dirty="0">
                <a:solidFill>
                  <a:srgbClr val="333333"/>
                </a:solidFill>
              </a:rPr>
              <a:t> </a:t>
            </a:r>
            <a:r>
              <a:rPr sz="2000" spc="-5" dirty="0">
                <a:solidFill>
                  <a:srgbClr val="333333"/>
                </a:solidFill>
              </a:rPr>
              <a:t>и</a:t>
            </a:r>
            <a:r>
              <a:rPr sz="2000" spc="10" dirty="0">
                <a:solidFill>
                  <a:srgbClr val="333333"/>
                </a:solidFill>
              </a:rPr>
              <a:t> </a:t>
            </a:r>
            <a:r>
              <a:rPr sz="2000" spc="-10" dirty="0">
                <a:solidFill>
                  <a:srgbClr val="333333"/>
                </a:solidFill>
              </a:rPr>
              <a:t>пассивы</a:t>
            </a:r>
            <a:r>
              <a:rPr sz="2000" spc="10" dirty="0">
                <a:solidFill>
                  <a:srgbClr val="333333"/>
                </a:solidFill>
              </a:rPr>
              <a:t> </a:t>
            </a:r>
            <a:r>
              <a:rPr sz="2000" dirty="0">
                <a:solidFill>
                  <a:srgbClr val="333333"/>
                </a:solidFill>
              </a:rPr>
              <a:t>-</a:t>
            </a:r>
            <a:r>
              <a:rPr sz="2000" spc="10" dirty="0">
                <a:solidFill>
                  <a:srgbClr val="333333"/>
                </a:solidFill>
              </a:rPr>
              <a:t> </a:t>
            </a:r>
            <a:r>
              <a:rPr sz="2000" spc="-5" dirty="0">
                <a:solidFill>
                  <a:srgbClr val="333333"/>
                </a:solidFill>
              </a:rPr>
              <a:t>сначала </a:t>
            </a:r>
            <a:r>
              <a:rPr sz="2000" dirty="0">
                <a:solidFill>
                  <a:srgbClr val="333333"/>
                </a:solidFill>
              </a:rPr>
              <a:t> </a:t>
            </a:r>
            <a:r>
              <a:rPr sz="2000" spc="-15" dirty="0">
                <a:solidFill>
                  <a:srgbClr val="333333"/>
                </a:solidFill>
              </a:rPr>
              <a:t>подобьём</a:t>
            </a:r>
            <a:r>
              <a:rPr sz="2000" spc="15" dirty="0">
                <a:solidFill>
                  <a:srgbClr val="333333"/>
                </a:solidFill>
              </a:rPr>
              <a:t> </a:t>
            </a:r>
            <a:r>
              <a:rPr sz="2000" spc="-5" dirty="0">
                <a:solidFill>
                  <a:srgbClr val="333333"/>
                </a:solidFill>
              </a:rPr>
              <a:t>общий</a:t>
            </a:r>
            <a:r>
              <a:rPr sz="2000" spc="15" dirty="0">
                <a:solidFill>
                  <a:srgbClr val="333333"/>
                </a:solidFill>
              </a:rPr>
              <a:t> </a:t>
            </a:r>
            <a:r>
              <a:rPr sz="2000" spc="-5" dirty="0">
                <a:solidFill>
                  <a:srgbClr val="333333"/>
                </a:solidFill>
              </a:rPr>
              <a:t>баланс,</a:t>
            </a:r>
            <a:r>
              <a:rPr sz="2000" spc="20" dirty="0">
                <a:solidFill>
                  <a:srgbClr val="333333"/>
                </a:solidFill>
              </a:rPr>
              <a:t> </a:t>
            </a:r>
            <a:r>
              <a:rPr sz="2000" spc="-25" dirty="0">
                <a:solidFill>
                  <a:srgbClr val="333333"/>
                </a:solidFill>
              </a:rPr>
              <a:t>поймём, </a:t>
            </a:r>
            <a:r>
              <a:rPr sz="2000" spc="-409" dirty="0">
                <a:solidFill>
                  <a:srgbClr val="333333"/>
                </a:solidFill>
              </a:rPr>
              <a:t> </a:t>
            </a:r>
            <a:r>
              <a:rPr sz="2000" spc="-25" dirty="0">
                <a:solidFill>
                  <a:srgbClr val="333333"/>
                </a:solidFill>
              </a:rPr>
              <a:t>чем</a:t>
            </a:r>
            <a:r>
              <a:rPr sz="2000" spc="15" dirty="0">
                <a:solidFill>
                  <a:srgbClr val="333333"/>
                </a:solidFill>
              </a:rPr>
              <a:t> </a:t>
            </a:r>
            <a:r>
              <a:rPr sz="2000" spc="-25" dirty="0">
                <a:solidFill>
                  <a:srgbClr val="333333"/>
                </a:solidFill>
              </a:rPr>
              <a:t>мы</a:t>
            </a:r>
            <a:r>
              <a:rPr sz="2000" spc="10" dirty="0">
                <a:solidFill>
                  <a:srgbClr val="333333"/>
                </a:solidFill>
              </a:rPr>
              <a:t> </a:t>
            </a:r>
            <a:r>
              <a:rPr sz="2000" spc="-10" dirty="0">
                <a:solidFill>
                  <a:srgbClr val="333333"/>
                </a:solidFill>
              </a:rPr>
              <a:t>владеем,</a:t>
            </a:r>
            <a:r>
              <a:rPr sz="2000" spc="20" dirty="0">
                <a:solidFill>
                  <a:srgbClr val="333333"/>
                </a:solidFill>
              </a:rPr>
              <a:t> </a:t>
            </a:r>
            <a:r>
              <a:rPr sz="2000" dirty="0">
                <a:solidFill>
                  <a:srgbClr val="333333"/>
                </a:solidFill>
              </a:rPr>
              <a:t>а</a:t>
            </a:r>
            <a:r>
              <a:rPr sz="2000" spc="10" dirty="0">
                <a:solidFill>
                  <a:srgbClr val="333333"/>
                </a:solidFill>
              </a:rPr>
              <a:t> </a:t>
            </a:r>
            <a:r>
              <a:rPr sz="2000" spc="-30" dirty="0">
                <a:solidFill>
                  <a:srgbClr val="333333"/>
                </a:solidFill>
              </a:rPr>
              <a:t>сколько </a:t>
            </a:r>
            <a:r>
              <a:rPr sz="2000" spc="-25" dirty="0">
                <a:solidFill>
                  <a:srgbClr val="333333"/>
                </a:solidFill>
              </a:rPr>
              <a:t> </a:t>
            </a:r>
            <a:r>
              <a:rPr sz="2000" spc="-10" dirty="0">
                <a:solidFill>
                  <a:srgbClr val="333333"/>
                </a:solidFill>
              </a:rPr>
              <a:t>должны,</a:t>
            </a:r>
            <a:r>
              <a:rPr sz="2000" spc="5" dirty="0">
                <a:solidFill>
                  <a:srgbClr val="333333"/>
                </a:solidFill>
              </a:rPr>
              <a:t> </a:t>
            </a:r>
            <a:r>
              <a:rPr sz="2000" spc="-5" dirty="0">
                <a:solidFill>
                  <a:srgbClr val="333333"/>
                </a:solidFill>
              </a:rPr>
              <a:t>и</a:t>
            </a:r>
            <a:r>
              <a:rPr sz="2000" spc="5" dirty="0">
                <a:solidFill>
                  <a:srgbClr val="333333"/>
                </a:solidFill>
              </a:rPr>
              <a:t> </a:t>
            </a:r>
            <a:r>
              <a:rPr sz="2000" spc="-45" dirty="0">
                <a:solidFill>
                  <a:srgbClr val="333333"/>
                </a:solidFill>
              </a:rPr>
              <a:t>какой</a:t>
            </a:r>
            <a:r>
              <a:rPr sz="2000" spc="5" dirty="0">
                <a:solidFill>
                  <a:srgbClr val="333333"/>
                </a:solidFill>
              </a:rPr>
              <a:t> </a:t>
            </a:r>
            <a:r>
              <a:rPr sz="2000" spc="-20" dirty="0">
                <a:solidFill>
                  <a:srgbClr val="333333"/>
                </a:solidFill>
              </a:rPr>
              <a:t>остаток</a:t>
            </a:r>
            <a:r>
              <a:rPr sz="2000" spc="10" dirty="0">
                <a:solidFill>
                  <a:srgbClr val="333333"/>
                </a:solidFill>
              </a:rPr>
              <a:t> </a:t>
            </a:r>
            <a:r>
              <a:rPr sz="2000" spc="-20" dirty="0" err="1">
                <a:solidFill>
                  <a:srgbClr val="333333"/>
                </a:solidFill>
              </a:rPr>
              <a:t>имеем</a:t>
            </a:r>
            <a:r>
              <a:rPr sz="2000" spc="-20" dirty="0" smtClean="0">
                <a:solidFill>
                  <a:srgbClr val="333333"/>
                </a:solidFill>
              </a:rPr>
              <a:t>.</a:t>
            </a:r>
            <a:endParaRPr lang="ru-RU" sz="2000" spc="-20" dirty="0">
              <a:solidFill>
                <a:srgbClr val="333333"/>
              </a:solidFill>
            </a:endParaRPr>
          </a:p>
          <a:p>
            <a:pPr marL="184150" marR="120014" indent="-17145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238760" algn="l"/>
              </a:tabLst>
            </a:pPr>
            <a:r>
              <a:rPr lang="ru-RU" sz="1100" spc="-20" dirty="0" smtClean="0">
                <a:solidFill>
                  <a:srgbClr val="333333"/>
                </a:solidFill>
              </a:rPr>
              <a:t>Активы – блага в нашей собственности, имеющие денежную стоимость  и способные приносить доход</a:t>
            </a:r>
          </a:p>
          <a:p>
            <a:pPr marL="184150" marR="120014" indent="-17145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238760" algn="l"/>
              </a:tabLst>
            </a:pPr>
            <a:r>
              <a:rPr lang="ru-RU" sz="1100" spc="-20" dirty="0" smtClean="0">
                <a:solidFill>
                  <a:srgbClr val="333333"/>
                </a:solidFill>
              </a:rPr>
              <a:t>Пассивы – материальные обязательства, которые вы должны выполнить</a:t>
            </a:r>
            <a:endParaRPr lang="ru-RU" sz="1100" spc="-20" dirty="0" smtClean="0">
              <a:solidFill>
                <a:srgbClr val="333333"/>
              </a:solidFill>
            </a:endParaRPr>
          </a:p>
          <a:p>
            <a:pPr marL="641350" marR="120014" lvl="1" indent="-171450">
              <a:buFont typeface="Arial" panose="020B0604020202020204" pitchFamily="34" charset="0"/>
              <a:buChar char="•"/>
              <a:tabLst>
                <a:tab pos="238760" algn="l"/>
              </a:tabLst>
            </a:pPr>
            <a:r>
              <a:rPr lang="ru-RU" sz="1100" spc="-20" dirty="0">
                <a:solidFill>
                  <a:srgbClr val="333333"/>
                </a:solidFill>
              </a:rPr>
              <a:t> </a:t>
            </a:r>
            <a:r>
              <a:rPr lang="ru-RU" sz="1100" spc="-20" dirty="0" smtClean="0">
                <a:solidFill>
                  <a:srgbClr val="333333"/>
                </a:solidFill>
              </a:rPr>
              <a:t>активы – пассивы = чистый капитал</a:t>
            </a:r>
            <a:endParaRPr sz="1100" dirty="0"/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333333"/>
              </a:buClr>
              <a:buFont typeface="Microsoft Sans Serif"/>
              <a:buAutoNum type="arabicPeriod"/>
            </a:pPr>
            <a:endParaRPr sz="2000" dirty="0"/>
          </a:p>
          <a:p>
            <a:pPr marL="355600" marR="112395" indent="-342900">
              <a:lnSpc>
                <a:spcPct val="10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238760" algn="l"/>
              </a:tabLst>
            </a:pPr>
            <a:r>
              <a:rPr sz="2000" spc="-5" dirty="0" err="1" smtClean="0">
                <a:solidFill>
                  <a:srgbClr val="333333"/>
                </a:solidFill>
              </a:rPr>
              <a:t>Цели</a:t>
            </a:r>
            <a:r>
              <a:rPr sz="2000" spc="10" dirty="0" smtClean="0">
                <a:solidFill>
                  <a:srgbClr val="333333"/>
                </a:solidFill>
              </a:rPr>
              <a:t> </a:t>
            </a:r>
            <a:r>
              <a:rPr sz="2000" dirty="0" smtClean="0">
                <a:solidFill>
                  <a:srgbClr val="333333"/>
                </a:solidFill>
              </a:rPr>
              <a:t>-</a:t>
            </a:r>
            <a:r>
              <a:rPr sz="2000" spc="10" dirty="0" smtClean="0">
                <a:solidFill>
                  <a:srgbClr val="333333"/>
                </a:solidFill>
              </a:rPr>
              <a:t> </a:t>
            </a:r>
            <a:r>
              <a:rPr sz="2000" spc="-30" dirty="0" err="1" smtClean="0">
                <a:solidFill>
                  <a:srgbClr val="333333"/>
                </a:solidFill>
              </a:rPr>
              <a:t>затем</a:t>
            </a:r>
            <a:r>
              <a:rPr sz="2000" spc="5" dirty="0" smtClean="0">
                <a:solidFill>
                  <a:srgbClr val="333333"/>
                </a:solidFill>
              </a:rPr>
              <a:t> </a:t>
            </a:r>
            <a:r>
              <a:rPr sz="2000" spc="-10" dirty="0" err="1" smtClean="0">
                <a:solidFill>
                  <a:srgbClr val="333333"/>
                </a:solidFill>
              </a:rPr>
              <a:t>определяем</a:t>
            </a:r>
            <a:r>
              <a:rPr sz="2000" spc="15" dirty="0" smtClean="0">
                <a:solidFill>
                  <a:srgbClr val="333333"/>
                </a:solidFill>
              </a:rPr>
              <a:t> </a:t>
            </a:r>
            <a:r>
              <a:rPr sz="2000" spc="-5" dirty="0" err="1" smtClean="0">
                <a:solidFill>
                  <a:srgbClr val="333333"/>
                </a:solidFill>
              </a:rPr>
              <a:t>цели</a:t>
            </a:r>
            <a:r>
              <a:rPr sz="2000" spc="-5" dirty="0" smtClean="0">
                <a:solidFill>
                  <a:srgbClr val="333333"/>
                </a:solidFill>
              </a:rPr>
              <a:t>, </a:t>
            </a:r>
            <a:r>
              <a:rPr sz="2000" spc="-409" dirty="0" smtClean="0">
                <a:solidFill>
                  <a:srgbClr val="333333"/>
                </a:solidFill>
              </a:rPr>
              <a:t> </a:t>
            </a:r>
            <a:r>
              <a:rPr sz="2000" spc="-10" dirty="0" err="1" smtClean="0">
                <a:solidFill>
                  <a:srgbClr val="333333"/>
                </a:solidFill>
              </a:rPr>
              <a:t>что</a:t>
            </a:r>
            <a:r>
              <a:rPr sz="2000" spc="10" dirty="0" smtClean="0">
                <a:solidFill>
                  <a:srgbClr val="333333"/>
                </a:solidFill>
              </a:rPr>
              <a:t> </a:t>
            </a:r>
            <a:r>
              <a:rPr sz="2000" spc="-25" dirty="0" err="1" smtClean="0">
                <a:solidFill>
                  <a:srgbClr val="333333"/>
                </a:solidFill>
              </a:rPr>
              <a:t>мы</a:t>
            </a:r>
            <a:r>
              <a:rPr sz="2000" spc="10" dirty="0" smtClean="0">
                <a:solidFill>
                  <a:srgbClr val="333333"/>
                </a:solidFill>
              </a:rPr>
              <a:t> </a:t>
            </a:r>
            <a:r>
              <a:rPr sz="2000" spc="-10" dirty="0" err="1" smtClean="0">
                <a:solidFill>
                  <a:srgbClr val="333333"/>
                </a:solidFill>
              </a:rPr>
              <a:t>хотим</a:t>
            </a:r>
            <a:r>
              <a:rPr sz="2000" spc="20" dirty="0" smtClean="0">
                <a:solidFill>
                  <a:srgbClr val="333333"/>
                </a:solidFill>
              </a:rPr>
              <a:t> </a:t>
            </a:r>
            <a:r>
              <a:rPr sz="2000" spc="-15" dirty="0" err="1" smtClean="0">
                <a:solidFill>
                  <a:srgbClr val="333333"/>
                </a:solidFill>
              </a:rPr>
              <a:t>иметь</a:t>
            </a:r>
            <a:r>
              <a:rPr sz="2000" spc="15" dirty="0" smtClean="0">
                <a:solidFill>
                  <a:srgbClr val="333333"/>
                </a:solidFill>
              </a:rPr>
              <a:t> </a:t>
            </a:r>
            <a:r>
              <a:rPr sz="2000" dirty="0" smtClean="0">
                <a:solidFill>
                  <a:srgbClr val="333333"/>
                </a:solidFill>
              </a:rPr>
              <a:t>с </a:t>
            </a:r>
            <a:r>
              <a:rPr sz="2000" spc="5" dirty="0" smtClean="0">
                <a:solidFill>
                  <a:srgbClr val="333333"/>
                </a:solidFill>
              </a:rPr>
              <a:t> </a:t>
            </a:r>
            <a:r>
              <a:rPr sz="2000" spc="-10" dirty="0" err="1" smtClean="0">
                <a:solidFill>
                  <a:srgbClr val="333333"/>
                </a:solidFill>
              </a:rPr>
              <a:t>материальной</a:t>
            </a:r>
            <a:r>
              <a:rPr sz="2000" spc="15" dirty="0" smtClean="0">
                <a:solidFill>
                  <a:srgbClr val="333333"/>
                </a:solidFill>
              </a:rPr>
              <a:t> </a:t>
            </a:r>
            <a:r>
              <a:rPr sz="2000" spc="-30" dirty="0" err="1" smtClean="0">
                <a:solidFill>
                  <a:srgbClr val="333333"/>
                </a:solidFill>
              </a:rPr>
              <a:t>точки</a:t>
            </a:r>
            <a:r>
              <a:rPr sz="2000" spc="15" dirty="0" smtClean="0">
                <a:solidFill>
                  <a:srgbClr val="333333"/>
                </a:solidFill>
              </a:rPr>
              <a:t> </a:t>
            </a:r>
            <a:r>
              <a:rPr sz="2000" spc="-20" dirty="0" err="1" smtClean="0">
                <a:solidFill>
                  <a:srgbClr val="333333"/>
                </a:solidFill>
              </a:rPr>
              <a:t>зрения</a:t>
            </a:r>
            <a:r>
              <a:rPr sz="2000" spc="-20" dirty="0" smtClean="0">
                <a:solidFill>
                  <a:srgbClr val="333333"/>
                </a:solidFill>
              </a:rPr>
              <a:t>.</a:t>
            </a:r>
            <a:endParaRPr sz="2000" dirty="0" smtClean="0"/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333333"/>
              </a:buClr>
              <a:buFont typeface="Microsoft Sans Serif"/>
              <a:buAutoNum type="arabicPeriod"/>
            </a:pPr>
            <a:endParaRPr sz="2000" dirty="0"/>
          </a:p>
          <a:p>
            <a:pPr marL="355600" marR="1651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238760" algn="l"/>
              </a:tabLst>
            </a:pPr>
            <a:r>
              <a:rPr sz="2000" spc="-15" dirty="0">
                <a:solidFill>
                  <a:srgbClr val="333333"/>
                </a:solidFill>
              </a:rPr>
              <a:t>Бюджет</a:t>
            </a:r>
            <a:r>
              <a:rPr sz="2000" spc="10" dirty="0">
                <a:solidFill>
                  <a:srgbClr val="333333"/>
                </a:solidFill>
              </a:rPr>
              <a:t> </a:t>
            </a:r>
            <a:r>
              <a:rPr sz="2000" dirty="0">
                <a:solidFill>
                  <a:srgbClr val="333333"/>
                </a:solidFill>
              </a:rPr>
              <a:t>-</a:t>
            </a:r>
            <a:r>
              <a:rPr sz="2000" spc="10" dirty="0">
                <a:solidFill>
                  <a:srgbClr val="333333"/>
                </a:solidFill>
              </a:rPr>
              <a:t> </a:t>
            </a:r>
            <a:r>
              <a:rPr sz="2000" spc="-5" dirty="0">
                <a:solidFill>
                  <a:srgbClr val="333333"/>
                </a:solidFill>
              </a:rPr>
              <a:t>и</a:t>
            </a:r>
            <a:r>
              <a:rPr sz="2000" spc="15" dirty="0">
                <a:solidFill>
                  <a:srgbClr val="333333"/>
                </a:solidFill>
              </a:rPr>
              <a:t> </a:t>
            </a:r>
            <a:r>
              <a:rPr sz="2000" spc="-25" dirty="0">
                <a:solidFill>
                  <a:srgbClr val="333333"/>
                </a:solidFill>
              </a:rPr>
              <a:t>уже</a:t>
            </a:r>
            <a:r>
              <a:rPr sz="2000" spc="10" dirty="0">
                <a:solidFill>
                  <a:srgbClr val="333333"/>
                </a:solidFill>
              </a:rPr>
              <a:t> </a:t>
            </a:r>
            <a:r>
              <a:rPr sz="2000" dirty="0">
                <a:solidFill>
                  <a:srgbClr val="333333"/>
                </a:solidFill>
              </a:rPr>
              <a:t>в</a:t>
            </a:r>
            <a:r>
              <a:rPr sz="2000" spc="10" dirty="0">
                <a:solidFill>
                  <a:srgbClr val="333333"/>
                </a:solidFill>
              </a:rPr>
              <a:t> </a:t>
            </a:r>
            <a:r>
              <a:rPr sz="2000" spc="-25" dirty="0">
                <a:solidFill>
                  <a:srgbClr val="333333"/>
                </a:solidFill>
              </a:rPr>
              <a:t>конце </a:t>
            </a:r>
            <a:r>
              <a:rPr sz="2000" spc="-20" dirty="0">
                <a:solidFill>
                  <a:srgbClr val="333333"/>
                </a:solidFill>
              </a:rPr>
              <a:t> </a:t>
            </a:r>
            <a:r>
              <a:rPr sz="2000" b="1" spc="-5" dirty="0">
                <a:solidFill>
                  <a:srgbClr val="333333"/>
                </a:solidFill>
                <a:latin typeface="Arial"/>
                <a:cs typeface="Arial"/>
              </a:rPr>
              <a:t>составляем </a:t>
            </a:r>
            <a:r>
              <a:rPr sz="2000" b="1" dirty="0">
                <a:solidFill>
                  <a:srgbClr val="333333"/>
                </a:solidFill>
                <a:latin typeface="Arial"/>
                <a:cs typeface="Arial"/>
              </a:rPr>
              <a:t>планы </a:t>
            </a:r>
            <a:r>
              <a:rPr sz="2000" spc="-5" dirty="0">
                <a:solidFill>
                  <a:srgbClr val="333333"/>
                </a:solidFill>
              </a:rPr>
              <a:t>и </a:t>
            </a:r>
            <a:r>
              <a:rPr sz="2000" spc="-25" dirty="0">
                <a:solidFill>
                  <a:srgbClr val="333333"/>
                </a:solidFill>
              </a:rPr>
              <a:t>фиксируем </a:t>
            </a:r>
            <a:r>
              <a:rPr sz="2000" spc="-409" dirty="0">
                <a:solidFill>
                  <a:srgbClr val="333333"/>
                </a:solidFill>
              </a:rPr>
              <a:t> </a:t>
            </a:r>
            <a:r>
              <a:rPr sz="2000" spc="-25" dirty="0">
                <a:solidFill>
                  <a:srgbClr val="333333"/>
                </a:solidFill>
              </a:rPr>
              <a:t>фактические</a:t>
            </a:r>
            <a:r>
              <a:rPr sz="2000" dirty="0">
                <a:solidFill>
                  <a:srgbClr val="333333"/>
                </a:solidFill>
              </a:rPr>
              <a:t> </a:t>
            </a:r>
            <a:r>
              <a:rPr sz="2000" spc="-5" dirty="0">
                <a:solidFill>
                  <a:srgbClr val="333333"/>
                </a:solidFill>
              </a:rPr>
              <a:t>доходы</a:t>
            </a:r>
            <a:r>
              <a:rPr sz="2000" spc="5" dirty="0">
                <a:solidFill>
                  <a:srgbClr val="333333"/>
                </a:solidFill>
              </a:rPr>
              <a:t> </a:t>
            </a:r>
            <a:r>
              <a:rPr sz="2000" spc="-5" dirty="0">
                <a:solidFill>
                  <a:srgbClr val="333333"/>
                </a:solidFill>
              </a:rPr>
              <a:t>и</a:t>
            </a:r>
            <a:r>
              <a:rPr sz="2000" spc="5" dirty="0">
                <a:solidFill>
                  <a:srgbClr val="333333"/>
                </a:solidFill>
              </a:rPr>
              <a:t> </a:t>
            </a:r>
            <a:r>
              <a:rPr sz="2000" spc="-5" dirty="0">
                <a:solidFill>
                  <a:srgbClr val="333333"/>
                </a:solidFill>
              </a:rPr>
              <a:t>расходы.</a:t>
            </a:r>
            <a:endParaRPr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382098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48174" y="2492374"/>
            <a:ext cx="5457824" cy="3084511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780" marR="508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Как определить</a:t>
            </a:r>
            <a:r>
              <a:rPr dirty="0"/>
              <a:t> </a:t>
            </a:r>
            <a:r>
              <a:rPr spc="-5" dirty="0"/>
              <a:t>долгосрочные </a:t>
            </a:r>
            <a:r>
              <a:rPr spc="-875" dirty="0"/>
              <a:t> </a:t>
            </a:r>
            <a:r>
              <a:rPr dirty="0"/>
              <a:t>финансовые</a:t>
            </a:r>
            <a:r>
              <a:rPr spc="-5" dirty="0"/>
              <a:t> цели?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dirty="0"/>
              <a:t>14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910589" y="1655349"/>
            <a:ext cx="3506470" cy="2981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78486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r>
              <a:rPr sz="2400" spc="-10" dirty="0">
                <a:latin typeface="Microsoft Sans Serif"/>
                <a:cs typeface="Microsoft Sans Serif"/>
              </a:rPr>
              <a:t>Жизненный</a:t>
            </a:r>
            <a:r>
              <a:rPr sz="2400" spc="-5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цикл </a:t>
            </a:r>
            <a:r>
              <a:rPr sz="2400" spc="-62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человека:</a:t>
            </a:r>
            <a:endParaRPr sz="2400">
              <a:latin typeface="Microsoft Sans Serif"/>
              <a:cs typeface="Microsoft Sans Serif"/>
            </a:endParaRPr>
          </a:p>
          <a:p>
            <a:pPr marL="412750">
              <a:lnSpc>
                <a:spcPct val="100000"/>
              </a:lnSpc>
              <a:spcBef>
                <a:spcPts val="5"/>
              </a:spcBef>
            </a:pPr>
            <a:r>
              <a:rPr sz="2000" spc="3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r>
              <a:rPr sz="2000" spc="35" dirty="0">
                <a:latin typeface="Microsoft Sans Serif"/>
                <a:cs typeface="Microsoft Sans Serif"/>
              </a:rPr>
              <a:t>Детство</a:t>
            </a:r>
            <a:r>
              <a:rPr sz="2000" spc="-5" dirty="0">
                <a:latin typeface="Microsoft Sans Serif"/>
                <a:cs typeface="Microsoft Sans Serif"/>
              </a:rPr>
              <a:t> и </a:t>
            </a:r>
            <a:r>
              <a:rPr sz="2000" dirty="0">
                <a:latin typeface="Microsoft Sans Serif"/>
                <a:cs typeface="Microsoft Sans Serif"/>
              </a:rPr>
              <a:t>юность;</a:t>
            </a:r>
            <a:endParaRPr sz="2000">
              <a:latin typeface="Microsoft Sans Serif"/>
              <a:cs typeface="Microsoft Sans Serif"/>
            </a:endParaRPr>
          </a:p>
          <a:p>
            <a:pPr marL="412750">
              <a:lnSpc>
                <a:spcPct val="100000"/>
              </a:lnSpc>
            </a:pPr>
            <a:r>
              <a:rPr sz="2000" spc="4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r>
              <a:rPr sz="2000" spc="45" dirty="0">
                <a:latin typeface="Microsoft Sans Serif"/>
                <a:cs typeface="Microsoft Sans Serif"/>
              </a:rPr>
              <a:t>Молодость;</a:t>
            </a:r>
            <a:endParaRPr sz="2000">
              <a:latin typeface="Microsoft Sans Serif"/>
              <a:cs typeface="Microsoft Sans Serif"/>
            </a:endParaRPr>
          </a:p>
          <a:p>
            <a:pPr marL="412750">
              <a:lnSpc>
                <a:spcPct val="100000"/>
              </a:lnSpc>
            </a:pPr>
            <a:r>
              <a:rPr sz="2000" spc="4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r>
              <a:rPr sz="2000" spc="45" dirty="0">
                <a:latin typeface="Microsoft Sans Serif"/>
                <a:cs typeface="Microsoft Sans Serif"/>
              </a:rPr>
              <a:t>Зрелость;</a:t>
            </a:r>
            <a:endParaRPr sz="2000">
              <a:latin typeface="Microsoft Sans Serif"/>
              <a:cs typeface="Microsoft Sans Serif"/>
            </a:endParaRPr>
          </a:p>
          <a:p>
            <a:pPr marL="412750">
              <a:lnSpc>
                <a:spcPct val="100000"/>
              </a:lnSpc>
            </a:pPr>
            <a:r>
              <a:rPr sz="2000" spc="4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r>
              <a:rPr sz="2000" spc="45" dirty="0">
                <a:latin typeface="Microsoft Sans Serif"/>
                <a:cs typeface="Microsoft Sans Serif"/>
              </a:rPr>
              <a:t>Старость.</a:t>
            </a:r>
            <a:endParaRPr sz="20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endParaRPr sz="1900">
              <a:latin typeface="Microsoft Sans Serif"/>
              <a:cs typeface="Microsoft Sans Serif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sz="2400"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r>
              <a:rPr sz="2400" dirty="0">
                <a:latin typeface="Microsoft Sans Serif"/>
                <a:cs typeface="Microsoft Sans Serif"/>
              </a:rPr>
              <a:t>В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spc="-65" dirty="0">
                <a:latin typeface="Microsoft Sans Serif"/>
                <a:cs typeface="Microsoft Sans Serif"/>
              </a:rPr>
              <a:t>какой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период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можно </a:t>
            </a:r>
            <a:r>
              <a:rPr sz="2400" spc="-62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делать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накопления?</a:t>
            </a:r>
            <a:endParaRPr sz="2400">
              <a:latin typeface="Microsoft Sans Serif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14222403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10564" y="299062"/>
            <a:ext cx="809752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Три</a:t>
            </a:r>
            <a:r>
              <a:rPr spc="-15" dirty="0"/>
              <a:t> </a:t>
            </a:r>
            <a:r>
              <a:rPr spc="-5" dirty="0"/>
              <a:t>группы</a:t>
            </a:r>
            <a:r>
              <a:rPr spc="-20" dirty="0"/>
              <a:t> </a:t>
            </a:r>
            <a:r>
              <a:rPr spc="-5" dirty="0"/>
              <a:t>личных</a:t>
            </a:r>
            <a:r>
              <a:rPr spc="-10" dirty="0"/>
              <a:t> </a:t>
            </a:r>
            <a:r>
              <a:rPr dirty="0"/>
              <a:t>финансовых</a:t>
            </a:r>
            <a:r>
              <a:rPr spc="-15" dirty="0"/>
              <a:t> </a:t>
            </a:r>
            <a:r>
              <a:rPr spc="-5" dirty="0"/>
              <a:t>целей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dirty="0"/>
              <a:t>15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237489" y="1655348"/>
            <a:ext cx="3048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endParaRPr sz="2400">
              <a:latin typeface="Webdings"/>
              <a:cs typeface="Webding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0589" y="1655348"/>
            <a:ext cx="4727575" cy="1002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i="1" spc="-5" dirty="0">
                <a:latin typeface="Arial"/>
                <a:cs typeface="Arial"/>
              </a:rPr>
              <a:t>Осуществление</a:t>
            </a:r>
            <a:r>
              <a:rPr sz="2400" i="1" spc="-25" dirty="0">
                <a:latin typeface="Arial"/>
                <a:cs typeface="Arial"/>
              </a:rPr>
              <a:t> </a:t>
            </a:r>
            <a:r>
              <a:rPr sz="2400" i="1" dirty="0">
                <a:latin typeface="Arial"/>
                <a:cs typeface="Arial"/>
              </a:rPr>
              <a:t>текущих</a:t>
            </a:r>
            <a:r>
              <a:rPr sz="2400" i="1" spc="-25" dirty="0">
                <a:latin typeface="Arial"/>
                <a:cs typeface="Arial"/>
              </a:rPr>
              <a:t> </a:t>
            </a:r>
            <a:r>
              <a:rPr sz="2400" i="1" dirty="0">
                <a:latin typeface="Arial"/>
                <a:cs typeface="Arial"/>
              </a:rPr>
              <a:t>трат</a:t>
            </a:r>
            <a:endParaRPr sz="2400">
              <a:latin typeface="Arial"/>
              <a:cs typeface="Arial"/>
            </a:endParaRPr>
          </a:p>
          <a:p>
            <a:pPr marL="412750" marR="483870">
              <a:lnSpc>
                <a:spcPct val="100000"/>
              </a:lnSpc>
              <a:spcBef>
                <a:spcPts val="5"/>
              </a:spcBef>
            </a:pPr>
            <a:r>
              <a:rPr sz="2000" spc="285" dirty="0">
                <a:latin typeface="Microsoft Sans Serif"/>
                <a:cs typeface="Microsoft Sans Serif"/>
              </a:rPr>
              <a:t>…на</a:t>
            </a:r>
            <a:r>
              <a:rPr sz="2000" spc="10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еду,</a:t>
            </a:r>
            <a:r>
              <a:rPr sz="2000" spc="15" dirty="0">
                <a:latin typeface="Microsoft Sans Serif"/>
                <a:cs typeface="Microsoft Sans Serif"/>
              </a:rPr>
              <a:t> </a:t>
            </a:r>
            <a:r>
              <a:rPr sz="2000" spc="-25" dirty="0">
                <a:latin typeface="Microsoft Sans Serif"/>
                <a:cs typeface="Microsoft Sans Serif"/>
              </a:rPr>
              <a:t>коммунальные</a:t>
            </a:r>
            <a:r>
              <a:rPr sz="2000" spc="10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услуги, </a:t>
            </a:r>
            <a:r>
              <a:rPr sz="2000" spc="-520" dirty="0">
                <a:latin typeface="Microsoft Sans Serif"/>
                <a:cs typeface="Microsoft Sans Serif"/>
              </a:rPr>
              <a:t> </a:t>
            </a:r>
            <a:r>
              <a:rPr sz="2000" spc="75" dirty="0">
                <a:latin typeface="Microsoft Sans Serif"/>
                <a:cs typeface="Microsoft Sans Serif"/>
              </a:rPr>
              <a:t>транспорт,…</a:t>
            </a:r>
            <a:r>
              <a:rPr sz="2000" spc="15" dirty="0">
                <a:latin typeface="Microsoft Sans Serif"/>
                <a:cs typeface="Microsoft Sans Serif"/>
              </a:rPr>
              <a:t> </a:t>
            </a:r>
            <a:r>
              <a:rPr sz="2000" dirty="0">
                <a:latin typeface="Microsoft Sans Serif"/>
                <a:cs typeface="Microsoft Sans Serif"/>
              </a:rPr>
              <a:t>;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94639" y="2022183"/>
            <a:ext cx="14160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4639" y="3271863"/>
            <a:ext cx="14160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37489" y="2905028"/>
            <a:ext cx="6075045" cy="13068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85850" marR="5080" indent="-1085850">
              <a:lnSpc>
                <a:spcPct val="100000"/>
              </a:lnSpc>
              <a:spcBef>
                <a:spcPts val="100"/>
              </a:spcBef>
              <a:tabLst>
                <a:tab pos="685165" algn="l"/>
              </a:tabLst>
            </a:pPr>
            <a:r>
              <a:rPr sz="2400"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r>
              <a:rPr sz="2400" dirty="0">
                <a:solidFill>
                  <a:srgbClr val="F0A12D"/>
                </a:solidFill>
                <a:latin typeface="Times New Roman"/>
                <a:cs typeface="Times New Roman"/>
              </a:rPr>
              <a:t>	</a:t>
            </a:r>
            <a:r>
              <a:rPr sz="2400" i="1" spc="-5" dirty="0">
                <a:latin typeface="Arial"/>
                <a:cs typeface="Arial"/>
              </a:rPr>
              <a:t>Защита от наиболее важных рисков </a:t>
            </a:r>
            <a:r>
              <a:rPr sz="2400" i="1" spc="-655" dirty="0">
                <a:latin typeface="Arial"/>
                <a:cs typeface="Arial"/>
              </a:rPr>
              <a:t> </a:t>
            </a:r>
            <a:r>
              <a:rPr sz="2000" spc="-25" dirty="0">
                <a:latin typeface="Microsoft Sans Serif"/>
                <a:cs typeface="Microsoft Sans Serif"/>
              </a:rPr>
              <a:t>Нужно </a:t>
            </a:r>
            <a:r>
              <a:rPr sz="2000" spc="-5" dirty="0">
                <a:latin typeface="Microsoft Sans Serif"/>
                <a:cs typeface="Microsoft Sans Serif"/>
              </a:rPr>
              <a:t>быть </a:t>
            </a:r>
            <a:r>
              <a:rPr sz="2000" spc="-15" dirty="0">
                <a:latin typeface="Microsoft Sans Serif"/>
                <a:cs typeface="Microsoft Sans Serif"/>
              </a:rPr>
              <a:t>готовым </a:t>
            </a:r>
            <a:r>
              <a:rPr sz="2000" spc="-125" dirty="0">
                <a:latin typeface="Microsoft Sans Serif"/>
                <a:cs typeface="Microsoft Sans Serif"/>
              </a:rPr>
              <a:t>к</a:t>
            </a:r>
            <a:r>
              <a:rPr sz="2000" spc="-120" dirty="0">
                <a:latin typeface="Microsoft Sans Serif"/>
                <a:cs typeface="Microsoft Sans Serif"/>
              </a:rPr>
              <a:t> </a:t>
            </a:r>
            <a:r>
              <a:rPr sz="2000" spc="-20" dirty="0">
                <a:latin typeface="Microsoft Sans Serif"/>
                <a:cs typeface="Microsoft Sans Serif"/>
              </a:rPr>
              <a:t>неожиданному </a:t>
            </a:r>
            <a:r>
              <a:rPr sz="2000" spc="-15" dirty="0">
                <a:latin typeface="Microsoft Sans Serif"/>
                <a:cs typeface="Microsoft Sans Serif"/>
              </a:rPr>
              <a:t> </a:t>
            </a:r>
            <a:r>
              <a:rPr sz="2000" spc="-10" dirty="0">
                <a:latin typeface="Microsoft Sans Serif"/>
                <a:cs typeface="Microsoft Sans Serif"/>
              </a:rPr>
              <a:t>падению</a:t>
            </a:r>
            <a:r>
              <a:rPr sz="2000" spc="15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доходов</a:t>
            </a:r>
            <a:r>
              <a:rPr sz="2000" spc="20" dirty="0">
                <a:latin typeface="Microsoft Sans Serif"/>
                <a:cs typeface="Microsoft Sans Serif"/>
              </a:rPr>
              <a:t> </a:t>
            </a:r>
            <a:r>
              <a:rPr sz="2000" spc="5" dirty="0">
                <a:latin typeface="Microsoft Sans Serif"/>
                <a:cs typeface="Microsoft Sans Serif"/>
              </a:rPr>
              <a:t>или</a:t>
            </a:r>
            <a:r>
              <a:rPr sz="2000" spc="15" dirty="0">
                <a:latin typeface="Microsoft Sans Serif"/>
                <a:cs typeface="Microsoft Sans Serif"/>
              </a:rPr>
              <a:t> </a:t>
            </a:r>
            <a:r>
              <a:rPr sz="2000" spc="-20" dirty="0">
                <a:latin typeface="Microsoft Sans Serif"/>
                <a:cs typeface="Microsoft Sans Serif"/>
              </a:rPr>
              <a:t>вынужденному </a:t>
            </a:r>
            <a:r>
              <a:rPr sz="2000" spc="-15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росту</a:t>
            </a:r>
            <a:r>
              <a:rPr sz="2000" spc="15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расходов;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94639" y="4826343"/>
            <a:ext cx="14160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7489" y="4459508"/>
            <a:ext cx="6193155" cy="16116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685165" algn="l"/>
              </a:tabLst>
            </a:pPr>
            <a:r>
              <a:rPr sz="2400"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r>
              <a:rPr sz="2400" dirty="0">
                <a:solidFill>
                  <a:srgbClr val="F0A12D"/>
                </a:solidFill>
                <a:latin typeface="Times New Roman"/>
                <a:cs typeface="Times New Roman"/>
              </a:rPr>
              <a:t>	</a:t>
            </a:r>
            <a:r>
              <a:rPr sz="2400" i="1" spc="-5" dirty="0">
                <a:latin typeface="Arial"/>
                <a:cs typeface="Arial"/>
              </a:rPr>
              <a:t>Формирование</a:t>
            </a:r>
            <a:r>
              <a:rPr sz="2400" i="1" spc="-35" dirty="0">
                <a:latin typeface="Arial"/>
                <a:cs typeface="Arial"/>
              </a:rPr>
              <a:t> </a:t>
            </a:r>
            <a:r>
              <a:rPr sz="2400" i="1" spc="-5" dirty="0">
                <a:latin typeface="Arial"/>
                <a:cs typeface="Arial"/>
              </a:rPr>
              <a:t>накоплений</a:t>
            </a:r>
            <a:endParaRPr sz="2400">
              <a:latin typeface="Arial"/>
              <a:cs typeface="Arial"/>
            </a:endParaRPr>
          </a:p>
          <a:p>
            <a:pPr marL="1085850" marR="5080">
              <a:lnSpc>
                <a:spcPct val="100000"/>
              </a:lnSpc>
              <a:spcBef>
                <a:spcPts val="5"/>
              </a:spcBef>
            </a:pPr>
            <a:r>
              <a:rPr sz="2000" spc="-5" dirty="0">
                <a:latin typeface="Microsoft Sans Serif"/>
                <a:cs typeface="Microsoft Sans Serif"/>
              </a:rPr>
              <a:t>На</a:t>
            </a:r>
            <a:r>
              <a:rPr sz="2000" spc="15" dirty="0">
                <a:latin typeface="Microsoft Sans Serif"/>
                <a:cs typeface="Microsoft Sans Serif"/>
              </a:rPr>
              <a:t> </a:t>
            </a:r>
            <a:r>
              <a:rPr sz="2000" spc="-30" dirty="0">
                <a:latin typeface="Microsoft Sans Serif"/>
                <a:cs typeface="Microsoft Sans Serif"/>
              </a:rPr>
              <a:t>крупные</a:t>
            </a:r>
            <a:r>
              <a:rPr sz="2000" spc="15" dirty="0">
                <a:latin typeface="Microsoft Sans Serif"/>
                <a:cs typeface="Microsoft Sans Serif"/>
              </a:rPr>
              <a:t> </a:t>
            </a:r>
            <a:r>
              <a:rPr sz="2000" spc="-45" dirty="0">
                <a:latin typeface="Microsoft Sans Serif"/>
                <a:cs typeface="Microsoft Sans Serif"/>
              </a:rPr>
              <a:t>покупки:</a:t>
            </a:r>
            <a:r>
              <a:rPr sz="2000" spc="20" dirty="0">
                <a:latin typeface="Microsoft Sans Serif"/>
                <a:cs typeface="Microsoft Sans Serif"/>
              </a:rPr>
              <a:t> </a:t>
            </a:r>
            <a:r>
              <a:rPr sz="2000" spc="-15" dirty="0">
                <a:latin typeface="Microsoft Sans Serif"/>
                <a:cs typeface="Microsoft Sans Serif"/>
              </a:rPr>
              <a:t>машина,</a:t>
            </a:r>
            <a:r>
              <a:rPr sz="2000" spc="20" dirty="0">
                <a:latin typeface="Microsoft Sans Serif"/>
                <a:cs typeface="Microsoft Sans Serif"/>
              </a:rPr>
              <a:t> </a:t>
            </a:r>
            <a:r>
              <a:rPr sz="2000" spc="70" dirty="0">
                <a:latin typeface="Microsoft Sans Serif"/>
                <a:cs typeface="Microsoft Sans Serif"/>
              </a:rPr>
              <a:t>квартира,… </a:t>
            </a:r>
            <a:r>
              <a:rPr sz="2000" spc="75" dirty="0">
                <a:latin typeface="Microsoft Sans Serif"/>
                <a:cs typeface="Microsoft Sans Serif"/>
              </a:rPr>
              <a:t> </a:t>
            </a:r>
            <a:r>
              <a:rPr sz="2000" spc="-20" dirty="0">
                <a:latin typeface="Microsoft Sans Serif"/>
                <a:cs typeface="Microsoft Sans Serif"/>
              </a:rPr>
              <a:t>Важные</a:t>
            </a:r>
            <a:r>
              <a:rPr sz="2000" spc="135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расходы</a:t>
            </a:r>
            <a:r>
              <a:rPr sz="2000" spc="140" dirty="0">
                <a:latin typeface="Microsoft Sans Serif"/>
                <a:cs typeface="Microsoft Sans Serif"/>
              </a:rPr>
              <a:t> </a:t>
            </a:r>
            <a:r>
              <a:rPr sz="2000" dirty="0">
                <a:latin typeface="Microsoft Sans Serif"/>
                <a:cs typeface="Microsoft Sans Serif"/>
              </a:rPr>
              <a:t>в</a:t>
            </a:r>
            <a:r>
              <a:rPr sz="2000" spc="135" dirty="0">
                <a:latin typeface="Microsoft Sans Serif"/>
                <a:cs typeface="Microsoft Sans Serif"/>
              </a:rPr>
              <a:t> </a:t>
            </a:r>
            <a:r>
              <a:rPr sz="2000" spc="-10" dirty="0">
                <a:latin typeface="Microsoft Sans Serif"/>
                <a:cs typeface="Microsoft Sans Serif"/>
              </a:rPr>
              <a:t>будущем:</a:t>
            </a:r>
            <a:r>
              <a:rPr sz="2000" spc="145" dirty="0">
                <a:latin typeface="Microsoft Sans Serif"/>
                <a:cs typeface="Microsoft Sans Serif"/>
              </a:rPr>
              <a:t> </a:t>
            </a:r>
            <a:r>
              <a:rPr sz="2000" spc="-10" dirty="0">
                <a:latin typeface="Microsoft Sans Serif"/>
                <a:cs typeface="Microsoft Sans Serif"/>
              </a:rPr>
              <a:t>на </a:t>
            </a:r>
            <a:r>
              <a:rPr sz="2000" spc="-5" dirty="0">
                <a:latin typeface="Microsoft Sans Serif"/>
                <a:cs typeface="Microsoft Sans Serif"/>
              </a:rPr>
              <a:t> </a:t>
            </a:r>
            <a:r>
              <a:rPr sz="2000" spc="-30" dirty="0">
                <a:latin typeface="Microsoft Sans Serif"/>
                <a:cs typeface="Microsoft Sans Serif"/>
              </a:rPr>
              <a:t>поддержку</a:t>
            </a:r>
            <a:r>
              <a:rPr sz="2000" spc="5" dirty="0">
                <a:latin typeface="Microsoft Sans Serif"/>
                <a:cs typeface="Microsoft Sans Serif"/>
              </a:rPr>
              <a:t> </a:t>
            </a:r>
            <a:r>
              <a:rPr sz="2000" dirty="0">
                <a:latin typeface="Microsoft Sans Serif"/>
                <a:cs typeface="Microsoft Sans Serif"/>
              </a:rPr>
              <a:t>родителей,</a:t>
            </a:r>
            <a:r>
              <a:rPr sz="2000" spc="5" dirty="0">
                <a:latin typeface="Microsoft Sans Serif"/>
                <a:cs typeface="Microsoft Sans Serif"/>
              </a:rPr>
              <a:t> </a:t>
            </a:r>
            <a:r>
              <a:rPr sz="2000" spc="-15" dirty="0">
                <a:latin typeface="Microsoft Sans Serif"/>
                <a:cs typeface="Microsoft Sans Serif"/>
              </a:rPr>
              <a:t>образование</a:t>
            </a:r>
            <a:r>
              <a:rPr sz="2000" spc="10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детей, </a:t>
            </a:r>
            <a:r>
              <a:rPr sz="2000" spc="-520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собственную</a:t>
            </a:r>
            <a:r>
              <a:rPr sz="2000" spc="15" dirty="0">
                <a:latin typeface="Microsoft Sans Serif"/>
                <a:cs typeface="Microsoft Sans Serif"/>
              </a:rPr>
              <a:t> </a:t>
            </a:r>
            <a:r>
              <a:rPr sz="2000" spc="-10" dirty="0">
                <a:latin typeface="Microsoft Sans Serif"/>
                <a:cs typeface="Microsoft Sans Serif"/>
              </a:rPr>
              <a:t>пенсию</a:t>
            </a:r>
            <a:r>
              <a:rPr sz="2000" spc="20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и</a:t>
            </a:r>
            <a:r>
              <a:rPr sz="2000" spc="20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т.д.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535101" y="1655349"/>
            <a:ext cx="277431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97865" algn="l"/>
              </a:tabLst>
            </a:pPr>
            <a:r>
              <a:rPr sz="2400"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r>
              <a:rPr sz="2400" dirty="0">
                <a:solidFill>
                  <a:srgbClr val="F0A12D"/>
                </a:solidFill>
                <a:latin typeface="Times New Roman"/>
                <a:cs typeface="Times New Roman"/>
              </a:rPr>
              <a:t>	</a:t>
            </a:r>
            <a:r>
              <a:rPr sz="2400" spc="-75" dirty="0">
                <a:latin typeface="Microsoft Sans Serif"/>
                <a:cs typeface="Microsoft Sans Serif"/>
              </a:rPr>
              <a:t>Какие</a:t>
            </a:r>
            <a:r>
              <a:rPr sz="2400" spc="-15" dirty="0">
                <a:latin typeface="Microsoft Sans Serif"/>
                <a:cs typeface="Microsoft Sans Serif"/>
              </a:rPr>
              <a:t> </a:t>
            </a:r>
            <a:r>
              <a:rPr sz="2400" spc="5" dirty="0">
                <a:latin typeface="Microsoft Sans Serif"/>
                <a:cs typeface="Microsoft Sans Serif"/>
              </a:rPr>
              <a:t>цели</a:t>
            </a:r>
            <a:endParaRPr sz="2400">
              <a:latin typeface="Microsoft Sans Serif"/>
              <a:cs typeface="Microsoft Sans Serif"/>
            </a:endParaRPr>
          </a:p>
          <a:p>
            <a:pPr marL="698500" marR="5080">
              <a:lnSpc>
                <a:spcPct val="100000"/>
              </a:lnSpc>
            </a:pPr>
            <a:r>
              <a:rPr sz="2400" spc="-25" dirty="0">
                <a:latin typeface="Microsoft Sans Serif"/>
                <a:cs typeface="Microsoft Sans Serif"/>
              </a:rPr>
              <a:t>важны </a:t>
            </a:r>
            <a:r>
              <a:rPr sz="2400" spc="-20" dirty="0">
                <a:latin typeface="Microsoft Sans Serif"/>
                <a:cs typeface="Microsoft Sans Serif"/>
              </a:rPr>
              <a:t>именно </a:t>
            </a:r>
            <a:r>
              <a:rPr sz="2400" spc="-625" dirty="0">
                <a:latin typeface="Microsoft Sans Serif"/>
                <a:cs typeface="Microsoft Sans Serif"/>
              </a:rPr>
              <a:t> </a:t>
            </a:r>
            <a:r>
              <a:rPr sz="2400" spc="10" dirty="0">
                <a:latin typeface="Microsoft Sans Serif"/>
                <a:cs typeface="Microsoft Sans Serif"/>
              </a:rPr>
              <a:t>для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вас?</a:t>
            </a:r>
            <a:endParaRPr sz="2400">
              <a:latin typeface="Microsoft Sans Serif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3810463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780" marR="508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Как</a:t>
            </a:r>
            <a:r>
              <a:rPr spc="5" dirty="0"/>
              <a:t> </a:t>
            </a:r>
            <a:r>
              <a:rPr spc="-5" dirty="0"/>
              <a:t>подобрать</a:t>
            </a:r>
            <a:r>
              <a:rPr spc="10" dirty="0"/>
              <a:t> </a:t>
            </a:r>
            <a:r>
              <a:rPr spc="-5" dirty="0"/>
              <a:t>альтернативные</a:t>
            </a:r>
            <a:r>
              <a:rPr spc="5" dirty="0"/>
              <a:t> </a:t>
            </a:r>
            <a:r>
              <a:rPr spc="-5" dirty="0"/>
              <a:t>способы </a:t>
            </a:r>
            <a:r>
              <a:rPr spc="-869" dirty="0"/>
              <a:t> </a:t>
            </a:r>
            <a:r>
              <a:rPr spc="-5" dirty="0"/>
              <a:t>достижения своих </a:t>
            </a:r>
            <a:r>
              <a:rPr dirty="0"/>
              <a:t>финансовых</a:t>
            </a:r>
            <a:r>
              <a:rPr spc="-5" dirty="0"/>
              <a:t> целей?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dirty="0"/>
              <a:t>16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224789" y="1655348"/>
            <a:ext cx="3446779" cy="1488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8500" marR="5080" indent="-685800">
              <a:lnSpc>
                <a:spcPct val="100000"/>
              </a:lnSpc>
              <a:spcBef>
                <a:spcPts val="100"/>
              </a:spcBef>
              <a:tabLst>
                <a:tab pos="697865" algn="l"/>
              </a:tabLst>
            </a:pPr>
            <a:r>
              <a:rPr sz="2400"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r>
              <a:rPr sz="2400" dirty="0">
                <a:solidFill>
                  <a:srgbClr val="F0A12D"/>
                </a:solidFill>
                <a:latin typeface="Times New Roman"/>
                <a:cs typeface="Times New Roman"/>
              </a:rPr>
              <a:t>	</a:t>
            </a:r>
            <a:r>
              <a:rPr sz="2400" spc="-15" dirty="0">
                <a:latin typeface="Microsoft Sans Serif"/>
                <a:cs typeface="Microsoft Sans Serif"/>
              </a:rPr>
              <a:t>Пример: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25" dirty="0">
                <a:latin typeface="Microsoft Sans Serif"/>
                <a:cs typeface="Microsoft Sans Serif"/>
              </a:rPr>
              <a:t>Как </a:t>
            </a:r>
            <a:r>
              <a:rPr sz="2400" spc="-120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накопить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100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тыс. 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руб.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50" dirty="0">
                <a:latin typeface="Microsoft Sans Serif"/>
                <a:cs typeface="Microsoft Sans Serif"/>
              </a:rPr>
              <a:t>за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2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года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50" dirty="0">
                <a:latin typeface="Microsoft Sans Serif"/>
                <a:cs typeface="Microsoft Sans Serif"/>
              </a:rPr>
              <a:t>к </a:t>
            </a:r>
            <a:r>
              <a:rPr sz="2400" spc="-14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окончанию</a:t>
            </a:r>
            <a:r>
              <a:rPr sz="2400" spc="-3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школы?</a:t>
            </a:r>
            <a:endParaRPr sz="24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81939" y="3424263"/>
            <a:ext cx="16700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10639" y="3424263"/>
            <a:ext cx="221424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spc="865" dirty="0">
                <a:latin typeface="Microsoft Sans Serif"/>
                <a:cs typeface="Microsoft Sans Serif"/>
              </a:rPr>
              <a:t>…</a:t>
            </a:r>
            <a:r>
              <a:rPr sz="2000" spc="-25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чтобы</a:t>
            </a:r>
            <a:r>
              <a:rPr sz="2000" spc="-20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оплатить </a:t>
            </a:r>
            <a:r>
              <a:rPr sz="2000" spc="-515" dirty="0">
                <a:latin typeface="Microsoft Sans Serif"/>
                <a:cs typeface="Microsoft Sans Serif"/>
              </a:rPr>
              <a:t> </a:t>
            </a:r>
            <a:r>
              <a:rPr sz="2000" spc="-10" dirty="0">
                <a:latin typeface="Microsoft Sans Serif"/>
                <a:cs typeface="Microsoft Sans Serif"/>
              </a:rPr>
              <a:t>первый</a:t>
            </a:r>
            <a:r>
              <a:rPr sz="2000" spc="10" dirty="0">
                <a:latin typeface="Microsoft Sans Serif"/>
                <a:cs typeface="Microsoft Sans Serif"/>
              </a:rPr>
              <a:t> </a:t>
            </a:r>
            <a:r>
              <a:rPr sz="2000" spc="-20" dirty="0">
                <a:latin typeface="Microsoft Sans Serif"/>
                <a:cs typeface="Microsoft Sans Serif"/>
              </a:rPr>
              <a:t>год </a:t>
            </a:r>
            <a:r>
              <a:rPr sz="2000" spc="-15" dirty="0">
                <a:latin typeface="Microsoft Sans Serif"/>
                <a:cs typeface="Microsoft Sans Serif"/>
              </a:rPr>
              <a:t> </a:t>
            </a:r>
            <a:r>
              <a:rPr sz="2000" spc="-10" dirty="0">
                <a:latin typeface="Microsoft Sans Serif"/>
                <a:cs typeface="Microsoft Sans Serif"/>
              </a:rPr>
              <a:t>обучения</a:t>
            </a:r>
            <a:r>
              <a:rPr sz="2000" spc="10" dirty="0">
                <a:latin typeface="Microsoft Sans Serif"/>
                <a:cs typeface="Microsoft Sans Serif"/>
              </a:rPr>
              <a:t> </a:t>
            </a:r>
            <a:r>
              <a:rPr sz="2000" dirty="0">
                <a:latin typeface="Microsoft Sans Serif"/>
                <a:cs typeface="Microsoft Sans Serif"/>
              </a:rPr>
              <a:t>в</a:t>
            </a:r>
            <a:r>
              <a:rPr sz="2000" spc="10" dirty="0">
                <a:latin typeface="Microsoft Sans Serif"/>
                <a:cs typeface="Microsoft Sans Serif"/>
              </a:rPr>
              <a:t> </a:t>
            </a:r>
            <a:r>
              <a:rPr sz="2000" spc="-25" dirty="0">
                <a:latin typeface="Microsoft Sans Serif"/>
                <a:cs typeface="Microsoft Sans Serif"/>
              </a:rPr>
              <a:t>вузе.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086112" y="2022183"/>
            <a:ext cx="14160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28962" y="1655349"/>
            <a:ext cx="4845050" cy="1002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85850" marR="5080" indent="-1085850">
              <a:lnSpc>
                <a:spcPct val="100000"/>
              </a:lnSpc>
              <a:spcBef>
                <a:spcPts val="100"/>
              </a:spcBef>
              <a:tabLst>
                <a:tab pos="685165" algn="l"/>
              </a:tabLst>
            </a:pPr>
            <a:r>
              <a:rPr sz="2400"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r>
              <a:rPr sz="2400" dirty="0">
                <a:solidFill>
                  <a:srgbClr val="F0A12D"/>
                </a:solidFill>
                <a:latin typeface="Times New Roman"/>
                <a:cs typeface="Times New Roman"/>
              </a:rPr>
              <a:t>	</a:t>
            </a:r>
            <a:r>
              <a:rPr sz="2400" i="1" spc="-5" dirty="0">
                <a:latin typeface="Arial"/>
                <a:cs typeface="Arial"/>
              </a:rPr>
              <a:t>Сократить расходы </a:t>
            </a:r>
            <a:r>
              <a:rPr sz="2400" i="1" dirty="0">
                <a:latin typeface="Arial"/>
                <a:cs typeface="Arial"/>
              </a:rPr>
              <a:t> </a:t>
            </a:r>
            <a:r>
              <a:rPr sz="2000" spc="-15" dirty="0">
                <a:latin typeface="Microsoft Sans Serif"/>
                <a:cs typeface="Microsoft Sans Serif"/>
              </a:rPr>
              <a:t>Например,</a:t>
            </a:r>
            <a:r>
              <a:rPr sz="2000" spc="15" dirty="0">
                <a:latin typeface="Microsoft Sans Serif"/>
                <a:cs typeface="Microsoft Sans Serif"/>
              </a:rPr>
              <a:t> </a:t>
            </a:r>
            <a:r>
              <a:rPr sz="2000" spc="-10" dirty="0">
                <a:latin typeface="Microsoft Sans Serif"/>
                <a:cs typeface="Microsoft Sans Serif"/>
              </a:rPr>
              <a:t>на</a:t>
            </a:r>
            <a:r>
              <a:rPr sz="2000" spc="10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500</a:t>
            </a:r>
            <a:r>
              <a:rPr sz="2000" spc="10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руб.</a:t>
            </a:r>
            <a:r>
              <a:rPr sz="2000" spc="10" dirty="0">
                <a:latin typeface="Microsoft Sans Serif"/>
                <a:cs typeface="Microsoft Sans Serif"/>
              </a:rPr>
              <a:t> </a:t>
            </a:r>
            <a:r>
              <a:rPr sz="2000" dirty="0">
                <a:latin typeface="Microsoft Sans Serif"/>
                <a:cs typeface="Microsoft Sans Serif"/>
              </a:rPr>
              <a:t>в</a:t>
            </a:r>
            <a:r>
              <a:rPr sz="2000" spc="10" dirty="0">
                <a:latin typeface="Microsoft Sans Serif"/>
                <a:cs typeface="Microsoft Sans Serif"/>
              </a:rPr>
              <a:t> </a:t>
            </a:r>
            <a:r>
              <a:rPr sz="2000" spc="-15" dirty="0">
                <a:latin typeface="Microsoft Sans Serif"/>
                <a:cs typeface="Microsoft Sans Serif"/>
              </a:rPr>
              <a:t>месяц. </a:t>
            </a:r>
            <a:r>
              <a:rPr sz="2000" spc="-515" dirty="0">
                <a:latin typeface="Microsoft Sans Serif"/>
                <a:cs typeface="Microsoft Sans Serif"/>
              </a:rPr>
              <a:t> </a:t>
            </a:r>
            <a:r>
              <a:rPr sz="2000" spc="-10" dirty="0">
                <a:latin typeface="Microsoft Sans Serif"/>
                <a:cs typeface="Microsoft Sans Serif"/>
              </a:rPr>
              <a:t>Результат:</a:t>
            </a:r>
            <a:r>
              <a:rPr sz="2000" spc="20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12</a:t>
            </a:r>
            <a:r>
              <a:rPr sz="2000" spc="15" dirty="0">
                <a:latin typeface="Microsoft Sans Serif"/>
                <a:cs typeface="Microsoft Sans Serif"/>
              </a:rPr>
              <a:t> </a:t>
            </a:r>
            <a:r>
              <a:rPr sz="2000" dirty="0">
                <a:latin typeface="Microsoft Sans Serif"/>
                <a:cs typeface="Microsoft Sans Serif"/>
              </a:rPr>
              <a:t>тыс.</a:t>
            </a:r>
            <a:r>
              <a:rPr sz="2000" spc="20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руб.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086112" y="3271863"/>
            <a:ext cx="14160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28962" y="2905029"/>
            <a:ext cx="5240655" cy="13068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685165" algn="l"/>
              </a:tabLst>
            </a:pPr>
            <a:r>
              <a:rPr sz="2400"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r>
              <a:rPr sz="2400" dirty="0">
                <a:solidFill>
                  <a:srgbClr val="F0A12D"/>
                </a:solidFill>
                <a:latin typeface="Times New Roman"/>
                <a:cs typeface="Times New Roman"/>
              </a:rPr>
              <a:t>	</a:t>
            </a:r>
            <a:r>
              <a:rPr sz="2400" i="1" spc="-5" dirty="0">
                <a:latin typeface="Arial"/>
                <a:cs typeface="Arial"/>
              </a:rPr>
              <a:t>Увеличить</a:t>
            </a:r>
            <a:r>
              <a:rPr sz="2400" i="1" spc="-35" dirty="0">
                <a:latin typeface="Arial"/>
                <a:cs typeface="Arial"/>
              </a:rPr>
              <a:t> </a:t>
            </a:r>
            <a:r>
              <a:rPr sz="2400" i="1" spc="-5" dirty="0">
                <a:latin typeface="Arial"/>
                <a:cs typeface="Arial"/>
              </a:rPr>
              <a:t>доход</a:t>
            </a:r>
            <a:endParaRPr sz="2400" dirty="0">
              <a:latin typeface="Arial"/>
              <a:cs typeface="Arial"/>
            </a:endParaRPr>
          </a:p>
          <a:p>
            <a:pPr marL="1085850" marR="5080">
              <a:lnSpc>
                <a:spcPct val="100000"/>
              </a:lnSpc>
              <a:spcBef>
                <a:spcPts val="5"/>
              </a:spcBef>
            </a:pPr>
            <a:r>
              <a:rPr sz="2000" spc="-15" dirty="0">
                <a:latin typeface="Microsoft Sans Serif"/>
                <a:cs typeface="Microsoft Sans Serif"/>
              </a:rPr>
              <a:t>Например,</a:t>
            </a:r>
            <a:r>
              <a:rPr sz="2000" spc="20" dirty="0">
                <a:latin typeface="Microsoft Sans Serif"/>
                <a:cs typeface="Microsoft Sans Serif"/>
              </a:rPr>
              <a:t> </a:t>
            </a:r>
            <a:r>
              <a:rPr sz="2000" spc="-10" dirty="0">
                <a:latin typeface="Microsoft Sans Serif"/>
                <a:cs typeface="Microsoft Sans Serif"/>
              </a:rPr>
              <a:t>подрабатывать</a:t>
            </a:r>
            <a:r>
              <a:rPr sz="2000" spc="20" dirty="0">
                <a:latin typeface="Microsoft Sans Serif"/>
                <a:cs typeface="Microsoft Sans Serif"/>
              </a:rPr>
              <a:t> </a:t>
            </a:r>
            <a:r>
              <a:rPr sz="2000" dirty="0">
                <a:latin typeface="Microsoft Sans Serif"/>
                <a:cs typeface="Microsoft Sans Serif"/>
              </a:rPr>
              <a:t>4</a:t>
            </a:r>
            <a:r>
              <a:rPr sz="2000" spc="15" dirty="0">
                <a:latin typeface="Microsoft Sans Serif"/>
                <a:cs typeface="Microsoft Sans Serif"/>
              </a:rPr>
              <a:t> </a:t>
            </a:r>
            <a:r>
              <a:rPr sz="2000" dirty="0">
                <a:latin typeface="Microsoft Sans Serif"/>
                <a:cs typeface="Microsoft Sans Serif"/>
              </a:rPr>
              <a:t>тыс. </a:t>
            </a:r>
            <a:r>
              <a:rPr sz="2000" spc="5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руб.</a:t>
            </a:r>
            <a:r>
              <a:rPr sz="2000" spc="15" dirty="0">
                <a:latin typeface="Microsoft Sans Serif"/>
                <a:cs typeface="Microsoft Sans Serif"/>
              </a:rPr>
              <a:t> </a:t>
            </a:r>
            <a:r>
              <a:rPr sz="2000" dirty="0">
                <a:latin typeface="Microsoft Sans Serif"/>
                <a:cs typeface="Microsoft Sans Serif"/>
              </a:rPr>
              <a:t>в</a:t>
            </a:r>
            <a:r>
              <a:rPr sz="2000" spc="20" dirty="0">
                <a:latin typeface="Microsoft Sans Serif"/>
                <a:cs typeface="Microsoft Sans Serif"/>
              </a:rPr>
              <a:t> </a:t>
            </a:r>
            <a:r>
              <a:rPr sz="2000" spc="-20" dirty="0">
                <a:latin typeface="Microsoft Sans Serif"/>
                <a:cs typeface="Microsoft Sans Serif"/>
              </a:rPr>
              <a:t>месяц</a:t>
            </a:r>
            <a:r>
              <a:rPr sz="2000" spc="15" dirty="0">
                <a:latin typeface="Microsoft Sans Serif"/>
                <a:cs typeface="Microsoft Sans Serif"/>
              </a:rPr>
              <a:t> </a:t>
            </a:r>
            <a:r>
              <a:rPr sz="2000" dirty="0">
                <a:latin typeface="Microsoft Sans Serif"/>
                <a:cs typeface="Microsoft Sans Serif"/>
              </a:rPr>
              <a:t>в</a:t>
            </a:r>
            <a:r>
              <a:rPr sz="2000" spc="20" dirty="0">
                <a:latin typeface="Microsoft Sans Serif"/>
                <a:cs typeface="Microsoft Sans Serif"/>
              </a:rPr>
              <a:t> </a:t>
            </a:r>
            <a:r>
              <a:rPr sz="2000" spc="-10" dirty="0">
                <a:latin typeface="Microsoft Sans Serif"/>
                <a:cs typeface="Microsoft Sans Serif"/>
              </a:rPr>
              <a:t>течение</a:t>
            </a:r>
            <a:r>
              <a:rPr sz="2000" spc="15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10</a:t>
            </a:r>
            <a:r>
              <a:rPr sz="2000" spc="20" dirty="0">
                <a:latin typeface="Microsoft Sans Serif"/>
                <a:cs typeface="Microsoft Sans Serif"/>
              </a:rPr>
              <a:t> </a:t>
            </a:r>
            <a:r>
              <a:rPr sz="2000" spc="-15" dirty="0">
                <a:latin typeface="Microsoft Sans Serif"/>
                <a:cs typeface="Microsoft Sans Serif"/>
              </a:rPr>
              <a:t>месяцев </a:t>
            </a:r>
            <a:r>
              <a:rPr sz="2000" spc="-520" dirty="0">
                <a:latin typeface="Microsoft Sans Serif"/>
                <a:cs typeface="Microsoft Sans Serif"/>
              </a:rPr>
              <a:t> </a:t>
            </a:r>
            <a:r>
              <a:rPr sz="2000" dirty="0">
                <a:latin typeface="Microsoft Sans Serif"/>
                <a:cs typeface="Microsoft Sans Serif"/>
              </a:rPr>
              <a:t>в</a:t>
            </a:r>
            <a:r>
              <a:rPr sz="2000" spc="15" dirty="0">
                <a:latin typeface="Microsoft Sans Serif"/>
                <a:cs typeface="Microsoft Sans Serif"/>
              </a:rPr>
              <a:t> </a:t>
            </a:r>
            <a:r>
              <a:rPr sz="2000" spc="-10" dirty="0">
                <a:latin typeface="Microsoft Sans Serif"/>
                <a:cs typeface="Microsoft Sans Serif"/>
              </a:rPr>
              <a:t>году.</a:t>
            </a:r>
            <a:r>
              <a:rPr sz="2000" spc="20" dirty="0">
                <a:latin typeface="Microsoft Sans Serif"/>
                <a:cs typeface="Microsoft Sans Serif"/>
              </a:rPr>
              <a:t> </a:t>
            </a:r>
            <a:r>
              <a:rPr sz="2000" spc="-10" dirty="0">
                <a:latin typeface="Microsoft Sans Serif"/>
                <a:cs typeface="Microsoft Sans Serif"/>
              </a:rPr>
              <a:t>Результат:</a:t>
            </a:r>
            <a:r>
              <a:rPr sz="2000" spc="20" dirty="0">
                <a:latin typeface="Microsoft Sans Serif"/>
                <a:cs typeface="Microsoft Sans Serif"/>
              </a:rPr>
              <a:t> </a:t>
            </a:r>
            <a:r>
              <a:rPr lang="ru-RU" sz="2000" spc="20" dirty="0">
                <a:latin typeface="Microsoft Sans Serif"/>
                <a:cs typeface="Microsoft Sans Serif"/>
              </a:rPr>
              <a:t>8</a:t>
            </a:r>
            <a:r>
              <a:rPr sz="2000" spc="-5" dirty="0" smtClean="0">
                <a:latin typeface="Microsoft Sans Serif"/>
                <a:cs typeface="Microsoft Sans Serif"/>
              </a:rPr>
              <a:t>0</a:t>
            </a:r>
            <a:r>
              <a:rPr sz="2000" spc="15" dirty="0" smtClean="0">
                <a:latin typeface="Microsoft Sans Serif"/>
                <a:cs typeface="Microsoft Sans Serif"/>
              </a:rPr>
              <a:t> </a:t>
            </a:r>
            <a:r>
              <a:rPr sz="2000" dirty="0">
                <a:latin typeface="Microsoft Sans Serif"/>
                <a:cs typeface="Microsoft Sans Serif"/>
              </a:rPr>
              <a:t>тыс.</a:t>
            </a:r>
            <a:r>
              <a:rPr sz="2000" spc="20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руб.</a:t>
            </a:r>
            <a:endParaRPr sz="2000" dirty="0">
              <a:latin typeface="Microsoft Sans Serif"/>
              <a:cs typeface="Microsoft Sans Serif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073412" y="5192103"/>
            <a:ext cx="16700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028962" y="4212017"/>
            <a:ext cx="5013960" cy="22903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8500" marR="324485" indent="-685800">
              <a:lnSpc>
                <a:spcPct val="100000"/>
              </a:lnSpc>
              <a:spcBef>
                <a:spcPts val="100"/>
              </a:spcBef>
              <a:tabLst>
                <a:tab pos="697865" algn="l"/>
              </a:tabLst>
            </a:pPr>
            <a:r>
              <a:rPr sz="2400"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r>
              <a:rPr sz="2400" dirty="0">
                <a:solidFill>
                  <a:srgbClr val="F0A12D"/>
                </a:solidFill>
                <a:latin typeface="Times New Roman"/>
                <a:cs typeface="Times New Roman"/>
              </a:rPr>
              <a:t>	</a:t>
            </a:r>
            <a:r>
              <a:rPr sz="2400" i="1" spc="-5" dirty="0">
                <a:latin typeface="Arial"/>
                <a:cs typeface="Arial"/>
              </a:rPr>
              <a:t>Использовать финансовые </a:t>
            </a:r>
            <a:r>
              <a:rPr sz="2400" i="1" spc="-655" dirty="0">
                <a:latin typeface="Arial"/>
                <a:cs typeface="Arial"/>
              </a:rPr>
              <a:t> </a:t>
            </a:r>
            <a:r>
              <a:rPr sz="2400" i="1" spc="-5" dirty="0">
                <a:latin typeface="Arial"/>
                <a:cs typeface="Arial"/>
              </a:rPr>
              <a:t>инструменты</a:t>
            </a:r>
            <a:r>
              <a:rPr sz="2400" spc="-5" dirty="0">
                <a:latin typeface="Microsoft Sans Serif"/>
                <a:cs typeface="Microsoft Sans Serif"/>
              </a:rPr>
              <a:t>.</a:t>
            </a:r>
            <a:endParaRPr sz="2400" dirty="0">
              <a:latin typeface="Microsoft Sans Serif"/>
              <a:cs typeface="Microsoft Sans Serif"/>
            </a:endParaRPr>
          </a:p>
          <a:p>
            <a:pPr marL="1098550" marR="5080">
              <a:lnSpc>
                <a:spcPct val="100000"/>
              </a:lnSpc>
              <a:spcBef>
                <a:spcPts val="5"/>
              </a:spcBef>
            </a:pPr>
            <a:r>
              <a:rPr sz="2000" spc="-20" dirty="0">
                <a:latin typeface="Microsoft Sans Serif"/>
                <a:cs typeface="Microsoft Sans Serif"/>
              </a:rPr>
              <a:t>Разместить</a:t>
            </a:r>
            <a:r>
              <a:rPr sz="2000" spc="20" dirty="0">
                <a:latin typeface="Microsoft Sans Serif"/>
                <a:cs typeface="Microsoft Sans Serif"/>
              </a:rPr>
              <a:t> </a:t>
            </a:r>
            <a:r>
              <a:rPr sz="2000" spc="-15" dirty="0">
                <a:latin typeface="Microsoft Sans Serif"/>
                <a:cs typeface="Microsoft Sans Serif"/>
              </a:rPr>
              <a:t>сбережения</a:t>
            </a:r>
            <a:r>
              <a:rPr sz="2000" spc="15" dirty="0">
                <a:latin typeface="Microsoft Sans Serif"/>
                <a:cs typeface="Microsoft Sans Serif"/>
              </a:rPr>
              <a:t> </a:t>
            </a:r>
            <a:r>
              <a:rPr sz="2000" spc="-10" dirty="0">
                <a:latin typeface="Microsoft Sans Serif"/>
                <a:cs typeface="Microsoft Sans Serif"/>
              </a:rPr>
              <a:t>на </a:t>
            </a:r>
            <a:r>
              <a:rPr sz="2000" spc="-5" dirty="0">
                <a:latin typeface="Microsoft Sans Serif"/>
                <a:cs typeface="Microsoft Sans Serif"/>
              </a:rPr>
              <a:t> </a:t>
            </a:r>
            <a:r>
              <a:rPr sz="2000" spc="-40" dirty="0">
                <a:latin typeface="Microsoft Sans Serif"/>
                <a:cs typeface="Microsoft Sans Serif"/>
              </a:rPr>
              <a:t>банковском</a:t>
            </a:r>
            <a:r>
              <a:rPr sz="2000" spc="30" dirty="0">
                <a:latin typeface="Microsoft Sans Serif"/>
                <a:cs typeface="Microsoft Sans Serif"/>
              </a:rPr>
              <a:t> </a:t>
            </a:r>
            <a:r>
              <a:rPr sz="2000" spc="-20" dirty="0">
                <a:latin typeface="Microsoft Sans Serif"/>
                <a:cs typeface="Microsoft Sans Serif"/>
              </a:rPr>
              <a:t>депозите.</a:t>
            </a:r>
            <a:r>
              <a:rPr sz="2000" spc="35" dirty="0">
                <a:latin typeface="Microsoft Sans Serif"/>
                <a:cs typeface="Microsoft Sans Serif"/>
              </a:rPr>
              <a:t> </a:t>
            </a:r>
            <a:r>
              <a:rPr sz="2000" spc="-10" dirty="0">
                <a:latin typeface="Microsoft Sans Serif"/>
                <a:cs typeface="Microsoft Sans Serif"/>
              </a:rPr>
              <a:t>Проценты </a:t>
            </a:r>
            <a:r>
              <a:rPr sz="2000" spc="-515" dirty="0">
                <a:latin typeface="Microsoft Sans Serif"/>
                <a:cs typeface="Microsoft Sans Serif"/>
              </a:rPr>
              <a:t> </a:t>
            </a:r>
            <a:r>
              <a:rPr sz="2000" spc="-20" dirty="0">
                <a:latin typeface="Microsoft Sans Serif"/>
                <a:cs typeface="Microsoft Sans Serif"/>
              </a:rPr>
              <a:t>по</a:t>
            </a:r>
            <a:r>
              <a:rPr sz="2000" spc="5" dirty="0">
                <a:latin typeface="Microsoft Sans Serif"/>
                <a:cs typeface="Microsoft Sans Serif"/>
              </a:rPr>
              <a:t> </a:t>
            </a:r>
            <a:r>
              <a:rPr sz="2000" spc="-20" dirty="0">
                <a:latin typeface="Microsoft Sans Serif"/>
                <a:cs typeface="Microsoft Sans Serif"/>
              </a:rPr>
              <a:t>депозиту</a:t>
            </a:r>
            <a:r>
              <a:rPr sz="2000" spc="10" dirty="0">
                <a:latin typeface="Microsoft Sans Serif"/>
                <a:cs typeface="Microsoft Sans Serif"/>
              </a:rPr>
              <a:t> </a:t>
            </a:r>
            <a:r>
              <a:rPr sz="2000" spc="-10" dirty="0" err="1">
                <a:latin typeface="Microsoft Sans Serif"/>
                <a:cs typeface="Microsoft Sans Serif"/>
              </a:rPr>
              <a:t>принесут</a:t>
            </a:r>
            <a:r>
              <a:rPr sz="2000" spc="10" dirty="0">
                <a:latin typeface="Microsoft Sans Serif"/>
                <a:cs typeface="Microsoft Sans Serif"/>
              </a:rPr>
              <a:t> </a:t>
            </a:r>
            <a:r>
              <a:rPr lang="ru-RU" sz="2000" spc="10" dirty="0" smtClean="0">
                <a:latin typeface="Microsoft Sans Serif"/>
                <a:cs typeface="Microsoft Sans Serif"/>
              </a:rPr>
              <a:t>прибыль в зависимости от %, суммы и времени</a:t>
            </a:r>
            <a:r>
              <a:rPr sz="2000" spc="-5" dirty="0" smtClean="0">
                <a:latin typeface="Microsoft Sans Serif"/>
                <a:cs typeface="Microsoft Sans Serif"/>
              </a:rPr>
              <a:t>.</a:t>
            </a:r>
            <a:endParaRPr sz="2000" dirty="0">
              <a:latin typeface="Microsoft Sans Serif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37548457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780" marR="508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Как</a:t>
            </a:r>
            <a:r>
              <a:rPr dirty="0"/>
              <a:t> </a:t>
            </a:r>
            <a:r>
              <a:rPr spc="-5" dirty="0"/>
              <a:t>выбрать</a:t>
            </a:r>
            <a:r>
              <a:rPr dirty="0"/>
              <a:t> </a:t>
            </a:r>
            <a:r>
              <a:rPr spc="-5" dirty="0"/>
              <a:t>стратегию</a:t>
            </a:r>
            <a:r>
              <a:rPr dirty="0"/>
              <a:t> </a:t>
            </a:r>
            <a:r>
              <a:rPr spc="-5" dirty="0"/>
              <a:t>достижения </a:t>
            </a:r>
            <a:r>
              <a:rPr spc="-869" dirty="0"/>
              <a:t> </a:t>
            </a:r>
            <a:r>
              <a:rPr spc="-5" dirty="0"/>
              <a:t>своих </a:t>
            </a:r>
            <a:r>
              <a:rPr dirty="0"/>
              <a:t>финансовых</a:t>
            </a:r>
            <a:r>
              <a:rPr spc="-5" dirty="0"/>
              <a:t> целей?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dirty="0"/>
              <a:t>17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224789" y="1655349"/>
            <a:ext cx="4851400" cy="697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97865" algn="l"/>
                <a:tab pos="4545965" algn="l"/>
              </a:tabLst>
            </a:pPr>
            <a:r>
              <a:rPr sz="2400"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r>
              <a:rPr sz="2400" dirty="0">
                <a:solidFill>
                  <a:srgbClr val="F0A12D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latin typeface="Arial"/>
                <a:cs typeface="Arial"/>
              </a:rPr>
              <a:t>Т</a:t>
            </a:r>
            <a:r>
              <a:rPr sz="2400" b="1" spc="-5" dirty="0">
                <a:latin typeface="Arial"/>
                <a:cs typeface="Arial"/>
              </a:rPr>
              <a:t>е</a:t>
            </a:r>
            <a:r>
              <a:rPr sz="2400" b="1" dirty="0">
                <a:latin typeface="Arial"/>
                <a:cs typeface="Arial"/>
              </a:rPr>
              <a:t>к</a:t>
            </a:r>
            <a:r>
              <a:rPr sz="2400" b="1" spc="-5" dirty="0">
                <a:latin typeface="Arial"/>
                <a:cs typeface="Arial"/>
              </a:rPr>
              <a:t>у</a:t>
            </a:r>
            <a:r>
              <a:rPr sz="2400" b="1" dirty="0">
                <a:latin typeface="Arial"/>
                <a:cs typeface="Arial"/>
              </a:rPr>
              <a:t>щий к</a:t>
            </a:r>
            <a:r>
              <a:rPr sz="2400" b="1" spc="-5" dirty="0">
                <a:latin typeface="Arial"/>
                <a:cs typeface="Arial"/>
              </a:rPr>
              <a:t>ап</a:t>
            </a:r>
            <a:r>
              <a:rPr sz="2400" b="1" dirty="0">
                <a:latin typeface="Arial"/>
                <a:cs typeface="Arial"/>
              </a:rPr>
              <a:t>ит</a:t>
            </a:r>
            <a:r>
              <a:rPr sz="2400" b="1" spc="-5" dirty="0">
                <a:latin typeface="Arial"/>
                <a:cs typeface="Arial"/>
              </a:rPr>
              <a:t>а</a:t>
            </a:r>
            <a:r>
              <a:rPr sz="2400" b="1" dirty="0">
                <a:latin typeface="Arial"/>
                <a:cs typeface="Arial"/>
              </a:rPr>
              <a:t>л	</a:t>
            </a:r>
            <a:r>
              <a:rPr sz="2400"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endParaRPr sz="2400">
              <a:latin typeface="Webdings"/>
              <a:cs typeface="Webdings"/>
            </a:endParaRPr>
          </a:p>
          <a:p>
            <a:pPr marR="98425" algn="r">
              <a:lnSpc>
                <a:spcPct val="100000"/>
              </a:lnSpc>
              <a:spcBef>
                <a:spcPts val="5"/>
              </a:spcBef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81939" y="2387943"/>
            <a:ext cx="16700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10639" y="2387943"/>
            <a:ext cx="342201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latin typeface="Microsoft Sans Serif"/>
                <a:cs typeface="Microsoft Sans Serif"/>
              </a:rPr>
              <a:t>На</a:t>
            </a:r>
            <a:r>
              <a:rPr sz="2000" dirty="0">
                <a:latin typeface="Microsoft Sans Serif"/>
                <a:cs typeface="Microsoft Sans Serif"/>
              </a:rPr>
              <a:t> </a:t>
            </a:r>
            <a:r>
              <a:rPr sz="2000" spc="-10" dirty="0">
                <a:latin typeface="Microsoft Sans Serif"/>
                <a:cs typeface="Microsoft Sans Serif"/>
              </a:rPr>
              <a:t>повседневные</a:t>
            </a:r>
            <a:r>
              <a:rPr sz="2000" spc="5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расходы</a:t>
            </a:r>
            <a:r>
              <a:rPr sz="2000" spc="10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и </a:t>
            </a:r>
            <a:r>
              <a:rPr sz="2000" spc="-515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(относительно)</a:t>
            </a:r>
            <a:r>
              <a:rPr sz="2000" spc="15" dirty="0">
                <a:latin typeface="Microsoft Sans Serif"/>
                <a:cs typeface="Microsoft Sans Serif"/>
              </a:rPr>
              <a:t> </a:t>
            </a:r>
            <a:r>
              <a:rPr sz="2000" spc="-30" dirty="0">
                <a:latin typeface="Microsoft Sans Serif"/>
                <a:cs typeface="Microsoft Sans Serif"/>
              </a:rPr>
              <a:t>крупные </a:t>
            </a:r>
            <a:r>
              <a:rPr sz="2000" spc="-25" dirty="0">
                <a:latin typeface="Microsoft Sans Serif"/>
                <a:cs typeface="Microsoft Sans Serif"/>
              </a:rPr>
              <a:t> </a:t>
            </a:r>
            <a:r>
              <a:rPr sz="2000" spc="-45" dirty="0">
                <a:latin typeface="Microsoft Sans Serif"/>
                <a:cs typeface="Microsoft Sans Serif"/>
              </a:rPr>
              <a:t>покупки.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4789" y="3575589"/>
            <a:ext cx="331914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8500" marR="5080" indent="-685800">
              <a:lnSpc>
                <a:spcPct val="100000"/>
              </a:lnSpc>
              <a:spcBef>
                <a:spcPts val="100"/>
              </a:spcBef>
              <a:tabLst>
                <a:tab pos="697865" algn="l"/>
              </a:tabLst>
            </a:pPr>
            <a:r>
              <a:rPr sz="2400"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r>
              <a:rPr sz="2400" dirty="0">
                <a:solidFill>
                  <a:srgbClr val="F0A12D"/>
                </a:solidFill>
                <a:latin typeface="Times New Roman"/>
                <a:cs typeface="Times New Roman"/>
              </a:rPr>
              <a:t>	</a:t>
            </a:r>
            <a:r>
              <a:rPr sz="2400" spc="-120" dirty="0">
                <a:latin typeface="Microsoft Sans Serif"/>
                <a:cs typeface="Microsoft Sans Serif"/>
              </a:rPr>
              <a:t>Как</a:t>
            </a:r>
            <a:r>
              <a:rPr sz="2400" spc="-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начать</a:t>
            </a:r>
            <a:r>
              <a:rPr sz="2400" dirty="0">
                <a:latin typeface="Microsoft Sans Serif"/>
                <a:cs typeface="Microsoft Sans Serif"/>
              </a:rPr>
              <a:t> делать </a:t>
            </a:r>
            <a:r>
              <a:rPr sz="2400" spc="-62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сбережения?</a:t>
            </a:r>
            <a:endParaRPr sz="2400">
              <a:latin typeface="Microsoft Sans Serif"/>
              <a:cs typeface="Microsoft Sans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81939" y="4612983"/>
            <a:ext cx="16700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10639" y="4612983"/>
            <a:ext cx="321818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i="1" spc="-5" dirty="0">
                <a:latin typeface="Arial"/>
                <a:cs typeface="Arial"/>
              </a:rPr>
              <a:t>Эффект</a:t>
            </a:r>
            <a:r>
              <a:rPr sz="2000" i="1" spc="-40" dirty="0">
                <a:latin typeface="Arial"/>
                <a:cs typeface="Arial"/>
              </a:rPr>
              <a:t> </a:t>
            </a:r>
            <a:r>
              <a:rPr sz="2000" i="1" spc="-5" dirty="0">
                <a:latin typeface="Arial"/>
                <a:cs typeface="Arial"/>
              </a:rPr>
              <a:t>латте</a:t>
            </a:r>
            <a:r>
              <a:rPr sz="2000" spc="-5" dirty="0">
                <a:latin typeface="Microsoft Sans Serif"/>
                <a:cs typeface="Microsoft Sans Serif"/>
              </a:rPr>
              <a:t>!</a:t>
            </a:r>
            <a:endParaRPr sz="2000">
              <a:latin typeface="Microsoft Sans Serif"/>
              <a:cs typeface="Microsoft Sans Serif"/>
            </a:endParaRPr>
          </a:p>
          <a:p>
            <a:pPr marL="12700" marR="5080">
              <a:lnSpc>
                <a:spcPct val="100000"/>
              </a:lnSpc>
            </a:pPr>
            <a:r>
              <a:rPr sz="2000" spc="-60" dirty="0">
                <a:latin typeface="Microsoft Sans Serif"/>
                <a:cs typeface="Microsoft Sans Serif"/>
              </a:rPr>
              <a:t>Какую</a:t>
            </a:r>
            <a:r>
              <a:rPr sz="2000" spc="-5" dirty="0">
                <a:latin typeface="Microsoft Sans Serif"/>
                <a:cs typeface="Microsoft Sans Serif"/>
              </a:rPr>
              <a:t> </a:t>
            </a:r>
            <a:r>
              <a:rPr sz="2000" spc="-10" dirty="0">
                <a:latin typeface="Microsoft Sans Serif"/>
                <a:cs typeface="Microsoft Sans Serif"/>
              </a:rPr>
              <a:t>часть</a:t>
            </a:r>
            <a:r>
              <a:rPr sz="2000" spc="5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дохода</a:t>
            </a:r>
            <a:r>
              <a:rPr sz="2000" dirty="0">
                <a:latin typeface="Microsoft Sans Serif"/>
                <a:cs typeface="Microsoft Sans Serif"/>
              </a:rPr>
              <a:t> </a:t>
            </a:r>
            <a:r>
              <a:rPr sz="2000" spc="-35" dirty="0">
                <a:latin typeface="Microsoft Sans Serif"/>
                <a:cs typeface="Microsoft Sans Serif"/>
              </a:rPr>
              <a:t>можно </a:t>
            </a:r>
            <a:r>
              <a:rPr sz="2000" spc="-520" dirty="0">
                <a:latin typeface="Microsoft Sans Serif"/>
                <a:cs typeface="Microsoft Sans Serif"/>
              </a:rPr>
              <a:t> </a:t>
            </a:r>
            <a:r>
              <a:rPr sz="2000" spc="-15" dirty="0">
                <a:latin typeface="Microsoft Sans Serif"/>
                <a:cs typeface="Microsoft Sans Serif"/>
              </a:rPr>
              <a:t>откладывать?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444489" y="1655349"/>
            <a:ext cx="3990340" cy="697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Arial"/>
                <a:cs typeface="Arial"/>
              </a:rPr>
              <a:t>Резервный</a:t>
            </a:r>
            <a:r>
              <a:rPr sz="2400" b="1" spc="-2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капитал</a:t>
            </a:r>
            <a:endParaRPr sz="2400">
              <a:latin typeface="Arial"/>
              <a:cs typeface="Arial"/>
            </a:endParaRPr>
          </a:p>
          <a:p>
            <a:pPr marL="412750">
              <a:lnSpc>
                <a:spcPct val="100000"/>
              </a:lnSpc>
              <a:spcBef>
                <a:spcPts val="5"/>
              </a:spcBef>
            </a:pPr>
            <a:r>
              <a:rPr sz="2000" spc="-5" dirty="0">
                <a:latin typeface="Microsoft Sans Serif"/>
                <a:cs typeface="Microsoft Sans Serif"/>
              </a:rPr>
              <a:t>На</a:t>
            </a:r>
            <a:r>
              <a:rPr sz="2000" dirty="0">
                <a:latin typeface="Microsoft Sans Serif"/>
                <a:cs typeface="Microsoft Sans Serif"/>
              </a:rPr>
              <a:t> </a:t>
            </a:r>
            <a:r>
              <a:rPr sz="2000" spc="-10" dirty="0">
                <a:latin typeface="Microsoft Sans Serif"/>
                <a:cs typeface="Microsoft Sans Serif"/>
              </a:rPr>
              <a:t>непредвиденные</a:t>
            </a:r>
            <a:r>
              <a:rPr sz="2000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расходы;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815839" y="3332823"/>
            <a:ext cx="16700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758689" y="2600229"/>
            <a:ext cx="4903470" cy="13677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8500" marR="5080" indent="-685800">
              <a:lnSpc>
                <a:spcPct val="100000"/>
              </a:lnSpc>
              <a:spcBef>
                <a:spcPts val="100"/>
              </a:spcBef>
              <a:tabLst>
                <a:tab pos="697865" algn="l"/>
              </a:tabLst>
            </a:pPr>
            <a:r>
              <a:rPr sz="2400"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r>
              <a:rPr sz="2400" dirty="0">
                <a:solidFill>
                  <a:srgbClr val="F0A12D"/>
                </a:solidFill>
                <a:latin typeface="Times New Roman"/>
                <a:cs typeface="Times New Roman"/>
              </a:rPr>
              <a:t>	</a:t>
            </a:r>
            <a:r>
              <a:rPr sz="2400" b="1" spc="-5" dirty="0">
                <a:latin typeface="Arial"/>
                <a:cs typeface="Arial"/>
              </a:rPr>
              <a:t>Каким должен </a:t>
            </a:r>
            <a:r>
              <a:rPr sz="2400" b="1" dirty="0">
                <a:latin typeface="Arial"/>
                <a:cs typeface="Arial"/>
              </a:rPr>
              <a:t>быть </a:t>
            </a:r>
            <a:r>
              <a:rPr sz="2400" b="1" spc="-5" dirty="0">
                <a:latin typeface="Arial"/>
                <a:cs typeface="Arial"/>
              </a:rPr>
              <a:t>размер </a:t>
            </a:r>
            <a:r>
              <a:rPr sz="2400" b="1" spc="-65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резервного фонда?</a:t>
            </a:r>
            <a:endParaRPr sz="2400">
              <a:latin typeface="Arial"/>
              <a:cs typeface="Arial"/>
            </a:endParaRPr>
          </a:p>
          <a:p>
            <a:pPr marL="1098550" marR="1541145">
              <a:lnSpc>
                <a:spcPct val="100000"/>
              </a:lnSpc>
              <a:spcBef>
                <a:spcPts val="5"/>
              </a:spcBef>
            </a:pPr>
            <a:r>
              <a:rPr sz="2000" spc="-65" dirty="0">
                <a:latin typeface="Microsoft Sans Serif"/>
                <a:cs typeface="Microsoft Sans Serif"/>
              </a:rPr>
              <a:t>Какие</a:t>
            </a:r>
            <a:r>
              <a:rPr sz="2000" spc="-5" dirty="0">
                <a:latin typeface="Microsoft Sans Serif"/>
                <a:cs typeface="Microsoft Sans Serif"/>
              </a:rPr>
              <a:t> </a:t>
            </a:r>
            <a:r>
              <a:rPr sz="2000" spc="-30" dirty="0">
                <a:latin typeface="Microsoft Sans Serif"/>
                <a:cs typeface="Microsoft Sans Serif"/>
              </a:rPr>
              <a:t>риски</a:t>
            </a:r>
            <a:r>
              <a:rPr sz="2000" spc="5" dirty="0">
                <a:latin typeface="Microsoft Sans Serif"/>
                <a:cs typeface="Microsoft Sans Serif"/>
              </a:rPr>
              <a:t> </a:t>
            </a:r>
            <a:r>
              <a:rPr sz="2000" spc="-35" dirty="0">
                <a:latin typeface="Microsoft Sans Serif"/>
                <a:cs typeface="Microsoft Sans Serif"/>
              </a:rPr>
              <a:t>можно </a:t>
            </a:r>
            <a:r>
              <a:rPr sz="2000" spc="-515" dirty="0">
                <a:latin typeface="Microsoft Sans Serif"/>
                <a:cs typeface="Microsoft Sans Serif"/>
              </a:rPr>
              <a:t> </a:t>
            </a:r>
            <a:r>
              <a:rPr sz="2000" spc="-15" dirty="0">
                <a:latin typeface="Microsoft Sans Serif"/>
                <a:cs typeface="Microsoft Sans Serif"/>
              </a:rPr>
              <a:t>застраховать?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828539" y="4582503"/>
            <a:ext cx="14160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771389" y="4215669"/>
            <a:ext cx="4632960" cy="697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685165" algn="l"/>
              </a:tabLst>
            </a:pPr>
            <a:r>
              <a:rPr sz="2400"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r>
              <a:rPr sz="2400" dirty="0">
                <a:solidFill>
                  <a:srgbClr val="F0A12D"/>
                </a:solidFill>
                <a:latin typeface="Times New Roman"/>
                <a:cs typeface="Times New Roman"/>
              </a:rPr>
              <a:t>	</a:t>
            </a:r>
            <a:r>
              <a:rPr sz="2400" b="1" spc="-5" dirty="0">
                <a:latin typeface="Arial"/>
                <a:cs typeface="Arial"/>
              </a:rPr>
              <a:t>Инвестиционный</a:t>
            </a:r>
            <a:r>
              <a:rPr sz="2400" b="1" spc="-2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капитал</a:t>
            </a:r>
            <a:endParaRPr sz="2400">
              <a:latin typeface="Arial"/>
              <a:cs typeface="Arial"/>
            </a:endParaRPr>
          </a:p>
          <a:p>
            <a:pPr marL="339725" algn="ctr">
              <a:lnSpc>
                <a:spcPct val="100000"/>
              </a:lnSpc>
              <a:spcBef>
                <a:spcPts val="5"/>
              </a:spcBef>
            </a:pPr>
            <a:r>
              <a:rPr sz="2000" spc="-20" dirty="0">
                <a:latin typeface="Microsoft Sans Serif"/>
                <a:cs typeface="Microsoft Sans Serif"/>
              </a:rPr>
              <a:t>Дополнительный</a:t>
            </a:r>
            <a:r>
              <a:rPr sz="2000" spc="-5" dirty="0">
                <a:latin typeface="Microsoft Sans Serif"/>
                <a:cs typeface="Microsoft Sans Serif"/>
              </a:rPr>
              <a:t> доход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758689" y="5160549"/>
            <a:ext cx="298196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8500" marR="5080" indent="-685800">
              <a:lnSpc>
                <a:spcPct val="100000"/>
              </a:lnSpc>
              <a:spcBef>
                <a:spcPts val="100"/>
              </a:spcBef>
              <a:tabLst>
                <a:tab pos="697865" algn="l"/>
              </a:tabLst>
            </a:pPr>
            <a:r>
              <a:rPr sz="2400"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r>
              <a:rPr sz="2400" dirty="0">
                <a:solidFill>
                  <a:srgbClr val="F0A12D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latin typeface="Microsoft Sans Serif"/>
                <a:cs typeface="Microsoft Sans Serif"/>
              </a:rPr>
              <a:t>Во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что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можно </a:t>
            </a:r>
            <a:r>
              <a:rPr sz="2400" spc="-3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и</a:t>
            </a:r>
            <a:r>
              <a:rPr sz="2400" spc="-10" dirty="0">
                <a:latin typeface="Microsoft Sans Serif"/>
                <a:cs typeface="Microsoft Sans Serif"/>
              </a:rPr>
              <a:t>нвест</a:t>
            </a:r>
            <a:r>
              <a:rPr sz="2400" spc="-5" dirty="0">
                <a:latin typeface="Microsoft Sans Serif"/>
                <a:cs typeface="Microsoft Sans Serif"/>
              </a:rPr>
              <a:t>и</a:t>
            </a:r>
            <a:r>
              <a:rPr sz="2400" spc="-10" dirty="0">
                <a:latin typeface="Microsoft Sans Serif"/>
                <a:cs typeface="Microsoft Sans Serif"/>
              </a:rPr>
              <a:t>роват</a:t>
            </a:r>
            <a:r>
              <a:rPr sz="2400" spc="-5" dirty="0">
                <a:latin typeface="Microsoft Sans Serif"/>
                <a:cs typeface="Microsoft Sans Serif"/>
              </a:rPr>
              <a:t>ь</a:t>
            </a:r>
            <a:r>
              <a:rPr sz="2400" dirty="0">
                <a:latin typeface="Microsoft Sans Serif"/>
                <a:cs typeface="Microsoft Sans Serif"/>
              </a:rPr>
              <a:t>?</a:t>
            </a:r>
            <a:endParaRPr sz="2400">
              <a:latin typeface="Microsoft Sans Serif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80545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0564" y="299062"/>
            <a:ext cx="8484870" cy="492443"/>
          </a:xfrm>
        </p:spPr>
        <p:txBody>
          <a:bodyPr/>
          <a:lstStyle/>
          <a:p>
            <a:r>
              <a:rPr lang="ru-RU" dirty="0" smtClean="0"/>
              <a:t>Что такое человеческий капитал?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" y="1066800"/>
            <a:ext cx="9677400" cy="1846659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Капитал</a:t>
            </a:r>
            <a:r>
              <a:rPr lang="ru-RU" dirty="0" smtClean="0"/>
              <a:t> – совокупность имущества, которое можно использовать для получения дохода посредством инвестирования.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ru-RU" dirty="0" smtClean="0"/>
              <a:t>Пример: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ru-RU" dirty="0" smtClean="0"/>
              <a:t>Деньги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ru-RU" dirty="0" smtClean="0"/>
              <a:t>Земля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ru-RU" dirty="0" smtClean="0"/>
              <a:t>недвижимость</a:t>
            </a:r>
            <a:endParaRPr lang="ru-RU" dirty="0"/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114299" y="3188754"/>
            <a:ext cx="9677400" cy="27699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sz="2400" b="0" i="0">
                <a:solidFill>
                  <a:schemeClr val="tx1"/>
                </a:solidFill>
                <a:latin typeface="Microsoft Sans Serif"/>
                <a:ea typeface="+mn-ea"/>
                <a:cs typeface="Microsoft Sans Serif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kern="0" dirty="0" smtClean="0">
                <a:solidFill>
                  <a:srgbClr val="FF0000"/>
                </a:solidFill>
              </a:rPr>
              <a:t>Человеческий капитал</a:t>
            </a:r>
            <a:r>
              <a:rPr lang="ru-RU" kern="0" dirty="0" smtClean="0"/>
              <a:t> – </a:t>
            </a:r>
            <a:r>
              <a:rPr lang="ru-RU" dirty="0"/>
              <a:t>совокупность знаний, умений, навыков, использующихся для удовлетворения многообразных потребностей человека и общества в целом</a:t>
            </a:r>
            <a:r>
              <a:rPr lang="ru-RU" dirty="0" smtClean="0"/>
              <a:t>.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ru-RU" kern="0" dirty="0" smtClean="0"/>
              <a:t>Пример: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ru-RU" kern="0" dirty="0" smtClean="0"/>
              <a:t>Интеллект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ru-RU" kern="0" dirty="0" smtClean="0"/>
              <a:t>Здоровье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ru-RU" kern="0" dirty="0" smtClean="0"/>
              <a:t>Природные таланты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ru-RU" kern="0" dirty="0" smtClean="0"/>
              <a:t>Приобретенные способности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endParaRPr lang="ru-RU" kern="0" dirty="0"/>
          </a:p>
        </p:txBody>
      </p:sp>
      <p:sp>
        <p:nvSpPr>
          <p:cNvPr id="6" name="Текст 2"/>
          <p:cNvSpPr txBox="1">
            <a:spLocks/>
          </p:cNvSpPr>
          <p:nvPr/>
        </p:nvSpPr>
        <p:spPr>
          <a:xfrm>
            <a:off x="457200" y="6019606"/>
            <a:ext cx="99060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sz="2400" b="0" i="0">
                <a:solidFill>
                  <a:schemeClr val="tx1"/>
                </a:solidFill>
                <a:latin typeface="Microsoft Sans Serif"/>
                <a:ea typeface="+mn-ea"/>
                <a:cs typeface="Microsoft Sans Serif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kern="0" dirty="0" smtClean="0">
                <a:solidFill>
                  <a:srgbClr val="FF0000"/>
                </a:solidFill>
              </a:rPr>
              <a:t>Человеческий капитал</a:t>
            </a:r>
            <a:r>
              <a:rPr lang="ru-RU" b="1" kern="0" dirty="0" smtClean="0"/>
              <a:t> – главная ценность, главное богатство</a:t>
            </a:r>
            <a:endParaRPr lang="ru-RU" b="1" kern="0" dirty="0"/>
          </a:p>
        </p:txBody>
      </p:sp>
    </p:spTree>
    <p:extLst>
      <p:ext uri="{BB962C8B-B14F-4D97-AF65-F5344CB8AC3E}">
        <p14:creationId xmlns:p14="http://schemas.microsoft.com/office/powerpoint/2010/main" val="3983090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200"/>
            <a:ext cx="9906000" cy="1107996"/>
          </a:xfrm>
        </p:spPr>
        <p:txBody>
          <a:bodyPr/>
          <a:lstStyle/>
          <a:p>
            <a:pPr algn="ctr"/>
            <a:r>
              <a:rPr lang="ru-RU" sz="3600" dirty="0" smtClean="0"/>
              <a:t>Лучшие инвестиции – это инвестиции в </a:t>
            </a:r>
            <a:r>
              <a:rPr lang="ru-RU" sz="3600" u="sng" dirty="0" smtClean="0"/>
              <a:t>самого себя</a:t>
            </a:r>
            <a:endParaRPr lang="ru-RU" sz="3600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" y="1295400"/>
            <a:ext cx="9906000" cy="5078313"/>
          </a:xfrm>
        </p:spPr>
        <p:txBody>
          <a:bodyPr/>
          <a:lstStyle/>
          <a:p>
            <a:r>
              <a:rPr lang="ru-RU" b="1" dirty="0" smtClean="0"/>
              <a:t>Принципы правильного инвестирования:</a:t>
            </a:r>
            <a:endParaRPr lang="ru-RU" b="1" dirty="0"/>
          </a:p>
          <a:p>
            <a:pPr marL="457200" indent="-457200">
              <a:buAutoNum type="arabicPeriod"/>
            </a:pPr>
            <a:r>
              <a:rPr lang="ru-RU" b="1" dirty="0" smtClean="0"/>
              <a:t>Капитал надо приумножать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ru-RU" dirty="0" smtClean="0"/>
              <a:t>Мало иметь талант, нужно его развивать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ru-RU" dirty="0" smtClean="0"/>
              <a:t>При отсутствии таланта или гениальности МОЖНО и НУЖНО развивать у себя полезные навыки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ru-RU" dirty="0" smtClean="0"/>
              <a:t>Не вкладываешься в капитал = сокращаешь его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ru-RU" dirty="0" smtClean="0"/>
              <a:t>Инвестируешь время и энергию в образование = наращиваешь капитал</a:t>
            </a:r>
          </a:p>
          <a:p>
            <a:pPr marL="457200" indent="-457200">
              <a:buAutoNum type="arabicPeriod"/>
            </a:pPr>
            <a:r>
              <a:rPr lang="ru-RU" b="1" dirty="0" smtClean="0"/>
              <a:t>Капитал можно конвертировать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ru-RU" dirty="0" smtClean="0"/>
              <a:t>Полученные знания и навыки можно реализовать (продать) другим людям = конвертация человеческого капитала в финансовый (деньги)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ru-RU" dirty="0" smtClean="0"/>
              <a:t>Подумай, во что можно конвертировать умение играть на гитаре (человеческий капитал), КРОМЕ финансового капитала?</a:t>
            </a:r>
          </a:p>
          <a:p>
            <a:pPr marL="457200" indent="-457200">
              <a:buAutoNum type="arabicPeriod"/>
            </a:pPr>
            <a:r>
              <a:rPr lang="ru-RU" b="1" dirty="0" smtClean="0"/>
              <a:t>Капитал надо беречь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b="1" dirty="0" smtClean="0"/>
              <a:t>ЛЮБОЙ КАПИТАЛ </a:t>
            </a:r>
            <a:r>
              <a:rPr lang="ru-RU" b="1" dirty="0" smtClean="0">
                <a:solidFill>
                  <a:srgbClr val="FF0000"/>
                </a:solidFill>
              </a:rPr>
              <a:t>КОНЕЧЕН</a:t>
            </a:r>
            <a:r>
              <a:rPr lang="ru-RU" b="1" dirty="0" smtClean="0"/>
              <a:t>!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dirty="0" smtClean="0"/>
              <a:t>Необходимо тщательно выбирать цели и способы его использования. Любые инвестиции должны себя оправдать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dirty="0" smtClean="0"/>
              <a:t>Бездумное расходование капитала приводит к его преждевременному истощению.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2142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10564" y="299062"/>
            <a:ext cx="776541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Как</a:t>
            </a:r>
            <a:r>
              <a:rPr spc="-10" dirty="0"/>
              <a:t> </a:t>
            </a:r>
            <a:r>
              <a:rPr dirty="0"/>
              <a:t>вы</a:t>
            </a:r>
            <a:r>
              <a:rPr spc="-5" dirty="0"/>
              <a:t> </a:t>
            </a:r>
            <a:r>
              <a:rPr dirty="0"/>
              <a:t>обычно</a:t>
            </a:r>
            <a:r>
              <a:rPr spc="-5" dirty="0"/>
              <a:t> принимаете решения?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dirty="0"/>
              <a:t>4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236663" y="1371600"/>
            <a:ext cx="141605" cy="30905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 dirty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endParaRPr lang="ru-RU" sz="2000" spc="525" dirty="0" smtClean="0">
              <a:solidFill>
                <a:srgbClr val="F0A12D"/>
              </a:solidFill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endParaRPr lang="ru-RU" sz="2000" spc="525" dirty="0">
              <a:solidFill>
                <a:srgbClr val="F0A12D"/>
              </a:solidFill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endParaRPr lang="ru-RU" sz="2000" spc="525" dirty="0">
              <a:solidFill>
                <a:srgbClr val="F0A12D"/>
              </a:solidFill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r>
              <a:rPr sz="2000" spc="525" dirty="0" smtClean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 dirty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620"/>
              </a:spcBef>
            </a:pPr>
            <a:endParaRPr lang="ru-RU" sz="2000" spc="525" dirty="0" smtClean="0">
              <a:solidFill>
                <a:srgbClr val="F0A12D"/>
              </a:solidFill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620"/>
              </a:spcBef>
            </a:pPr>
            <a:endParaRPr lang="ru-RU" sz="2000" spc="525" dirty="0" smtClean="0">
              <a:solidFill>
                <a:srgbClr val="F0A12D"/>
              </a:solidFill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620"/>
              </a:spcBef>
            </a:pPr>
            <a:r>
              <a:rPr sz="2000" spc="525" dirty="0" smtClean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 dirty="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xfrm>
            <a:off x="1" y="1008011"/>
            <a:ext cx="9906000" cy="421397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685165" algn="l"/>
              </a:tabLst>
            </a:pPr>
            <a:r>
              <a:rPr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r>
              <a:rPr dirty="0">
                <a:solidFill>
                  <a:srgbClr val="F0A12D"/>
                </a:solidFill>
                <a:latin typeface="Times New Roman"/>
                <a:cs typeface="Times New Roman"/>
              </a:rPr>
              <a:t>	</a:t>
            </a:r>
            <a:r>
              <a:rPr spc="-5" dirty="0"/>
              <a:t>Три</a:t>
            </a:r>
            <a:r>
              <a:rPr dirty="0"/>
              <a:t> </a:t>
            </a:r>
            <a:r>
              <a:rPr spc="-10" dirty="0"/>
              <a:t>типа</a:t>
            </a:r>
            <a:r>
              <a:rPr dirty="0"/>
              <a:t> </a:t>
            </a:r>
            <a:r>
              <a:rPr spc="-5" dirty="0"/>
              <a:t>решений:</a:t>
            </a:r>
          </a:p>
          <a:p>
            <a:pPr marL="1085850">
              <a:lnSpc>
                <a:spcPct val="100000"/>
              </a:lnSpc>
              <a:spcBef>
                <a:spcPts val="5"/>
              </a:spcBef>
            </a:pPr>
            <a:r>
              <a:rPr sz="2000" spc="-10" dirty="0"/>
              <a:t>Мгновенные:</a:t>
            </a:r>
            <a:r>
              <a:rPr sz="2000" spc="20" dirty="0"/>
              <a:t> </a:t>
            </a:r>
            <a:r>
              <a:rPr sz="2000" i="1" spc="-5" dirty="0">
                <a:solidFill>
                  <a:srgbClr val="FF0000"/>
                </a:solidFill>
                <a:latin typeface="Arial"/>
                <a:cs typeface="Arial"/>
              </a:rPr>
              <a:t>Сначала</a:t>
            </a:r>
            <a:r>
              <a:rPr sz="2000" i="1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i="1" spc="-5" dirty="0">
                <a:solidFill>
                  <a:srgbClr val="FF0000"/>
                </a:solidFill>
                <a:latin typeface="Arial"/>
                <a:cs typeface="Arial"/>
              </a:rPr>
              <a:t>делаю </a:t>
            </a:r>
            <a:r>
              <a:rPr sz="1350" spc="-5" dirty="0">
                <a:solidFill>
                  <a:srgbClr val="2C2C2C"/>
                </a:solidFill>
                <a:latin typeface="Verdana"/>
                <a:cs typeface="Verdana"/>
              </a:rPr>
              <a:t>(принимаемое без </a:t>
            </a:r>
            <a:r>
              <a:rPr sz="1350" spc="-5" dirty="0" err="1">
                <a:solidFill>
                  <a:srgbClr val="2C2C2C"/>
                </a:solidFill>
                <a:latin typeface="Verdana"/>
                <a:cs typeface="Verdana"/>
              </a:rPr>
              <a:t>размышлений</a:t>
            </a:r>
            <a:r>
              <a:rPr sz="1350" spc="-5" dirty="0" smtClean="0">
                <a:solidFill>
                  <a:srgbClr val="2C2C2C"/>
                </a:solidFill>
                <a:latin typeface="Verdana"/>
                <a:cs typeface="Verdana"/>
              </a:rPr>
              <a:t>);</a:t>
            </a:r>
            <a:endParaRPr lang="ru-RU" sz="1350" spc="-5" dirty="0" smtClean="0">
              <a:solidFill>
                <a:srgbClr val="2C2C2C"/>
              </a:solidFill>
              <a:latin typeface="Verdana"/>
              <a:cs typeface="Verdana"/>
            </a:endParaRPr>
          </a:p>
          <a:p>
            <a:pPr marL="1371600" indent="-285750">
              <a:lnSpc>
                <a:spcPct val="100000"/>
              </a:lnSpc>
              <a:spcBef>
                <a:spcPts val="5"/>
              </a:spcBef>
              <a:buFont typeface="Arial" panose="020B0604020202020204" pitchFamily="34" charset="0"/>
              <a:buChar char="•"/>
            </a:pPr>
            <a:r>
              <a:rPr lang="ru-RU" sz="1350" dirty="0" smtClean="0">
                <a:latin typeface="Verdana"/>
                <a:cs typeface="Verdana"/>
              </a:rPr>
              <a:t>ВАЖНО! Лучший способ принять решение мгновенно – это принять его заранее. </a:t>
            </a:r>
          </a:p>
          <a:p>
            <a:pPr marL="1371600" indent="-285750">
              <a:lnSpc>
                <a:spcPct val="100000"/>
              </a:lnSpc>
              <a:spcBef>
                <a:spcPts val="5"/>
              </a:spcBef>
              <a:buFont typeface="Arial" panose="020B0604020202020204" pitchFamily="34" charset="0"/>
              <a:buChar char="•"/>
            </a:pPr>
            <a:r>
              <a:rPr lang="ru-RU" sz="1350" dirty="0" smtClean="0">
                <a:latin typeface="Verdana"/>
                <a:cs typeface="Verdana"/>
              </a:rPr>
              <a:t>Принимать решения стихийно – опасно. Принимать решения на основе длительной подготовки – возможно.</a:t>
            </a:r>
          </a:p>
          <a:p>
            <a:pPr marL="1371600" indent="-285750">
              <a:lnSpc>
                <a:spcPct val="100000"/>
              </a:lnSpc>
              <a:spcBef>
                <a:spcPts val="5"/>
              </a:spcBef>
              <a:buFont typeface="Arial" panose="020B0604020202020204" pitchFamily="34" charset="0"/>
              <a:buChar char="•"/>
            </a:pPr>
            <a:endParaRPr sz="1350" dirty="0">
              <a:latin typeface="Verdana"/>
              <a:cs typeface="Verdana"/>
            </a:endParaRPr>
          </a:p>
          <a:p>
            <a:pPr marL="1085850">
              <a:lnSpc>
                <a:spcPct val="100000"/>
              </a:lnSpc>
            </a:pPr>
            <a:r>
              <a:rPr sz="2000" spc="-10" dirty="0"/>
              <a:t>Бессознательные:</a:t>
            </a:r>
            <a:r>
              <a:rPr sz="2000" spc="25" dirty="0"/>
              <a:t> </a:t>
            </a:r>
            <a:r>
              <a:rPr sz="2000" i="1" spc="-5" dirty="0">
                <a:solidFill>
                  <a:srgbClr val="FF0000"/>
                </a:solidFill>
                <a:latin typeface="Arial"/>
                <a:cs typeface="Arial"/>
              </a:rPr>
              <a:t>Сначала вижу </a:t>
            </a:r>
            <a:r>
              <a:rPr sz="1350" spc="-5" dirty="0">
                <a:solidFill>
                  <a:srgbClr val="2C2C2C"/>
                </a:solidFill>
                <a:latin typeface="Verdana"/>
                <a:cs typeface="Verdana"/>
              </a:rPr>
              <a:t>(основанное</a:t>
            </a:r>
            <a:r>
              <a:rPr sz="1350" dirty="0">
                <a:solidFill>
                  <a:srgbClr val="2C2C2C"/>
                </a:solidFill>
                <a:latin typeface="Verdana"/>
                <a:cs typeface="Verdana"/>
              </a:rPr>
              <a:t> </a:t>
            </a:r>
            <a:r>
              <a:rPr sz="1350" spc="-5" dirty="0" err="1">
                <a:solidFill>
                  <a:srgbClr val="2C2C2C"/>
                </a:solidFill>
                <a:latin typeface="Verdana"/>
                <a:cs typeface="Verdana"/>
              </a:rPr>
              <a:t>на</a:t>
            </a:r>
            <a:r>
              <a:rPr sz="1350" dirty="0">
                <a:solidFill>
                  <a:srgbClr val="2C2C2C"/>
                </a:solidFill>
                <a:latin typeface="Verdana"/>
                <a:cs typeface="Verdana"/>
              </a:rPr>
              <a:t> </a:t>
            </a:r>
            <a:r>
              <a:rPr sz="1350" spc="-5" dirty="0" err="1" smtClean="0">
                <a:solidFill>
                  <a:srgbClr val="2C2C2C"/>
                </a:solidFill>
                <a:latin typeface="Verdana"/>
                <a:cs typeface="Verdana"/>
              </a:rPr>
              <a:t>инсайте</a:t>
            </a:r>
            <a:r>
              <a:rPr lang="ru-RU" sz="1350" spc="-5" dirty="0" smtClean="0">
                <a:solidFill>
                  <a:srgbClr val="2C2C2C"/>
                </a:solidFill>
                <a:latin typeface="Verdana"/>
                <a:cs typeface="Verdana"/>
              </a:rPr>
              <a:t> (внезапном понимании)</a:t>
            </a:r>
            <a:r>
              <a:rPr sz="1350" spc="-5" dirty="0" smtClean="0">
                <a:solidFill>
                  <a:srgbClr val="2C2C2C"/>
                </a:solidFill>
                <a:latin typeface="Verdana"/>
                <a:cs typeface="Verdana"/>
              </a:rPr>
              <a:t>,</a:t>
            </a:r>
            <a:r>
              <a:rPr sz="1350" dirty="0" smtClean="0">
                <a:solidFill>
                  <a:srgbClr val="2C2C2C"/>
                </a:solidFill>
                <a:latin typeface="Verdana"/>
                <a:cs typeface="Verdana"/>
              </a:rPr>
              <a:t> </a:t>
            </a:r>
            <a:r>
              <a:rPr sz="1350" spc="-5" dirty="0" err="1" smtClean="0">
                <a:solidFill>
                  <a:srgbClr val="2C2C2C"/>
                </a:solidFill>
                <a:latin typeface="Verdana"/>
                <a:cs typeface="Verdana"/>
              </a:rPr>
              <a:t>на</a:t>
            </a:r>
            <a:r>
              <a:rPr lang="ru-RU" sz="1350" dirty="0">
                <a:solidFill>
                  <a:srgbClr val="2C2C2C"/>
                </a:solidFill>
                <a:latin typeface="Verdana"/>
                <a:cs typeface="Verdana"/>
              </a:rPr>
              <a:t> </a:t>
            </a:r>
            <a:r>
              <a:rPr sz="1350" spc="-5" dirty="0" err="1" smtClean="0">
                <a:solidFill>
                  <a:srgbClr val="2C2C2C"/>
                </a:solidFill>
                <a:latin typeface="Verdana"/>
                <a:cs typeface="Verdana"/>
              </a:rPr>
              <a:t>ощущении</a:t>
            </a:r>
            <a:r>
              <a:rPr lang="ru-RU" sz="1350" dirty="0" smtClean="0">
                <a:latin typeface="Verdana"/>
                <a:cs typeface="Verdana"/>
              </a:rPr>
              <a:t> </a:t>
            </a:r>
            <a:r>
              <a:rPr sz="1350" spc="-5" dirty="0" err="1" smtClean="0">
                <a:solidFill>
                  <a:srgbClr val="2C2C2C"/>
                </a:solidFill>
                <a:latin typeface="Verdana"/>
                <a:cs typeface="Verdana"/>
              </a:rPr>
              <a:t>правильности</a:t>
            </a:r>
            <a:r>
              <a:rPr lang="ru-RU" sz="1350" spc="-5" dirty="0" smtClean="0">
                <a:solidFill>
                  <a:srgbClr val="2C2C2C"/>
                </a:solidFill>
                <a:latin typeface="Verdana"/>
                <a:cs typeface="Verdana"/>
              </a:rPr>
              <a:t>, интуиции</a:t>
            </a:r>
            <a:r>
              <a:rPr sz="1350" spc="-5" dirty="0" smtClean="0">
                <a:solidFill>
                  <a:srgbClr val="2C2C2C"/>
                </a:solidFill>
                <a:latin typeface="Verdana"/>
                <a:cs typeface="Verdana"/>
              </a:rPr>
              <a:t>);</a:t>
            </a:r>
            <a:endParaRPr lang="ru-RU" sz="1350" spc="-5" dirty="0" smtClean="0">
              <a:solidFill>
                <a:srgbClr val="2C2C2C"/>
              </a:solidFill>
              <a:latin typeface="Verdana"/>
              <a:cs typeface="Verdana"/>
            </a:endParaRPr>
          </a:p>
          <a:p>
            <a:pPr marL="137160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1350" spc="-5" dirty="0" smtClean="0">
                <a:solidFill>
                  <a:srgbClr val="2C2C2C"/>
                </a:solidFill>
                <a:latin typeface="Verdana"/>
                <a:cs typeface="Verdana"/>
              </a:rPr>
              <a:t>Могут приниматься на основе опыта, долгих предварительных рассуждений – относительно безопасный способ.</a:t>
            </a:r>
          </a:p>
          <a:p>
            <a:pPr marL="137160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1350" spc="-5" dirty="0" smtClean="0">
                <a:solidFill>
                  <a:srgbClr val="2C2C2C"/>
                </a:solidFill>
                <a:latin typeface="Verdana"/>
                <a:cs typeface="Verdana"/>
              </a:rPr>
              <a:t>Могут быть похожи на каприз – опасный способ.</a:t>
            </a:r>
          </a:p>
          <a:p>
            <a:pPr marL="137160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1350" spc="-5" dirty="0" smtClean="0">
                <a:solidFill>
                  <a:srgbClr val="2C2C2C"/>
                </a:solidFill>
                <a:latin typeface="Verdana"/>
                <a:cs typeface="Verdana"/>
              </a:rPr>
              <a:t>Только результаты могут показать правильность решения</a:t>
            </a:r>
          </a:p>
          <a:p>
            <a:pPr marL="1085850">
              <a:lnSpc>
                <a:spcPct val="100000"/>
              </a:lnSpc>
            </a:pPr>
            <a:endParaRPr sz="1350" dirty="0">
              <a:latin typeface="Verdana"/>
              <a:cs typeface="Verdana"/>
            </a:endParaRPr>
          </a:p>
          <a:p>
            <a:pPr marL="1085215">
              <a:lnSpc>
                <a:spcPts val="2385"/>
              </a:lnSpc>
            </a:pPr>
            <a:r>
              <a:rPr sz="2000" spc="-10" dirty="0"/>
              <a:t>Сознательные:</a:t>
            </a:r>
            <a:r>
              <a:rPr sz="2000" spc="20" dirty="0"/>
              <a:t> </a:t>
            </a:r>
            <a:r>
              <a:rPr sz="2000" i="1" spc="-5" dirty="0">
                <a:solidFill>
                  <a:srgbClr val="FF0000"/>
                </a:solidFill>
                <a:latin typeface="Arial"/>
                <a:cs typeface="Arial"/>
              </a:rPr>
              <a:t>Сначала думаю </a:t>
            </a:r>
            <a:r>
              <a:rPr sz="1350" spc="-5" dirty="0">
                <a:solidFill>
                  <a:srgbClr val="2C2C2C"/>
                </a:solidFill>
                <a:latin typeface="Verdana"/>
                <a:cs typeface="Verdana"/>
              </a:rPr>
              <a:t>(принимаемое </a:t>
            </a:r>
            <a:r>
              <a:rPr sz="1350" dirty="0">
                <a:solidFill>
                  <a:srgbClr val="2C2C2C"/>
                </a:solidFill>
                <a:latin typeface="Verdana"/>
                <a:cs typeface="Verdana"/>
              </a:rPr>
              <a:t>в </a:t>
            </a:r>
            <a:r>
              <a:rPr sz="1350" spc="-5" dirty="0">
                <a:solidFill>
                  <a:srgbClr val="2C2C2C"/>
                </a:solidFill>
                <a:latin typeface="Verdana"/>
                <a:cs typeface="Verdana"/>
              </a:rPr>
              <a:t>результате</a:t>
            </a:r>
            <a:r>
              <a:rPr sz="1350" dirty="0">
                <a:solidFill>
                  <a:srgbClr val="2C2C2C"/>
                </a:solidFill>
                <a:latin typeface="Verdana"/>
                <a:cs typeface="Verdana"/>
              </a:rPr>
              <a:t> </a:t>
            </a:r>
            <a:r>
              <a:rPr sz="1350" spc="-5" dirty="0">
                <a:solidFill>
                  <a:srgbClr val="2C2C2C"/>
                </a:solidFill>
                <a:latin typeface="Verdana"/>
                <a:cs typeface="Verdana"/>
              </a:rPr>
              <a:t>логического</a:t>
            </a:r>
            <a:endParaRPr sz="1350" dirty="0">
              <a:latin typeface="Verdana"/>
              <a:cs typeface="Verdana"/>
            </a:endParaRPr>
          </a:p>
          <a:p>
            <a:pPr marL="1085215">
              <a:lnSpc>
                <a:spcPct val="100000"/>
              </a:lnSpc>
              <a:spcBef>
                <a:spcPts val="30"/>
              </a:spcBef>
            </a:pPr>
            <a:r>
              <a:rPr sz="1350" spc="-5" dirty="0" err="1">
                <a:solidFill>
                  <a:srgbClr val="2C2C2C"/>
                </a:solidFill>
                <a:latin typeface="Verdana"/>
                <a:cs typeface="Verdana"/>
              </a:rPr>
              <a:t>анализа</a:t>
            </a:r>
            <a:r>
              <a:rPr sz="1350" spc="-5" dirty="0" smtClean="0">
                <a:solidFill>
                  <a:srgbClr val="2C2C2C"/>
                </a:solidFill>
                <a:latin typeface="Verdana"/>
                <a:cs typeface="Verdana"/>
              </a:rPr>
              <a:t>).</a:t>
            </a:r>
            <a:endParaRPr lang="ru-RU" sz="1350" spc="-5" dirty="0" smtClean="0">
              <a:solidFill>
                <a:srgbClr val="2C2C2C"/>
              </a:solidFill>
              <a:latin typeface="Verdana"/>
              <a:cs typeface="Verdana"/>
            </a:endParaRPr>
          </a:p>
          <a:p>
            <a:pPr marL="1370965" indent="-285750">
              <a:lnSpc>
                <a:spcPct val="100000"/>
              </a:lnSpc>
              <a:spcBef>
                <a:spcPts val="30"/>
              </a:spcBef>
              <a:buFont typeface="Arial" panose="020B0604020202020204" pitchFamily="34" charset="0"/>
              <a:buChar char="•"/>
            </a:pPr>
            <a:r>
              <a:rPr lang="ru-RU" sz="1350" spc="-5" dirty="0" smtClean="0">
                <a:solidFill>
                  <a:srgbClr val="2C2C2C"/>
                </a:solidFill>
                <a:latin typeface="Verdana"/>
                <a:cs typeface="Verdana"/>
              </a:rPr>
              <a:t>Является результатом сбора информации и логического анализа этой информации</a:t>
            </a:r>
          </a:p>
          <a:p>
            <a:pPr marL="1370965" indent="-285750">
              <a:lnSpc>
                <a:spcPct val="100000"/>
              </a:lnSpc>
              <a:spcBef>
                <a:spcPts val="30"/>
              </a:spcBef>
              <a:buFont typeface="Arial" panose="020B0604020202020204" pitchFamily="34" charset="0"/>
              <a:buChar char="•"/>
            </a:pPr>
            <a:r>
              <a:rPr lang="ru-RU" sz="1350" spc="-5" dirty="0" smtClean="0">
                <a:solidFill>
                  <a:srgbClr val="2C2C2C"/>
                </a:solidFill>
                <a:latin typeface="Verdana"/>
                <a:cs typeface="Verdana"/>
              </a:rPr>
              <a:t>Требует ГОРАЗДО больше времени и усилий</a:t>
            </a:r>
          </a:p>
          <a:p>
            <a:pPr marL="1370965" indent="-285750">
              <a:lnSpc>
                <a:spcPct val="100000"/>
              </a:lnSpc>
              <a:spcBef>
                <a:spcPts val="30"/>
              </a:spcBef>
              <a:buFont typeface="Arial" panose="020B0604020202020204" pitchFamily="34" charset="0"/>
              <a:buChar char="•"/>
            </a:pPr>
            <a:r>
              <a:rPr lang="ru-RU" sz="1350" spc="-5" dirty="0" smtClean="0">
                <a:solidFill>
                  <a:srgbClr val="2C2C2C"/>
                </a:solidFill>
                <a:latin typeface="Verdana"/>
                <a:cs typeface="Verdana"/>
              </a:rPr>
              <a:t>Может дать более или менее прогнозируемый результат</a:t>
            </a:r>
            <a:endParaRPr sz="1350" dirty="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5753" y="5585574"/>
            <a:ext cx="52089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97865" algn="l"/>
              </a:tabLst>
            </a:pPr>
            <a:r>
              <a:rPr sz="2400"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r>
              <a:rPr sz="2400" dirty="0">
                <a:solidFill>
                  <a:srgbClr val="F0A12D"/>
                </a:solidFill>
                <a:latin typeface="Times New Roman"/>
                <a:cs typeface="Times New Roman"/>
              </a:rPr>
              <a:t>	</a:t>
            </a:r>
            <a:r>
              <a:rPr sz="2400" spc="-75" dirty="0">
                <a:latin typeface="Microsoft Sans Serif"/>
                <a:cs typeface="Microsoft Sans Serif"/>
              </a:rPr>
              <a:t>Какой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55" dirty="0">
                <a:latin typeface="Microsoft Sans Serif"/>
                <a:cs typeface="Microsoft Sans Serif"/>
              </a:rPr>
              <a:t>из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них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самый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надежный?</a:t>
            </a:r>
            <a:endParaRPr sz="2400" dirty="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10564" y="299062"/>
            <a:ext cx="8359140" cy="1000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Каковы основные</a:t>
            </a:r>
            <a:r>
              <a:rPr dirty="0"/>
              <a:t> </a:t>
            </a:r>
            <a:r>
              <a:rPr spc="-5" dirty="0"/>
              <a:t>этапы </a:t>
            </a:r>
            <a:r>
              <a:rPr i="1" spc="-5" dirty="0">
                <a:latin typeface="Arial"/>
                <a:cs typeface="Arial"/>
              </a:rPr>
              <a:t>сознательного</a:t>
            </a:r>
          </a:p>
          <a:p>
            <a:pPr marL="12700">
              <a:lnSpc>
                <a:spcPct val="100000"/>
              </a:lnSpc>
            </a:pPr>
            <a:r>
              <a:rPr dirty="0"/>
              <a:t>принятия</a:t>
            </a:r>
            <a:r>
              <a:rPr spc="-35" dirty="0"/>
              <a:t> </a:t>
            </a:r>
            <a:r>
              <a:rPr spc="-5" dirty="0"/>
              <a:t>решения?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dirty="0"/>
              <a:t>5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10489" y="1655349"/>
            <a:ext cx="1949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0A12D"/>
                </a:solidFill>
                <a:latin typeface="Microsoft Sans Serif"/>
                <a:cs typeface="Microsoft Sans Serif"/>
              </a:rPr>
              <a:t>q</a:t>
            </a:r>
            <a:endParaRPr sz="24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4889" y="1655349"/>
            <a:ext cx="3880485" cy="1002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0" marR="5080" indent="-28575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Microsoft Sans Serif"/>
                <a:cs typeface="Microsoft Sans Serif"/>
              </a:rPr>
              <a:t>Определение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цели: 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000" spc="-35" dirty="0">
                <a:latin typeface="Microsoft Sans Serif"/>
                <a:cs typeface="Microsoft Sans Serif"/>
              </a:rPr>
              <a:t>Конкретной,</a:t>
            </a:r>
            <a:r>
              <a:rPr sz="2000" spc="5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реалистичной</a:t>
            </a:r>
            <a:r>
              <a:rPr sz="2000" spc="10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и</a:t>
            </a:r>
            <a:r>
              <a:rPr sz="2000" spc="10" dirty="0">
                <a:latin typeface="Microsoft Sans Serif"/>
                <a:cs typeface="Microsoft Sans Serif"/>
              </a:rPr>
              <a:t> </a:t>
            </a:r>
            <a:r>
              <a:rPr sz="2000" dirty="0">
                <a:latin typeface="Microsoft Sans Serif"/>
                <a:cs typeface="Microsoft Sans Serif"/>
              </a:rPr>
              <a:t>с </a:t>
            </a:r>
            <a:r>
              <a:rPr sz="2000" spc="-520" dirty="0">
                <a:latin typeface="Microsoft Sans Serif"/>
                <a:cs typeface="Microsoft Sans Serif"/>
              </a:rPr>
              <a:t> </a:t>
            </a:r>
            <a:r>
              <a:rPr sz="2000" spc="-10" dirty="0">
                <a:latin typeface="Microsoft Sans Serif"/>
                <a:cs typeface="Microsoft Sans Serif"/>
              </a:rPr>
              <a:t>определенным</a:t>
            </a:r>
            <a:r>
              <a:rPr sz="2000" spc="10" dirty="0">
                <a:latin typeface="Microsoft Sans Serif"/>
                <a:cs typeface="Microsoft Sans Serif"/>
              </a:rPr>
              <a:t> </a:t>
            </a:r>
            <a:r>
              <a:rPr sz="2000" spc="-25" dirty="0">
                <a:latin typeface="Microsoft Sans Serif"/>
                <a:cs typeface="Microsoft Sans Serif"/>
              </a:rPr>
              <a:t>горизонтом;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81939" y="2022183"/>
            <a:ext cx="16700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0489" y="2905029"/>
            <a:ext cx="1949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0A12D"/>
                </a:solidFill>
                <a:latin typeface="Microsoft Sans Serif"/>
                <a:cs typeface="Microsoft Sans Serif"/>
              </a:rPr>
              <a:t>q</a:t>
            </a:r>
            <a:endParaRPr sz="2400">
              <a:latin typeface="Microsoft Sans Serif"/>
              <a:cs typeface="Microsoft Sans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24889" y="2905029"/>
            <a:ext cx="4384675" cy="19164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Microsoft Sans Serif"/>
                <a:cs typeface="Microsoft Sans Serif"/>
              </a:rPr>
              <a:t>Подбор</a:t>
            </a:r>
            <a:r>
              <a:rPr sz="2400" spc="-1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альтернатив:</a:t>
            </a:r>
            <a:endParaRPr sz="2400">
              <a:latin typeface="Microsoft Sans Serif"/>
              <a:cs typeface="Microsoft Sans Serif"/>
            </a:endParaRPr>
          </a:p>
          <a:p>
            <a:pPr marL="298450" marR="530860" algn="just">
              <a:lnSpc>
                <a:spcPct val="100000"/>
              </a:lnSpc>
              <a:spcBef>
                <a:spcPts val="5"/>
              </a:spcBef>
            </a:pPr>
            <a:r>
              <a:rPr sz="2000" spc="-5" dirty="0">
                <a:latin typeface="Microsoft Sans Serif"/>
                <a:cs typeface="Microsoft Sans Serif"/>
              </a:rPr>
              <a:t>По </a:t>
            </a:r>
            <a:r>
              <a:rPr sz="2000" spc="-65" dirty="0">
                <a:latin typeface="Microsoft Sans Serif"/>
                <a:cs typeface="Microsoft Sans Serif"/>
              </a:rPr>
              <a:t>каким </a:t>
            </a:r>
            <a:r>
              <a:rPr sz="2000" spc="-25" dirty="0">
                <a:latin typeface="Microsoft Sans Serif"/>
                <a:cs typeface="Microsoft Sans Serif"/>
              </a:rPr>
              <a:t>характеристикам </a:t>
            </a:r>
            <a:r>
              <a:rPr sz="2000" spc="-5" dirty="0">
                <a:latin typeface="Microsoft Sans Serif"/>
                <a:cs typeface="Microsoft Sans Serif"/>
              </a:rPr>
              <a:t>вы </a:t>
            </a:r>
            <a:r>
              <a:rPr sz="2000" spc="-520" dirty="0">
                <a:latin typeface="Microsoft Sans Serif"/>
                <a:cs typeface="Microsoft Sans Serif"/>
              </a:rPr>
              <a:t> </a:t>
            </a:r>
            <a:r>
              <a:rPr sz="2000" dirty="0">
                <a:latin typeface="Microsoft Sans Serif"/>
                <a:cs typeface="Microsoft Sans Serif"/>
              </a:rPr>
              <a:t>будете</a:t>
            </a:r>
            <a:r>
              <a:rPr sz="2000" spc="15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сравнивать?</a:t>
            </a:r>
            <a:endParaRPr sz="2000">
              <a:latin typeface="Microsoft Sans Serif"/>
              <a:cs typeface="Microsoft Sans Serif"/>
            </a:endParaRPr>
          </a:p>
          <a:p>
            <a:pPr marL="298450" marR="5080" algn="just">
              <a:lnSpc>
                <a:spcPct val="100000"/>
              </a:lnSpc>
            </a:pPr>
            <a:r>
              <a:rPr sz="2000" spc="-55" dirty="0">
                <a:latin typeface="Microsoft Sans Serif"/>
                <a:cs typeface="Microsoft Sans Serif"/>
              </a:rPr>
              <a:t>Каковы </a:t>
            </a:r>
            <a:r>
              <a:rPr sz="2000" spc="-10" dirty="0">
                <a:latin typeface="Microsoft Sans Serif"/>
                <a:cs typeface="Microsoft Sans Serif"/>
              </a:rPr>
              <a:t>ограничения </a:t>
            </a:r>
            <a:r>
              <a:rPr sz="2000" dirty="0">
                <a:latin typeface="Microsoft Sans Serif"/>
                <a:cs typeface="Microsoft Sans Serif"/>
              </a:rPr>
              <a:t>/ </a:t>
            </a:r>
            <a:r>
              <a:rPr sz="2000" spc="-15" dirty="0">
                <a:latin typeface="Microsoft Sans Serif"/>
                <a:cs typeface="Microsoft Sans Serif"/>
              </a:rPr>
              <a:t>пожелания? </a:t>
            </a:r>
            <a:r>
              <a:rPr sz="2000" spc="-520" dirty="0">
                <a:latin typeface="Microsoft Sans Serif"/>
                <a:cs typeface="Microsoft Sans Serif"/>
              </a:rPr>
              <a:t> </a:t>
            </a:r>
            <a:r>
              <a:rPr sz="2000" spc="-65" dirty="0">
                <a:latin typeface="Microsoft Sans Serif"/>
                <a:cs typeface="Microsoft Sans Serif"/>
              </a:rPr>
              <a:t>Какие </a:t>
            </a:r>
            <a:r>
              <a:rPr sz="2000" dirty="0">
                <a:latin typeface="Microsoft Sans Serif"/>
                <a:cs typeface="Microsoft Sans Serif"/>
              </a:rPr>
              <a:t>альтернативы </a:t>
            </a:r>
            <a:r>
              <a:rPr sz="2000" spc="-5" dirty="0">
                <a:latin typeface="Microsoft Sans Serif"/>
                <a:cs typeface="Microsoft Sans Serif"/>
              </a:rPr>
              <a:t>прошли сито </a:t>
            </a:r>
            <a:r>
              <a:rPr sz="2000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отбора?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1939" y="3271863"/>
            <a:ext cx="16700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81939" y="3881463"/>
            <a:ext cx="16700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0489" y="5069109"/>
            <a:ext cx="1949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0A12D"/>
                </a:solidFill>
                <a:latin typeface="Microsoft Sans Serif"/>
                <a:cs typeface="Microsoft Sans Serif"/>
              </a:rPr>
              <a:t>q</a:t>
            </a:r>
            <a:endParaRPr sz="2400">
              <a:latin typeface="Microsoft Sans Serif"/>
              <a:cs typeface="Microsoft Sans Serif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24889" y="5069109"/>
            <a:ext cx="3884295" cy="1002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0" marR="5080" indent="-28575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Microsoft Sans Serif"/>
                <a:cs typeface="Microsoft Sans Serif"/>
              </a:rPr>
              <a:t>Выбор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лучшего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варианта: </a:t>
            </a:r>
            <a:r>
              <a:rPr sz="2400" spc="-5" dirty="0">
                <a:latin typeface="Microsoft Sans Serif"/>
                <a:cs typeface="Microsoft Sans Serif"/>
              </a:rPr>
              <a:t> </a:t>
            </a:r>
            <a:r>
              <a:rPr sz="2000" spc="-65" dirty="0">
                <a:latin typeface="Microsoft Sans Serif"/>
                <a:cs typeface="Microsoft Sans Serif"/>
              </a:rPr>
              <a:t>Какие</a:t>
            </a:r>
            <a:r>
              <a:rPr sz="2000" dirty="0">
                <a:latin typeface="Microsoft Sans Serif"/>
                <a:cs typeface="Microsoft Sans Serif"/>
              </a:rPr>
              <a:t> </a:t>
            </a:r>
            <a:r>
              <a:rPr sz="2000" spc="-20" dirty="0">
                <a:latin typeface="Microsoft Sans Serif"/>
                <a:cs typeface="Microsoft Sans Serif"/>
              </a:rPr>
              <a:t>характеристики</a:t>
            </a:r>
            <a:r>
              <a:rPr sz="2000" dirty="0">
                <a:latin typeface="Microsoft Sans Serif"/>
                <a:cs typeface="Microsoft Sans Serif"/>
              </a:rPr>
              <a:t> </a:t>
            </a:r>
            <a:r>
              <a:rPr sz="2000" spc="5" dirty="0">
                <a:latin typeface="Microsoft Sans Serif"/>
                <a:cs typeface="Microsoft Sans Serif"/>
              </a:rPr>
              <a:t>для </a:t>
            </a:r>
            <a:r>
              <a:rPr sz="2000" spc="-5" dirty="0">
                <a:latin typeface="Microsoft Sans Serif"/>
                <a:cs typeface="Microsoft Sans Serif"/>
              </a:rPr>
              <a:t>вас </a:t>
            </a:r>
            <a:r>
              <a:rPr sz="2000" spc="-520" dirty="0">
                <a:latin typeface="Microsoft Sans Serif"/>
                <a:cs typeface="Microsoft Sans Serif"/>
              </a:rPr>
              <a:t> </a:t>
            </a:r>
            <a:r>
              <a:rPr sz="2000" spc="-20" dirty="0">
                <a:latin typeface="Microsoft Sans Serif"/>
                <a:cs typeface="Microsoft Sans Serif"/>
              </a:rPr>
              <a:t>важнее</a:t>
            </a:r>
            <a:r>
              <a:rPr sz="2000" spc="15" dirty="0">
                <a:latin typeface="Microsoft Sans Serif"/>
                <a:cs typeface="Microsoft Sans Serif"/>
              </a:rPr>
              <a:t> </a:t>
            </a:r>
            <a:r>
              <a:rPr sz="2000" spc="-10" dirty="0">
                <a:latin typeface="Microsoft Sans Serif"/>
                <a:cs typeface="Microsoft Sans Serif"/>
              </a:rPr>
              <a:t>всего?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81939" y="5435943"/>
            <a:ext cx="16700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525" dirty="0">
                <a:solidFill>
                  <a:srgbClr val="F0A12D"/>
                </a:solidFill>
                <a:latin typeface="Microsoft Sans Serif"/>
                <a:cs typeface="Microsoft Sans Serif"/>
              </a:rPr>
              <a:t>–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481001" y="1655349"/>
            <a:ext cx="307721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8500" marR="5080" indent="-685800">
              <a:lnSpc>
                <a:spcPct val="100000"/>
              </a:lnSpc>
              <a:spcBef>
                <a:spcPts val="100"/>
              </a:spcBef>
              <a:tabLst>
                <a:tab pos="697865" algn="l"/>
              </a:tabLst>
            </a:pPr>
            <a:r>
              <a:rPr sz="2400"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r>
              <a:rPr sz="2400" dirty="0">
                <a:solidFill>
                  <a:srgbClr val="F0A12D"/>
                </a:solidFill>
                <a:latin typeface="Times New Roman"/>
                <a:cs typeface="Times New Roman"/>
              </a:rPr>
              <a:t>	</a:t>
            </a:r>
            <a:r>
              <a:rPr sz="2400" spc="-15" dirty="0">
                <a:latin typeface="Microsoft Sans Serif"/>
                <a:cs typeface="Microsoft Sans Serif"/>
              </a:rPr>
              <a:t>Пример: </a:t>
            </a:r>
            <a:r>
              <a:rPr sz="2400" spc="-55" dirty="0">
                <a:latin typeface="Microsoft Sans Serif"/>
                <a:cs typeface="Microsoft Sans Serif"/>
              </a:rPr>
              <a:t>покупка </a:t>
            </a:r>
            <a:r>
              <a:rPr sz="2400" spc="-63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смартфона</a:t>
            </a:r>
            <a:endParaRPr sz="24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10564" y="299062"/>
            <a:ext cx="350901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Работа</a:t>
            </a:r>
            <a:r>
              <a:rPr spc="-35" dirty="0"/>
              <a:t> </a:t>
            </a:r>
            <a:r>
              <a:rPr dirty="0"/>
              <a:t>в</a:t>
            </a:r>
            <a:r>
              <a:rPr spc="-30" dirty="0"/>
              <a:t> </a:t>
            </a:r>
            <a:r>
              <a:rPr spc="-5" dirty="0"/>
              <a:t>группах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dirty="0"/>
              <a:t>6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14235" y="990600"/>
            <a:ext cx="320230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8500" marR="5080" indent="-685800">
              <a:lnSpc>
                <a:spcPct val="100000"/>
              </a:lnSpc>
              <a:spcBef>
                <a:spcPts val="100"/>
              </a:spcBef>
              <a:tabLst>
                <a:tab pos="697865" algn="l"/>
              </a:tabLst>
            </a:pPr>
            <a:r>
              <a:rPr sz="2400" dirty="0">
                <a:solidFill>
                  <a:srgbClr val="F0A12D"/>
                </a:solidFill>
                <a:latin typeface="Webdings"/>
                <a:cs typeface="Webdings"/>
              </a:rPr>
              <a:t></a:t>
            </a:r>
            <a:r>
              <a:rPr sz="2400" dirty="0">
                <a:solidFill>
                  <a:srgbClr val="F0A12D"/>
                </a:solidFill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Microsoft Sans Serif"/>
                <a:cs typeface="Microsoft Sans Serif"/>
              </a:rPr>
              <a:t>Предложите </a:t>
            </a:r>
            <a:r>
              <a:rPr sz="2400" spc="-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алгоритм </a:t>
            </a:r>
            <a:r>
              <a:rPr sz="2400" spc="-55" dirty="0">
                <a:latin typeface="Microsoft Sans Serif"/>
                <a:cs typeface="Microsoft Sans Serif"/>
              </a:rPr>
              <a:t>покупки </a:t>
            </a:r>
            <a:r>
              <a:rPr sz="2400" spc="-630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какой-то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вещи</a:t>
            </a:r>
            <a:endParaRPr sz="2400" dirty="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52800" y="812142"/>
            <a:ext cx="6553201" cy="5162567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355600" marR="1012190" indent="-342900">
              <a:lnSpc>
                <a:spcPts val="2590"/>
              </a:lnSpc>
              <a:spcBef>
                <a:spcPts val="425"/>
              </a:spcBef>
              <a:buFont typeface="Arial" panose="020B0604020202020204" pitchFamily="34" charset="0"/>
              <a:buChar char="•"/>
            </a:pPr>
            <a:r>
              <a:rPr sz="2400" spc="-5" dirty="0">
                <a:latin typeface="Microsoft Sans Serif"/>
                <a:cs typeface="Microsoft Sans Serif"/>
              </a:rPr>
              <a:t>Сформулируйте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dirty="0" err="1">
                <a:latin typeface="Microsoft Sans Serif"/>
                <a:cs typeface="Microsoft Sans Serif"/>
              </a:rPr>
              <a:t>цель</a:t>
            </a:r>
            <a:r>
              <a:rPr sz="2400" dirty="0">
                <a:latin typeface="Microsoft Sans Serif"/>
                <a:cs typeface="Microsoft Sans Serif"/>
              </a:rPr>
              <a:t> 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endParaRPr lang="ru-RU" sz="2400" spc="5" dirty="0" smtClean="0">
              <a:latin typeface="Microsoft Sans Serif"/>
              <a:cs typeface="Microsoft Sans Serif"/>
            </a:endParaRPr>
          </a:p>
          <a:p>
            <a:pPr marL="355600" marR="1012190" indent="-342900">
              <a:lnSpc>
                <a:spcPts val="2590"/>
              </a:lnSpc>
              <a:spcBef>
                <a:spcPts val="425"/>
              </a:spcBef>
              <a:buFont typeface="Arial" panose="020B0604020202020204" pitchFamily="34" charset="0"/>
              <a:buChar char="•"/>
            </a:pPr>
            <a:r>
              <a:rPr sz="2400" spc="-5" dirty="0" err="1" smtClean="0">
                <a:latin typeface="Microsoft Sans Serif"/>
                <a:cs typeface="Microsoft Sans Serif"/>
              </a:rPr>
              <a:t>Подберите</a:t>
            </a:r>
            <a:r>
              <a:rPr sz="2400" spc="-45" dirty="0" smtClean="0">
                <a:latin typeface="Microsoft Sans Serif"/>
                <a:cs typeface="Microsoft Sans Serif"/>
              </a:rPr>
              <a:t> </a:t>
            </a:r>
            <a:r>
              <a:rPr sz="2400" dirty="0" err="1" smtClean="0">
                <a:latin typeface="Microsoft Sans Serif"/>
                <a:cs typeface="Microsoft Sans Serif"/>
              </a:rPr>
              <a:t>альтернативы</a:t>
            </a:r>
            <a:r>
              <a:rPr lang="ru-RU" sz="2400" dirty="0" smtClean="0">
                <a:latin typeface="Microsoft Sans Serif"/>
                <a:cs typeface="Microsoft Sans Serif"/>
              </a:rPr>
              <a:t>:</a:t>
            </a:r>
          </a:p>
          <a:p>
            <a:pPr marL="812800" marR="1012190" lvl="1" indent="-342900">
              <a:lnSpc>
                <a:spcPts val="2590"/>
              </a:lnSpc>
              <a:spcBef>
                <a:spcPts val="425"/>
              </a:spcBef>
              <a:buFont typeface="Arial" panose="020B0604020202020204" pitchFamily="34" charset="0"/>
              <a:buChar char="•"/>
            </a:pPr>
            <a:r>
              <a:rPr sz="2000" spc="-5" dirty="0" err="1" smtClean="0">
                <a:latin typeface="Microsoft Sans Serif"/>
                <a:cs typeface="Microsoft Sans Serif"/>
              </a:rPr>
              <a:t>Определите</a:t>
            </a:r>
            <a:r>
              <a:rPr sz="2000" spc="5" dirty="0" smtClean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наиболее</a:t>
            </a:r>
            <a:r>
              <a:rPr sz="2000" spc="5" dirty="0">
                <a:latin typeface="Microsoft Sans Serif"/>
                <a:cs typeface="Microsoft Sans Serif"/>
              </a:rPr>
              <a:t> </a:t>
            </a:r>
            <a:r>
              <a:rPr sz="2000" spc="-20" dirty="0" err="1">
                <a:latin typeface="Microsoft Sans Serif"/>
                <a:cs typeface="Microsoft Sans Serif"/>
              </a:rPr>
              <a:t>важные</a:t>
            </a:r>
            <a:r>
              <a:rPr sz="2000" spc="-20" dirty="0">
                <a:latin typeface="Microsoft Sans Serif"/>
                <a:cs typeface="Microsoft Sans Serif"/>
              </a:rPr>
              <a:t> </a:t>
            </a:r>
            <a:r>
              <a:rPr sz="2000" spc="-515" dirty="0">
                <a:latin typeface="Microsoft Sans Serif"/>
                <a:cs typeface="Microsoft Sans Serif"/>
              </a:rPr>
              <a:t> </a:t>
            </a:r>
            <a:r>
              <a:rPr sz="2000" spc="-20" dirty="0" err="1" smtClean="0">
                <a:latin typeface="Microsoft Sans Serif"/>
                <a:cs typeface="Microsoft Sans Serif"/>
              </a:rPr>
              <a:t>характеристики</a:t>
            </a:r>
            <a:r>
              <a:rPr lang="ru-RU" sz="2000" spc="-20" dirty="0" smtClean="0">
                <a:latin typeface="Microsoft Sans Serif"/>
                <a:cs typeface="Microsoft Sans Serif"/>
              </a:rPr>
              <a:t> </a:t>
            </a:r>
            <a:r>
              <a:rPr lang="ru-RU" sz="1600" spc="-20" dirty="0" smtClean="0">
                <a:latin typeface="Microsoft Sans Serif"/>
                <a:cs typeface="Microsoft Sans Serif"/>
              </a:rPr>
              <a:t>(функциональность, надёжность, ёмкость и </a:t>
            </a:r>
            <a:r>
              <a:rPr lang="ru-RU" sz="1600" spc="-20" dirty="0" err="1" smtClean="0">
                <a:latin typeface="Microsoft Sans Serif"/>
                <a:cs typeface="Microsoft Sans Serif"/>
              </a:rPr>
              <a:t>др</a:t>
            </a:r>
            <a:r>
              <a:rPr lang="ru-RU" sz="1600" spc="-20" dirty="0" smtClean="0">
                <a:latin typeface="Microsoft Sans Serif"/>
                <a:cs typeface="Microsoft Sans Serif"/>
              </a:rPr>
              <a:t>)</a:t>
            </a:r>
            <a:endParaRPr sz="1600" dirty="0">
              <a:latin typeface="Microsoft Sans Serif"/>
              <a:cs typeface="Microsoft Sans Serif"/>
            </a:endParaRPr>
          </a:p>
          <a:p>
            <a:pPr marL="755650" marR="104775" indent="-342900">
              <a:lnSpc>
                <a:spcPts val="2160"/>
              </a:lnSpc>
              <a:buFont typeface="Arial" panose="020B0604020202020204" pitchFamily="34" charset="0"/>
              <a:buChar char="•"/>
            </a:pPr>
            <a:r>
              <a:rPr lang="ru-RU" sz="2000" spc="-10" dirty="0" smtClean="0">
                <a:latin typeface="Microsoft Sans Serif"/>
                <a:cs typeface="Microsoft Sans Serif"/>
              </a:rPr>
              <a:t>	</a:t>
            </a:r>
            <a:r>
              <a:rPr sz="2000" spc="-10" dirty="0" err="1" smtClean="0">
                <a:latin typeface="Microsoft Sans Serif"/>
                <a:cs typeface="Microsoft Sans Serif"/>
              </a:rPr>
              <a:t>Задайте</a:t>
            </a:r>
            <a:r>
              <a:rPr sz="2000" dirty="0" smtClean="0">
                <a:latin typeface="Microsoft Sans Serif"/>
                <a:cs typeface="Microsoft Sans Serif"/>
              </a:rPr>
              <a:t> </a:t>
            </a:r>
            <a:r>
              <a:rPr sz="2000" spc="-15" dirty="0" err="1">
                <a:latin typeface="Microsoft Sans Serif"/>
                <a:cs typeface="Microsoft Sans Serif"/>
              </a:rPr>
              <a:t>минимальные</a:t>
            </a:r>
            <a:r>
              <a:rPr sz="2000" spc="5" dirty="0">
                <a:latin typeface="Microsoft Sans Serif"/>
                <a:cs typeface="Microsoft Sans Serif"/>
              </a:rPr>
              <a:t> </a:t>
            </a:r>
            <a:r>
              <a:rPr sz="2000" spc="-5" dirty="0" err="1" smtClean="0">
                <a:latin typeface="Microsoft Sans Serif"/>
                <a:cs typeface="Microsoft Sans Serif"/>
              </a:rPr>
              <a:t>требования</a:t>
            </a:r>
            <a:r>
              <a:rPr lang="ru-RU" sz="2000" spc="-5" dirty="0" smtClean="0">
                <a:latin typeface="Microsoft Sans Serif"/>
                <a:cs typeface="Microsoft Sans Serif"/>
              </a:rPr>
              <a:t> </a:t>
            </a:r>
            <a:r>
              <a:rPr lang="ru-RU" sz="1600" spc="-5" dirty="0" smtClean="0">
                <a:latin typeface="Microsoft Sans Serif"/>
                <a:cs typeface="Microsoft Sans Serif"/>
              </a:rPr>
              <a:t>(диагональ не менее 4 дюймов, стандарт связи последнего поколения)</a:t>
            </a:r>
            <a:r>
              <a:rPr sz="1600" spc="-5" dirty="0" smtClean="0">
                <a:latin typeface="Microsoft Sans Serif"/>
                <a:cs typeface="Microsoft Sans Serif"/>
              </a:rPr>
              <a:t> </a:t>
            </a:r>
            <a:r>
              <a:rPr sz="1600" spc="-515" dirty="0" smtClean="0">
                <a:latin typeface="Microsoft Sans Serif"/>
                <a:cs typeface="Microsoft Sans Serif"/>
              </a:rPr>
              <a:t> </a:t>
            </a:r>
            <a:endParaRPr lang="ru-RU" sz="1600" spc="-515" dirty="0" smtClean="0">
              <a:latin typeface="Microsoft Sans Serif"/>
              <a:cs typeface="Microsoft Sans Serif"/>
            </a:endParaRPr>
          </a:p>
          <a:p>
            <a:pPr marL="755650" marR="104775" indent="-342900">
              <a:lnSpc>
                <a:spcPts val="2160"/>
              </a:lnSpc>
              <a:buFont typeface="Arial" panose="020B0604020202020204" pitchFamily="34" charset="0"/>
              <a:buChar char="•"/>
            </a:pPr>
            <a:r>
              <a:rPr sz="2000" spc="-5" dirty="0" err="1" smtClean="0">
                <a:latin typeface="Microsoft Sans Serif"/>
                <a:cs typeface="Microsoft Sans Serif"/>
              </a:rPr>
              <a:t>Отберите</a:t>
            </a:r>
            <a:r>
              <a:rPr sz="2000" spc="25" dirty="0" smtClean="0">
                <a:latin typeface="Microsoft Sans Serif"/>
                <a:cs typeface="Microsoft Sans Serif"/>
              </a:rPr>
              <a:t> </a:t>
            </a:r>
            <a:r>
              <a:rPr sz="2000" spc="-35" dirty="0">
                <a:latin typeface="Microsoft Sans Serif"/>
                <a:cs typeface="Microsoft Sans Serif"/>
              </a:rPr>
              <a:t>несколько</a:t>
            </a:r>
            <a:r>
              <a:rPr sz="2000" spc="25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альтернатив, </a:t>
            </a:r>
            <a:r>
              <a:rPr sz="2000" dirty="0">
                <a:latin typeface="Microsoft Sans Serif"/>
                <a:cs typeface="Microsoft Sans Serif"/>
              </a:rPr>
              <a:t> </a:t>
            </a:r>
            <a:r>
              <a:rPr sz="2000" spc="-25" dirty="0">
                <a:latin typeface="Microsoft Sans Serif"/>
                <a:cs typeface="Microsoft Sans Serif"/>
              </a:rPr>
              <a:t>которые</a:t>
            </a:r>
            <a:r>
              <a:rPr sz="2000" spc="10" dirty="0">
                <a:latin typeface="Microsoft Sans Serif"/>
                <a:cs typeface="Microsoft Sans Serif"/>
              </a:rPr>
              <a:t> </a:t>
            </a:r>
            <a:r>
              <a:rPr sz="2000" dirty="0">
                <a:latin typeface="Microsoft Sans Serif"/>
                <a:cs typeface="Microsoft Sans Serif"/>
              </a:rPr>
              <a:t>соответствуют</a:t>
            </a:r>
            <a:r>
              <a:rPr sz="2000" spc="10" dirty="0">
                <a:latin typeface="Microsoft Sans Serif"/>
                <a:cs typeface="Microsoft Sans Serif"/>
              </a:rPr>
              <a:t> </a:t>
            </a:r>
            <a:r>
              <a:rPr sz="2000" spc="-25" dirty="0">
                <a:latin typeface="Microsoft Sans Serif"/>
                <a:cs typeface="Microsoft Sans Serif"/>
              </a:rPr>
              <a:t>заданным </a:t>
            </a:r>
            <a:r>
              <a:rPr sz="2000" spc="-20" dirty="0">
                <a:latin typeface="Microsoft Sans Serif"/>
                <a:cs typeface="Microsoft Sans Serif"/>
              </a:rPr>
              <a:t> </a:t>
            </a:r>
            <a:r>
              <a:rPr sz="2000" spc="-25" dirty="0">
                <a:latin typeface="Microsoft Sans Serif"/>
                <a:cs typeface="Microsoft Sans Serif"/>
              </a:rPr>
              <a:t>характеристикам</a:t>
            </a:r>
            <a:r>
              <a:rPr sz="2000" spc="20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и</a:t>
            </a:r>
            <a:r>
              <a:rPr sz="2000" spc="20" dirty="0">
                <a:latin typeface="Microsoft Sans Serif"/>
                <a:cs typeface="Microsoft Sans Serif"/>
              </a:rPr>
              <a:t> </a:t>
            </a:r>
            <a:r>
              <a:rPr sz="2000" spc="-20" dirty="0">
                <a:latin typeface="Microsoft Sans Serif"/>
                <a:cs typeface="Microsoft Sans Serif"/>
              </a:rPr>
              <a:t>минимальным </a:t>
            </a:r>
            <a:r>
              <a:rPr sz="2000" spc="-15" dirty="0">
                <a:latin typeface="Microsoft Sans Serif"/>
                <a:cs typeface="Microsoft Sans Serif"/>
              </a:rPr>
              <a:t> </a:t>
            </a:r>
            <a:r>
              <a:rPr sz="2000" spc="-10" dirty="0">
                <a:latin typeface="Microsoft Sans Serif"/>
                <a:cs typeface="Microsoft Sans Serif"/>
              </a:rPr>
              <a:t>требованиям.</a:t>
            </a:r>
            <a:endParaRPr sz="2000" dirty="0">
              <a:latin typeface="Microsoft Sans Serif"/>
              <a:cs typeface="Microsoft Sans Serif"/>
            </a:endParaRPr>
          </a:p>
          <a:p>
            <a:pPr marL="412750" marR="5080" indent="-400050">
              <a:lnSpc>
                <a:spcPct val="90200"/>
              </a:lnSpc>
              <a:spcBef>
                <a:spcPts val="1900"/>
              </a:spcBef>
              <a:buFont typeface="Arial" panose="020B0604020202020204" pitchFamily="34" charset="0"/>
              <a:buChar char="•"/>
            </a:pPr>
            <a:r>
              <a:rPr sz="2400" dirty="0" err="1" smtClean="0">
                <a:latin typeface="Microsoft Sans Serif"/>
                <a:cs typeface="Microsoft Sans Serif"/>
              </a:rPr>
              <a:t>Сделайте</a:t>
            </a:r>
            <a:r>
              <a:rPr sz="2400" spc="15" dirty="0" smtClean="0">
                <a:latin typeface="Microsoft Sans Serif"/>
                <a:cs typeface="Microsoft Sans Serif"/>
              </a:rPr>
              <a:t> </a:t>
            </a:r>
            <a:r>
              <a:rPr sz="2400" spc="-20" dirty="0" err="1">
                <a:latin typeface="Microsoft Sans Serif"/>
                <a:cs typeface="Microsoft Sans Serif"/>
              </a:rPr>
              <a:t>окончательный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5" dirty="0" err="1" smtClean="0">
                <a:latin typeface="Microsoft Sans Serif"/>
                <a:cs typeface="Microsoft Sans Serif"/>
              </a:rPr>
              <a:t>выбор</a:t>
            </a:r>
            <a:r>
              <a:rPr lang="ru-RU" sz="2400" spc="-5" dirty="0" smtClean="0">
                <a:latin typeface="Microsoft Sans Serif"/>
                <a:cs typeface="Microsoft Sans Serif"/>
              </a:rPr>
              <a:t>:</a:t>
            </a:r>
            <a:r>
              <a:rPr sz="2400" spc="-5" dirty="0" smtClean="0">
                <a:latin typeface="Microsoft Sans Serif"/>
                <a:cs typeface="Microsoft Sans Serif"/>
              </a:rPr>
              <a:t> </a:t>
            </a:r>
            <a:r>
              <a:rPr sz="2400" spc="-620" dirty="0" smtClean="0">
                <a:latin typeface="Microsoft Sans Serif"/>
                <a:cs typeface="Microsoft Sans Serif"/>
              </a:rPr>
              <a:t> </a:t>
            </a:r>
            <a:endParaRPr lang="ru-RU" sz="2400" spc="-620" dirty="0" smtClean="0">
              <a:latin typeface="Microsoft Sans Serif"/>
              <a:cs typeface="Microsoft Sans Serif"/>
            </a:endParaRPr>
          </a:p>
          <a:p>
            <a:pPr marL="869950" marR="5080" lvl="1" indent="-400050">
              <a:lnSpc>
                <a:spcPct val="90200"/>
              </a:lnSpc>
              <a:spcBef>
                <a:spcPts val="1900"/>
              </a:spcBef>
              <a:buFont typeface="Arial" panose="020B0604020202020204" pitchFamily="34" charset="0"/>
              <a:buChar char="•"/>
            </a:pPr>
            <a:r>
              <a:rPr sz="2000" spc="-5" dirty="0" err="1" smtClean="0">
                <a:latin typeface="Microsoft Sans Serif"/>
                <a:cs typeface="Microsoft Sans Serif"/>
              </a:rPr>
              <a:t>Определите</a:t>
            </a:r>
            <a:r>
              <a:rPr sz="2000" spc="10" dirty="0" smtClean="0">
                <a:latin typeface="Microsoft Sans Serif"/>
                <a:cs typeface="Microsoft Sans Serif"/>
              </a:rPr>
              <a:t> </a:t>
            </a:r>
            <a:r>
              <a:rPr sz="2000" dirty="0">
                <a:latin typeface="Microsoft Sans Serif"/>
                <a:cs typeface="Microsoft Sans Serif"/>
              </a:rPr>
              <a:t>свои</a:t>
            </a:r>
            <a:r>
              <a:rPr sz="2000" spc="20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приоритеты, </a:t>
            </a:r>
            <a:r>
              <a:rPr sz="2000" dirty="0">
                <a:latin typeface="Microsoft Sans Serif"/>
                <a:cs typeface="Microsoft Sans Serif"/>
              </a:rPr>
              <a:t> выстроив </a:t>
            </a:r>
            <a:r>
              <a:rPr sz="2000" spc="-20" dirty="0">
                <a:latin typeface="Microsoft Sans Serif"/>
                <a:cs typeface="Microsoft Sans Serif"/>
              </a:rPr>
              <a:t>характеристики</a:t>
            </a:r>
            <a:r>
              <a:rPr sz="2000" dirty="0">
                <a:latin typeface="Microsoft Sans Serif"/>
                <a:cs typeface="Microsoft Sans Serif"/>
              </a:rPr>
              <a:t> в</a:t>
            </a:r>
            <a:r>
              <a:rPr sz="2000" spc="5" dirty="0">
                <a:latin typeface="Microsoft Sans Serif"/>
                <a:cs typeface="Microsoft Sans Serif"/>
              </a:rPr>
              <a:t> </a:t>
            </a:r>
            <a:r>
              <a:rPr sz="2000" spc="-30" dirty="0">
                <a:latin typeface="Microsoft Sans Serif"/>
                <a:cs typeface="Microsoft Sans Serif"/>
              </a:rPr>
              <a:t>порядке </a:t>
            </a:r>
            <a:r>
              <a:rPr sz="2000" spc="-520" dirty="0">
                <a:latin typeface="Microsoft Sans Serif"/>
                <a:cs typeface="Microsoft Sans Serif"/>
              </a:rPr>
              <a:t> </a:t>
            </a:r>
            <a:r>
              <a:rPr sz="2000" spc="-5" dirty="0">
                <a:latin typeface="Microsoft Sans Serif"/>
                <a:cs typeface="Microsoft Sans Serif"/>
              </a:rPr>
              <a:t>убывания</a:t>
            </a:r>
            <a:r>
              <a:rPr sz="2000" spc="15" dirty="0">
                <a:latin typeface="Microsoft Sans Serif"/>
                <a:cs typeface="Microsoft Sans Serif"/>
              </a:rPr>
              <a:t> </a:t>
            </a:r>
            <a:r>
              <a:rPr sz="2000" spc="-15" dirty="0" err="1">
                <a:latin typeface="Microsoft Sans Serif"/>
                <a:cs typeface="Microsoft Sans Serif"/>
              </a:rPr>
              <a:t>важности</a:t>
            </a:r>
            <a:r>
              <a:rPr sz="2000" spc="-15" dirty="0" smtClean="0">
                <a:latin typeface="Microsoft Sans Serif"/>
                <a:cs typeface="Microsoft Sans Serif"/>
              </a:rPr>
              <a:t>.</a:t>
            </a:r>
            <a:r>
              <a:rPr lang="ru-RU" sz="2000" dirty="0">
                <a:latin typeface="Microsoft Sans Serif"/>
                <a:cs typeface="Microsoft Sans Serif"/>
              </a:rPr>
              <a:t/>
            </a:r>
            <a:br>
              <a:rPr lang="ru-RU" sz="2000" dirty="0">
                <a:latin typeface="Microsoft Sans Serif"/>
                <a:cs typeface="Microsoft Sans Serif"/>
              </a:rPr>
            </a:br>
            <a:r>
              <a:rPr lang="ru-RU" sz="2000" dirty="0" smtClean="0">
                <a:latin typeface="Microsoft Sans Serif"/>
                <a:cs typeface="Microsoft Sans Serif"/>
              </a:rPr>
              <a:t>(пример: 1. функциональность</a:t>
            </a:r>
            <a:r>
              <a:rPr lang="en-US" sz="2000" dirty="0" smtClean="0">
                <a:latin typeface="Microsoft Sans Serif"/>
                <a:cs typeface="Microsoft Sans Serif"/>
              </a:rPr>
              <a:t>;</a:t>
            </a:r>
            <a:r>
              <a:rPr lang="ru-RU" sz="2000" dirty="0" smtClean="0">
                <a:latin typeface="Microsoft Sans Serif"/>
                <a:cs typeface="Microsoft Sans Serif"/>
              </a:rPr>
              <a:t> 2. внешний вид</a:t>
            </a:r>
            <a:r>
              <a:rPr lang="en-US" sz="2000" dirty="0" smtClean="0">
                <a:latin typeface="Microsoft Sans Serif"/>
                <a:cs typeface="Microsoft Sans Serif"/>
              </a:rPr>
              <a:t>;</a:t>
            </a:r>
            <a:r>
              <a:rPr lang="ru-RU" sz="2000" dirty="0" smtClean="0">
                <a:latin typeface="Microsoft Sans Serif"/>
                <a:cs typeface="Microsoft Sans Serif"/>
              </a:rPr>
              <a:t> 3. надёжность)</a:t>
            </a:r>
            <a:endParaRPr lang="ru-RU" sz="2000" spc="-15" dirty="0" smtClean="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6662" y="76200"/>
            <a:ext cx="9195434" cy="984885"/>
          </a:xfrm>
        </p:spPr>
        <p:txBody>
          <a:bodyPr/>
          <a:lstStyle/>
          <a:p>
            <a:r>
              <a:rPr lang="ru-RU" dirty="0" smtClean="0"/>
              <a:t>Принятие решений, связанных с деньгами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200" y="568642"/>
            <a:ext cx="9668511" cy="5909310"/>
          </a:xfrm>
        </p:spPr>
        <p:txBody>
          <a:bodyPr/>
          <a:lstStyle/>
          <a:p>
            <a:r>
              <a:rPr lang="ru-RU" dirty="0" smtClean="0"/>
              <a:t>Деньги для человека такая же цель, как планшет или автомобиль.</a:t>
            </a:r>
          </a:p>
          <a:p>
            <a:endParaRPr lang="ru-RU" dirty="0"/>
          </a:p>
          <a:p>
            <a:r>
              <a:rPr lang="ru-RU" dirty="0" smtClean="0"/>
              <a:t>Эта цель должна быть:</a:t>
            </a:r>
          </a:p>
          <a:p>
            <a:pPr marL="457200" indent="-457200">
              <a:buAutoNum type="arabicPeriod"/>
            </a:pPr>
            <a:r>
              <a:rPr lang="ru-RU" dirty="0" smtClean="0"/>
              <a:t>Конкретной (какая сумма нужна)</a:t>
            </a:r>
          </a:p>
          <a:p>
            <a:pPr marL="457200" indent="-457200">
              <a:buAutoNum type="arabicPeriod"/>
            </a:pPr>
            <a:r>
              <a:rPr lang="ru-RU" dirty="0" smtClean="0"/>
              <a:t>Реалистичной (как соотносится желание с возможностями)</a:t>
            </a:r>
          </a:p>
          <a:p>
            <a:pPr marL="457200" indent="-457200">
              <a:buAutoNum type="arabicPeriod"/>
            </a:pPr>
            <a:r>
              <a:rPr lang="ru-RU" dirty="0" smtClean="0"/>
              <a:t>С определенным горизонтом (когда планируется осуществить покупку)</a:t>
            </a:r>
          </a:p>
          <a:p>
            <a:pPr marL="457200" indent="-457200">
              <a:buAutoNum type="arabicPeriod"/>
            </a:pPr>
            <a:endParaRPr lang="ru-RU" dirty="0"/>
          </a:p>
          <a:p>
            <a:r>
              <a:rPr lang="ru-RU" dirty="0" smtClean="0"/>
              <a:t>ПРИМЕР:</a:t>
            </a:r>
          </a:p>
          <a:p>
            <a:endParaRPr lang="ru-RU" dirty="0"/>
          </a:p>
          <a:p>
            <a:pPr marL="457200" indent="-457200">
              <a:buAutoNum type="arabicPeriod"/>
            </a:pPr>
            <a:r>
              <a:rPr lang="ru-RU" dirty="0" smtClean="0"/>
              <a:t>Каждую неделю откладывать по 300 рублей, но отложить покупку на несколько месяцев</a:t>
            </a:r>
          </a:p>
          <a:p>
            <a:pPr marL="457200" indent="-457200">
              <a:buAutoNum type="arabicPeriod"/>
            </a:pPr>
            <a:r>
              <a:rPr lang="ru-RU" dirty="0" smtClean="0"/>
              <a:t>Взять деньги в долг у друзей, но его нужно вернуть, а в случае задержки есть риск ссоры</a:t>
            </a:r>
          </a:p>
          <a:p>
            <a:pPr marL="457200" indent="-457200">
              <a:buAutoNum type="arabicPeriod"/>
            </a:pPr>
            <a:r>
              <a:rPr lang="ru-RU" dirty="0" smtClean="0"/>
              <a:t>Скооперироваться с друзьями и купить в складчину, но вещь будет принадлежать всем.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7456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0" y="152400"/>
            <a:ext cx="8484870" cy="492443"/>
          </a:xfrm>
        </p:spPr>
        <p:txBody>
          <a:bodyPr/>
          <a:lstStyle/>
          <a:p>
            <a:r>
              <a:rPr lang="ru-RU" dirty="0" smtClean="0"/>
              <a:t>Главная цель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200" y="1143000"/>
            <a:ext cx="9829800" cy="2954655"/>
          </a:xfrm>
        </p:spPr>
        <p:txBody>
          <a:bodyPr/>
          <a:lstStyle/>
          <a:p>
            <a:r>
              <a:rPr lang="ru-RU" dirty="0" smtClean="0"/>
              <a:t>В возрасте +- 25 лет необходимо задуматься о важности инвестирования не только в себя, но и в своё будущее.</a:t>
            </a:r>
          </a:p>
          <a:p>
            <a:endParaRPr lang="ru-RU" dirty="0"/>
          </a:p>
          <a:p>
            <a:r>
              <a:rPr lang="ru-RU" dirty="0" smtClean="0"/>
              <a:t>Важно иметь запас средств, способный обеспечить вашу обычную жизнь в течении 3-6 месяцев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dirty="0" smtClean="0"/>
              <a:t>Если хранить запас на 1-2 месяца – есть риск не справиться с навалившимися проблемами за этот короткий срок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dirty="0" smtClean="0"/>
              <a:t>Если хранить запасы на 7+ месяцев, можно упустить иные возможности для преумножения капитала.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6545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10564" y="299062"/>
            <a:ext cx="507492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Что</a:t>
            </a:r>
            <a:r>
              <a:rPr spc="-25" dirty="0"/>
              <a:t> </a:t>
            </a:r>
            <a:r>
              <a:rPr spc="-5" dirty="0"/>
              <a:t>такое</a:t>
            </a:r>
            <a:r>
              <a:rPr spc="-25" dirty="0"/>
              <a:t> </a:t>
            </a:r>
            <a:r>
              <a:rPr dirty="0"/>
              <a:t>SWOT</a:t>
            </a:r>
            <a:r>
              <a:rPr spc="-25" dirty="0"/>
              <a:t> </a:t>
            </a:r>
            <a:r>
              <a:rPr spc="-5" dirty="0"/>
              <a:t>анализ?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1000" y="990600"/>
            <a:ext cx="8675834" cy="428539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dirty="0"/>
              <a:t>9</a:t>
            </a:fld>
            <a:endParaRPr dirty="0"/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150811" y="5460548"/>
            <a:ext cx="9829800" cy="2954655"/>
          </a:xfrm>
          <a:prstGeom prst="rect">
            <a:avLst/>
          </a:prstGeom>
        </p:spPr>
        <p:txBody>
          <a:bodyPr/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endParaRPr lang="ru-RU" kern="0" dirty="0">
              <a:solidFill>
                <a:sysClr val="windowText" lastClr="000000"/>
              </a:solidFill>
            </a:endParaRPr>
          </a:p>
        </p:txBody>
      </p:sp>
      <p:sp>
        <p:nvSpPr>
          <p:cNvPr id="6" name="Текст 2"/>
          <p:cNvSpPr txBox="1">
            <a:spLocks/>
          </p:cNvSpPr>
          <p:nvPr/>
        </p:nvSpPr>
        <p:spPr>
          <a:xfrm>
            <a:off x="77151" y="5380672"/>
            <a:ext cx="9829800" cy="2954655"/>
          </a:xfrm>
          <a:prstGeom prst="rect">
            <a:avLst/>
          </a:prstGeom>
        </p:spPr>
        <p:txBody>
          <a:bodyPr/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US" kern="0" dirty="0" smtClean="0">
                <a:solidFill>
                  <a:sysClr val="windowText" lastClr="000000"/>
                </a:solidFill>
              </a:rPr>
              <a:t>Strength - </a:t>
            </a:r>
            <a:r>
              <a:rPr lang="ru-RU" kern="0" dirty="0" smtClean="0">
                <a:solidFill>
                  <a:sysClr val="windowText" lastClr="000000"/>
                </a:solidFill>
              </a:rPr>
              <a:t>сила</a:t>
            </a:r>
            <a:endParaRPr lang="en-US" kern="0" dirty="0" smtClean="0">
              <a:solidFill>
                <a:sysClr val="windowText" lastClr="000000"/>
              </a:solidFill>
            </a:endParaRPr>
          </a:p>
          <a:p>
            <a:r>
              <a:rPr lang="en-US" kern="0" dirty="0" smtClean="0">
                <a:solidFill>
                  <a:sysClr val="windowText" lastClr="000000"/>
                </a:solidFill>
              </a:rPr>
              <a:t>Weakness</a:t>
            </a:r>
            <a:r>
              <a:rPr lang="ru-RU" kern="0" dirty="0" smtClean="0">
                <a:solidFill>
                  <a:sysClr val="windowText" lastClr="000000"/>
                </a:solidFill>
              </a:rPr>
              <a:t> - слабость</a:t>
            </a:r>
            <a:endParaRPr lang="en-US" kern="0" dirty="0" smtClean="0">
              <a:solidFill>
                <a:sysClr val="windowText" lastClr="000000"/>
              </a:solidFill>
            </a:endParaRPr>
          </a:p>
          <a:p>
            <a:r>
              <a:rPr lang="en-US" kern="0" dirty="0" smtClean="0">
                <a:solidFill>
                  <a:sysClr val="windowText" lastClr="000000"/>
                </a:solidFill>
              </a:rPr>
              <a:t>Opportunity</a:t>
            </a:r>
            <a:r>
              <a:rPr lang="ru-RU" kern="0" dirty="0" smtClean="0">
                <a:solidFill>
                  <a:sysClr val="windowText" lastClr="000000"/>
                </a:solidFill>
              </a:rPr>
              <a:t> – благоприятная возможность</a:t>
            </a:r>
            <a:endParaRPr lang="en-US" kern="0" dirty="0" smtClean="0">
              <a:solidFill>
                <a:sysClr val="windowText" lastClr="000000"/>
              </a:solidFill>
            </a:endParaRPr>
          </a:p>
          <a:p>
            <a:r>
              <a:rPr lang="en-US" kern="0" dirty="0" smtClean="0">
                <a:solidFill>
                  <a:sysClr val="windowText" lastClr="000000"/>
                </a:solidFill>
              </a:rPr>
              <a:t>Threat</a:t>
            </a:r>
            <a:r>
              <a:rPr lang="ru-RU" kern="0" dirty="0" smtClean="0">
                <a:solidFill>
                  <a:sysClr val="windowText" lastClr="000000"/>
                </a:solidFill>
              </a:rPr>
              <a:t> - угроза</a:t>
            </a:r>
            <a:endParaRPr lang="ru-RU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079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</TotalTime>
  <Words>794</Words>
  <Application>Microsoft Office PowerPoint</Application>
  <PresentationFormat>Лист A4 (210x297 мм)</PresentationFormat>
  <Paragraphs>210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Microsoft Sans Serif</vt:lpstr>
      <vt:lpstr>Times New Roman</vt:lpstr>
      <vt:lpstr>Verdana</vt:lpstr>
      <vt:lpstr>Webdings</vt:lpstr>
      <vt:lpstr>Office Theme</vt:lpstr>
      <vt:lpstr>С чего начать?</vt:lpstr>
      <vt:lpstr>Что такое человеческий капитал?</vt:lpstr>
      <vt:lpstr>Лучшие инвестиции – это инвестиции в самого себя</vt:lpstr>
      <vt:lpstr>Как вы обычно принимаете решения?</vt:lpstr>
      <vt:lpstr>Каковы основные этапы сознательного принятия решения?</vt:lpstr>
      <vt:lpstr>Работа в группах</vt:lpstr>
      <vt:lpstr>Принятие решений, связанных с деньгами</vt:lpstr>
      <vt:lpstr>Главная цель</vt:lpstr>
      <vt:lpstr>Что такое SWOT анализ?</vt:lpstr>
      <vt:lpstr>Презентация PowerPoint</vt:lpstr>
      <vt:lpstr>Работа в группах</vt:lpstr>
      <vt:lpstr>Сбалансированный бюджет: достаточно  ли этого для успеха в личных финансах?</vt:lpstr>
      <vt:lpstr>Как составлять личный финансовый  план?</vt:lpstr>
      <vt:lpstr>Как определить долгосрочные  финансовые цели?</vt:lpstr>
      <vt:lpstr>Три группы личных финансовых целей</vt:lpstr>
      <vt:lpstr>Как подобрать альтернативные способы  достижения своих финансовых целей?</vt:lpstr>
      <vt:lpstr>Как выбрать стратегию достижения  своих финансовых целей?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чего начать?</dc:title>
  <dc:creator>Dmitrii</dc:creator>
  <cp:lastModifiedBy>Пользователь Windows</cp:lastModifiedBy>
  <cp:revision>8</cp:revision>
  <dcterms:created xsi:type="dcterms:W3CDTF">2021-09-21T03:25:21Z</dcterms:created>
  <dcterms:modified xsi:type="dcterms:W3CDTF">2021-09-21T04:33:26Z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2021-08-03T00:00:00Z</vt:filetime>
  </property>
  <property fmtid="{D5CDD505-2E9C-101B-9397-08002B2CF9AE}" pid="3" name="LastSaved">
    <vt:filetime>2021-09-21T00:00:00Z</vt:filetime>
  </property>
</Properties>
</file>