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61" r:id="rId2"/>
    <p:sldId id="273" r:id="rId3"/>
    <p:sldId id="276" r:id="rId4"/>
    <p:sldId id="274" r:id="rId5"/>
    <p:sldId id="275" r:id="rId6"/>
    <p:sldId id="277" r:id="rId7"/>
    <p:sldId id="278" r:id="rId8"/>
    <p:sldId id="279" r:id="rId9"/>
    <p:sldId id="264" r:id="rId10"/>
    <p:sldId id="262" r:id="rId11"/>
    <p:sldId id="267" r:id="rId12"/>
    <p:sldId id="268" r:id="rId13"/>
    <p:sldId id="269" r:id="rId14"/>
    <p:sldId id="270" r:id="rId15"/>
    <p:sldId id="280" r:id="rId16"/>
    <p:sldId id="271" r:id="rId17"/>
    <p:sldId id="272" r:id="rId18"/>
    <p:sldId id="259" r:id="rId19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2160">
          <p15:clr>
            <a:srgbClr val="A4A3A4"/>
          </p15:clr>
        </p15:guide>
        <p15:guide id="4" pos="288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enovo" initials="L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1A649"/>
    <a:srgbClr val="EBEBEB"/>
    <a:srgbClr val="276D3F"/>
    <a:srgbClr val="434343"/>
    <a:srgbClr val="37B34A"/>
    <a:srgbClr val="4D7D3F"/>
    <a:srgbClr val="09A14D"/>
    <a:srgbClr val="067639"/>
    <a:srgbClr val="078A4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8971" autoAdjust="0"/>
    <p:restoredTop sz="94819" autoAdjust="0"/>
  </p:normalViewPr>
  <p:slideViewPr>
    <p:cSldViewPr snapToGrid="0" snapToObjects="1">
      <p:cViewPr varScale="1">
        <p:scale>
          <a:sx n="83" d="100"/>
          <a:sy n="83" d="100"/>
        </p:scale>
        <p:origin x="-1248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87" d="100"/>
          <a:sy n="87" d="100"/>
        </p:scale>
        <p:origin x="3904" y="184"/>
      </p:cViewPr>
      <p:guideLst>
        <p:guide orient="horz" pos="2880"/>
        <p:guide orient="horz" pos="2160"/>
        <p:guide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47234A-DA63-40A7-90B6-4CF17DDFD325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9A3343-3BF5-4019-9E32-2DC3FD5F5F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44505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1887DE-3F12-D74A-8FD6-D6755CBC1A56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A7856-9170-C642-98B0-85246FD9BF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7575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A7856-9170-C642-98B0-85246FD9BFF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4199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A7856-9170-C642-98B0-85246FD9BFF3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93240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A7856-9170-C642-98B0-85246FD9BFF3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4907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 userDrawn="1"/>
        </p:nvSpPr>
        <p:spPr>
          <a:xfrm>
            <a:off x="0" y="2141316"/>
            <a:ext cx="9144000" cy="2453838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1344"/>
            <a:ext cx="7772400" cy="1652467"/>
          </a:xfrm>
          <a:prstGeom prst="rect">
            <a:avLst/>
          </a:prstGeom>
        </p:spPr>
        <p:txBody>
          <a:bodyPr vert="horz" anchor="t" anchorCtr="0">
            <a:normAutofit/>
          </a:bodyPr>
          <a:lstStyle>
            <a:lvl1pPr algn="l" fontAlgn="t">
              <a:defRPr sz="2400" b="1" i="0" baseline="0">
                <a:solidFill>
                  <a:srgbClr val="37B34A"/>
                </a:solidFill>
                <a:latin typeface="PT Sans" charset="-5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051138"/>
            <a:ext cx="7772400" cy="416689"/>
          </a:xfrm>
        </p:spPr>
        <p:txBody>
          <a:bodyPr anchor="ctr" anchorCtr="0">
            <a:normAutofit/>
          </a:bodyPr>
          <a:lstStyle>
            <a:lvl1pPr marL="0" indent="0" algn="l">
              <a:buNone/>
              <a:defRPr sz="1800" baseline="0">
                <a:solidFill>
                  <a:srgbClr val="37B34A"/>
                </a:solidFill>
                <a:latin typeface="PT Sans" charset="-5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902821"/>
          </a:xfrm>
          <a:prstGeom prst="rect">
            <a:avLst/>
          </a:prstGeom>
          <a:solidFill>
            <a:srgbClr val="21A649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Объект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43919" y="4337"/>
            <a:ext cx="7886700" cy="898484"/>
          </a:xfrm>
          <a:prstGeom prst="rect">
            <a:avLst/>
          </a:prstGeom>
        </p:spPr>
      </p:pic>
      <p:pic>
        <p:nvPicPr>
          <p:cNvPr id="9" name="Изображение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8023" y="284586"/>
            <a:ext cx="1932970" cy="502887"/>
          </a:xfrm>
          <a:prstGeom prst="rect">
            <a:avLst/>
          </a:prstGeom>
        </p:spPr>
      </p:pic>
      <p:sp>
        <p:nvSpPr>
          <p:cNvPr id="10" name="Прямоугольник 9"/>
          <p:cNvSpPr/>
          <p:nvPr userDrawn="1"/>
        </p:nvSpPr>
        <p:spPr>
          <a:xfrm>
            <a:off x="0" y="6414224"/>
            <a:ext cx="9144000" cy="468775"/>
          </a:xfrm>
          <a:prstGeom prst="rect">
            <a:avLst/>
          </a:prstGeom>
          <a:solidFill>
            <a:srgbClr val="21A649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>
          <a:xfrm>
            <a:off x="3543300" y="6436851"/>
            <a:ext cx="2057400" cy="365125"/>
          </a:xfrm>
        </p:spPr>
        <p:txBody>
          <a:bodyPr anchor="ctr" anchorCtr="0"/>
          <a:lstStyle>
            <a:lvl1pPr algn="ctr">
              <a:defRPr sz="1600" baseline="0">
                <a:solidFill>
                  <a:schemeClr val="bg1"/>
                </a:solidFill>
                <a:effectLst/>
                <a:latin typeface="PT Sans" charset="-52"/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783872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Титульный слайд"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 userDrawn="1"/>
        </p:nvSpPr>
        <p:spPr>
          <a:xfrm>
            <a:off x="0" y="1944546"/>
            <a:ext cx="9144000" cy="3044143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1344"/>
            <a:ext cx="7772400" cy="1895538"/>
          </a:xfrm>
          <a:prstGeom prst="rect">
            <a:avLst/>
          </a:prstGeom>
        </p:spPr>
        <p:txBody>
          <a:bodyPr vert="horz" anchor="t" anchorCtr="0">
            <a:normAutofit/>
          </a:bodyPr>
          <a:lstStyle>
            <a:lvl1pPr algn="l" fontAlgn="t">
              <a:defRPr sz="2400" b="1" i="0" baseline="0">
                <a:solidFill>
                  <a:srgbClr val="37B34A"/>
                </a:solidFill>
                <a:latin typeface="PT Sans" charset="-5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247905"/>
            <a:ext cx="7772400" cy="462991"/>
          </a:xfrm>
        </p:spPr>
        <p:txBody>
          <a:bodyPr anchor="ctr" anchorCtr="0">
            <a:normAutofit/>
          </a:bodyPr>
          <a:lstStyle>
            <a:lvl1pPr marL="0" indent="0" algn="l">
              <a:buNone/>
              <a:defRPr sz="1800" baseline="0">
                <a:solidFill>
                  <a:srgbClr val="37B34A"/>
                </a:solidFill>
                <a:latin typeface="PT Sans" charset="-5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902821"/>
          </a:xfrm>
          <a:prstGeom prst="rect">
            <a:avLst/>
          </a:prstGeom>
          <a:solidFill>
            <a:srgbClr val="21A649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Объект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43919" y="4337"/>
            <a:ext cx="7886700" cy="898484"/>
          </a:xfrm>
          <a:prstGeom prst="rect">
            <a:avLst/>
          </a:prstGeom>
        </p:spPr>
      </p:pic>
      <p:pic>
        <p:nvPicPr>
          <p:cNvPr id="9" name="Изображение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8023" y="284586"/>
            <a:ext cx="1932970" cy="502887"/>
          </a:xfrm>
          <a:prstGeom prst="rect">
            <a:avLst/>
          </a:prstGeom>
        </p:spPr>
      </p:pic>
      <p:sp>
        <p:nvSpPr>
          <p:cNvPr id="10" name="Прямоугольник 9"/>
          <p:cNvSpPr/>
          <p:nvPr userDrawn="1"/>
        </p:nvSpPr>
        <p:spPr>
          <a:xfrm>
            <a:off x="0" y="6414224"/>
            <a:ext cx="9144000" cy="468775"/>
          </a:xfrm>
          <a:prstGeom prst="rect">
            <a:avLst/>
          </a:prstGeom>
          <a:solidFill>
            <a:srgbClr val="21A649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>
          <a:xfrm>
            <a:off x="3543300" y="6436851"/>
            <a:ext cx="2057400" cy="365125"/>
          </a:xfrm>
        </p:spPr>
        <p:txBody>
          <a:bodyPr anchor="ctr" anchorCtr="0"/>
          <a:lstStyle>
            <a:lvl1pPr algn="ctr">
              <a:defRPr sz="1600" baseline="0">
                <a:solidFill>
                  <a:schemeClr val="bg1"/>
                </a:solidFill>
                <a:effectLst/>
                <a:latin typeface="PT Sans" charset="-52"/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303925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>
          <a:xfrm>
            <a:off x="3543300" y="6436851"/>
            <a:ext cx="2057400" cy="421149"/>
          </a:xfrm>
        </p:spPr>
        <p:txBody>
          <a:bodyPr anchor="ctr" anchorCtr="0"/>
          <a:lstStyle>
            <a:lvl1pPr algn="ctr">
              <a:defRPr sz="1600" baseline="0">
                <a:solidFill>
                  <a:schemeClr val="bg1"/>
                </a:solidFill>
                <a:effectLst/>
                <a:latin typeface="PT Sans" charset="-52"/>
              </a:defRPr>
            </a:lvl1pPr>
          </a:lstStyle>
          <a:p>
            <a:endParaRPr lang="ru-RU" dirty="0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0" y="0"/>
            <a:ext cx="9144000" cy="6882999"/>
          </a:xfrm>
          <a:prstGeom prst="rect">
            <a:avLst/>
          </a:prstGeom>
          <a:solidFill>
            <a:srgbClr val="434343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685800" y="2271344"/>
            <a:ext cx="7772400" cy="1895538"/>
          </a:xfrm>
          <a:prstGeom prst="rect">
            <a:avLst/>
          </a:prstGeom>
        </p:spPr>
        <p:txBody>
          <a:bodyPr vert="horz" anchor="t" anchorCtr="0">
            <a:normAutofit/>
          </a:bodyPr>
          <a:lstStyle>
            <a:lvl1pPr algn="l" fontAlgn="t">
              <a:defRPr sz="2400" b="1" i="0" baseline="0">
                <a:solidFill>
                  <a:schemeClr val="bg1"/>
                </a:solidFill>
                <a:latin typeface="PT Sans" charset="-5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685800" y="4247905"/>
            <a:ext cx="7772400" cy="462991"/>
          </a:xfrm>
        </p:spPr>
        <p:txBody>
          <a:bodyPr anchor="ctr" anchorCtr="0">
            <a:norm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  <a:latin typeface="PT Sans" charset="-5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pic>
        <p:nvPicPr>
          <p:cNvPr id="18" name="Изображение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" y="0"/>
            <a:ext cx="9144000" cy="182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3867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Титульный слайд"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1944547"/>
            <a:ext cx="9144000" cy="2060294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685800" y="2201896"/>
            <a:ext cx="7772400" cy="1513577"/>
          </a:xfrm>
          <a:prstGeom prst="rect">
            <a:avLst/>
          </a:prstGeom>
        </p:spPr>
        <p:txBody>
          <a:bodyPr vert="horz" anchor="t" anchorCtr="0">
            <a:normAutofit/>
          </a:bodyPr>
          <a:lstStyle>
            <a:lvl1pPr algn="l" fontAlgn="t">
              <a:defRPr sz="2400" b="1" i="0" baseline="0">
                <a:solidFill>
                  <a:schemeClr val="tx1"/>
                </a:solidFill>
                <a:latin typeface="PT Sans" charset="-5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10" name="Изображение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0284" y="179928"/>
            <a:ext cx="1063789" cy="218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134085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Обычная_страница"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0" y="-249"/>
            <a:ext cx="9144000" cy="5781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algn="ctr" rotWithShape="0">
              <a:srgbClr val="000000">
                <a:alpha val="1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Изображение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3024" y="172228"/>
            <a:ext cx="1136409" cy="2332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56" y="1"/>
            <a:ext cx="6750131" cy="577942"/>
          </a:xfrm>
          <a:prstGeom prst="rect">
            <a:avLst/>
          </a:prstGeom>
        </p:spPr>
        <p:txBody>
          <a:bodyPr anchor="ctr" anchorCtr="1">
            <a:normAutofit/>
          </a:bodyPr>
          <a:lstStyle>
            <a:lvl1pPr>
              <a:defRPr sz="2000" b="1" i="0" baseline="0">
                <a:latin typeface="PT Sans" charset="-52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023" y="868102"/>
            <a:ext cx="8289563" cy="5208607"/>
          </a:xfrm>
          <a:effectLst>
            <a:outerShdw blurRad="50800" dist="50800" dir="5400000" algn="ctr" rotWithShape="0">
              <a:srgbClr val="EBEBEB"/>
            </a:outerShdw>
          </a:effectLst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6462611"/>
            <a:ext cx="9144000" cy="39538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50800" dir="16200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43300" y="6483676"/>
            <a:ext cx="2057400" cy="365125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PT Sans" charset="-52"/>
              </a:defRPr>
            </a:lvl1pPr>
          </a:lstStyle>
          <a:p>
            <a:fld id="{47E8B3EB-C589-314F-BBE8-5A42F2EA375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00846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траница_2_колонки"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0" y="-249"/>
            <a:ext cx="9144000" cy="5781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algn="ctr" rotWithShape="0">
              <a:srgbClr val="000000">
                <a:alpha val="1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Изображение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3024" y="172228"/>
            <a:ext cx="1136409" cy="233237"/>
          </a:xfrm>
          <a:prstGeom prst="rect">
            <a:avLst/>
          </a:prstGeom>
        </p:spPr>
      </p:pic>
      <p:sp>
        <p:nvSpPr>
          <p:cNvPr id="10" name="Прямоугольник 9"/>
          <p:cNvSpPr/>
          <p:nvPr userDrawn="1"/>
        </p:nvSpPr>
        <p:spPr>
          <a:xfrm>
            <a:off x="0" y="6462611"/>
            <a:ext cx="9144000" cy="39538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50800" dir="16200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43300" y="6483676"/>
            <a:ext cx="2057400" cy="365125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PT Sans" charset="-52"/>
              </a:defRPr>
            </a:lvl1pPr>
          </a:lstStyle>
          <a:p>
            <a:fld id="{47E8B3EB-C589-314F-BBE8-5A42F2EA375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403024" y="863590"/>
            <a:ext cx="4111826" cy="53133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4629149" y="863590"/>
            <a:ext cx="4063437" cy="53133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942456" y="1"/>
            <a:ext cx="6750131" cy="577942"/>
          </a:xfrm>
          <a:prstGeom prst="rect">
            <a:avLst/>
          </a:prstGeom>
        </p:spPr>
        <p:txBody>
          <a:bodyPr anchor="ctr" anchorCtr="1">
            <a:normAutofit/>
          </a:bodyPr>
          <a:lstStyle>
            <a:lvl1pPr>
              <a:defRPr sz="2000" b="1" i="0" baseline="0">
                <a:latin typeface="PT Sans" charset="-52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8084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8B3EB-C589-314F-BBE8-5A42F2EA3755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" name="Изображение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0284" y="179928"/>
            <a:ext cx="1063789" cy="218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06839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0" y="6462611"/>
            <a:ext cx="9144000" cy="39538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50800" dir="16200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838091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28650" y="6483673"/>
            <a:ext cx="20574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PT Sans" charset="-52"/>
                <a:ea typeface="PT Sans" charset="-52"/>
                <a:cs typeface="PT Sans" charset="-52"/>
              </a:defRPr>
            </a:lvl1pPr>
          </a:lstStyle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028950" y="6483676"/>
            <a:ext cx="30861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PT Sans" charset="-52"/>
                <a:ea typeface="PT Sans" charset="-52"/>
                <a:cs typeface="PT Sans" charset="-52"/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457950" y="6495251"/>
            <a:ext cx="20574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PT Sans" charset="-52"/>
                <a:ea typeface="PT Sans" charset="-52"/>
                <a:cs typeface="PT Sans" charset="-52"/>
              </a:defRPr>
            </a:lvl1pPr>
          </a:lstStyle>
          <a:p>
            <a:fld id="{47E8B3EB-C589-314F-BBE8-5A42F2EA375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0" y="-249"/>
            <a:ext cx="9144000" cy="5781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algn="ctr" rotWithShape="0">
              <a:srgbClr val="000000">
                <a:alpha val="1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Изображение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3024" y="172228"/>
            <a:ext cx="1136409" cy="233237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 userDrawn="1"/>
        </p:nvSpPr>
        <p:spPr>
          <a:xfrm>
            <a:off x="1942456" y="1"/>
            <a:ext cx="6750131" cy="577942"/>
          </a:xfrm>
          <a:prstGeom prst="rect">
            <a:avLst/>
          </a:prstGeom>
        </p:spPr>
        <p:txBody>
          <a:bodyPr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i="0" kern="1200" baseline="0">
                <a:solidFill>
                  <a:schemeClr val="tx1"/>
                </a:solidFill>
                <a:latin typeface="PT Sans" charset="-52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270565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асибо_за_внимани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809580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8B3EB-C589-314F-BBE8-5A42F2EA375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9966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5" r:id="rId2"/>
    <p:sldLayoutId id="2147483674" r:id="rId3"/>
    <p:sldLayoutId id="2147483677" r:id="rId4"/>
    <p:sldLayoutId id="2147483662" r:id="rId5"/>
    <p:sldLayoutId id="2147483676" r:id="rId6"/>
    <p:sldLayoutId id="2147483667" r:id="rId7"/>
    <p:sldLayoutId id="2147483672" r:id="rId8"/>
    <p:sldLayoutId id="2147483678" r:id="rId9"/>
  </p:sldLayoutIdLst>
  <p:transition spd="slow">
    <p:wip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1950" y="2785533"/>
            <a:ext cx="8515350" cy="1572227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lnSpc>
                <a:spcPct val="100000"/>
              </a:lnSpc>
            </a:pPr>
            <a:r>
              <a:rPr lang="ru-RU" sz="3600" dirty="0" smtClean="0">
                <a:solidFill>
                  <a:srgbClr val="21A6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СТРАХОВОЙ РЫНОК И ЕГО СТРУКТУРА</a:t>
            </a:r>
            <a:endParaRPr lang="ru-RU" sz="3600" dirty="0">
              <a:ln w="0"/>
              <a:solidFill>
                <a:srgbClr val="21A6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1950" y="5410200"/>
            <a:ext cx="8782050" cy="1026651"/>
          </a:xfrm>
        </p:spPr>
        <p:txBody>
          <a:bodyPr>
            <a:normAutofit fontScale="92500" lnSpcReduction="20000"/>
          </a:bodyPr>
          <a:lstStyle/>
          <a:p>
            <a:pPr lvl="0" algn="r">
              <a:lnSpc>
                <a:spcPct val="100000"/>
              </a:lnSpc>
              <a:spcBef>
                <a:spcPts val="0"/>
              </a:spcBef>
            </a:pPr>
            <a:r>
              <a:rPr lang="ru-RU" sz="26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Презентацию подготовили</a:t>
            </a:r>
          </a:p>
          <a:p>
            <a:pPr lvl="0" algn="r">
              <a:lnSpc>
                <a:spcPct val="100000"/>
              </a:lnSpc>
              <a:spcBef>
                <a:spcPts val="0"/>
              </a:spcBef>
            </a:pPr>
            <a:r>
              <a:rPr lang="ru-RU" sz="26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Студенты группы №23733</a:t>
            </a:r>
            <a:r>
              <a:rPr lang="en-US" sz="26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2/</a:t>
            </a:r>
            <a:r>
              <a:rPr lang="ru-RU" sz="26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r>
              <a:rPr lang="en-US" sz="26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06</a:t>
            </a:r>
            <a:endParaRPr lang="ru-RU" sz="2600" b="1" dirty="0" smtClean="0">
              <a:solidFill>
                <a:prstClr val="black">
                  <a:lumMod val="95000"/>
                  <a:lumOff val="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lnSpc>
                <a:spcPct val="100000"/>
              </a:lnSpc>
              <a:spcBef>
                <a:spcPts val="0"/>
              </a:spcBef>
            </a:pPr>
            <a:r>
              <a:rPr lang="ru-RU" sz="2600" b="1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Елсукова.К</a:t>
            </a:r>
            <a:r>
              <a:rPr lang="ru-RU" sz="26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 ;</a:t>
            </a:r>
            <a:r>
              <a:rPr lang="ru-RU" sz="2600" b="1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Козловски.А</a:t>
            </a:r>
            <a:endParaRPr lang="ru-RU" sz="2600" b="1" dirty="0" smtClean="0">
              <a:solidFill>
                <a:prstClr val="black">
                  <a:lumMod val="95000"/>
                  <a:lumOff val="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753476" y="6436851"/>
            <a:ext cx="247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</a:pPr>
            <a:r>
              <a:rPr lang="ru-RU" sz="2400" dirty="0" smtClean="0"/>
              <a:t>Структура страхового рынка </a:t>
            </a:r>
            <a:endParaRPr lang="en-US" sz="2400" dirty="0" smtClean="0"/>
          </a:p>
        </p:txBody>
      </p:sp>
      <p:sp>
        <p:nvSpPr>
          <p:cNvPr id="4" name="Подзаголовок 3"/>
          <p:cNvSpPr>
            <a:spLocks noGrp="1"/>
          </p:cNvSpPr>
          <p:nvPr>
            <p:ph idx="1"/>
          </p:nvPr>
        </p:nvSpPr>
        <p:spPr>
          <a:xfrm>
            <a:off x="210312" y="577943"/>
            <a:ext cx="8741663" cy="587994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933701" y="736599"/>
            <a:ext cx="2768600" cy="872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3606798" y="905876"/>
            <a:ext cx="1735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 </a:t>
            </a:r>
            <a:r>
              <a:rPr lang="ru-RU" sz="1600" b="1" dirty="0" smtClean="0"/>
              <a:t>Банк России</a:t>
            </a:r>
            <a:endParaRPr lang="ru-RU" sz="1600" b="1" dirty="0"/>
          </a:p>
        </p:txBody>
      </p:sp>
      <p:cxnSp>
        <p:nvCxnSpPr>
          <p:cNvPr id="38" name="Прямая со стрелкой 37"/>
          <p:cNvCxnSpPr/>
          <p:nvPr/>
        </p:nvCxnSpPr>
        <p:spPr>
          <a:xfrm rot="16200000" flipH="1">
            <a:off x="4216401" y="1710267"/>
            <a:ext cx="211666" cy="84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1015999" y="1820334"/>
            <a:ext cx="6335779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rot="5400000">
            <a:off x="872859" y="1947334"/>
            <a:ext cx="278610" cy="92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rot="5400000">
            <a:off x="7229804" y="1942309"/>
            <a:ext cx="245537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Прямоугольник 50"/>
          <p:cNvSpPr/>
          <p:nvPr/>
        </p:nvSpPr>
        <p:spPr>
          <a:xfrm>
            <a:off x="749808" y="2091270"/>
            <a:ext cx="2408258" cy="10725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5554134" y="2091270"/>
            <a:ext cx="2184399" cy="10725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TextBox 53"/>
          <p:cNvSpPr txBox="1"/>
          <p:nvPr/>
        </p:nvSpPr>
        <p:spPr>
          <a:xfrm>
            <a:off x="749808" y="2091270"/>
            <a:ext cx="24082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Страховые организации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5554134" y="2091270"/>
            <a:ext cx="2184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Перестраховочные компании.</a:t>
            </a:r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749808" y="3750719"/>
            <a:ext cx="2408258" cy="86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554134" y="3750719"/>
            <a:ext cx="2184399" cy="86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TextBox 57"/>
          <p:cNvSpPr txBox="1"/>
          <p:nvPr/>
        </p:nvSpPr>
        <p:spPr>
          <a:xfrm>
            <a:off x="738327" y="3861893"/>
            <a:ext cx="2408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Страховые агенты и брокеры.</a:t>
            </a:r>
            <a:endParaRPr lang="ru-RU" dirty="0"/>
          </a:p>
        </p:txBody>
      </p:sp>
      <p:sp>
        <p:nvSpPr>
          <p:cNvPr id="59" name="TextBox 58"/>
          <p:cNvSpPr txBox="1"/>
          <p:nvPr/>
        </p:nvSpPr>
        <p:spPr>
          <a:xfrm>
            <a:off x="5554134" y="3861893"/>
            <a:ext cx="2184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Страховые актуарии.</a:t>
            </a:r>
            <a:endParaRPr lang="ru-RU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3158066" y="5166360"/>
            <a:ext cx="2184399" cy="910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TextBox 61"/>
          <p:cNvSpPr txBox="1"/>
          <p:nvPr/>
        </p:nvSpPr>
        <p:spPr>
          <a:xfrm>
            <a:off x="3225801" y="5257998"/>
            <a:ext cx="2184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Потребители страховых услуг.</a:t>
            </a:r>
            <a:endParaRPr lang="ru-RU" dirty="0"/>
          </a:p>
        </p:txBody>
      </p:sp>
      <p:cxnSp>
        <p:nvCxnSpPr>
          <p:cNvPr id="65" name="Прямая соединительная линия 64"/>
          <p:cNvCxnSpPr/>
          <p:nvPr/>
        </p:nvCxnSpPr>
        <p:spPr>
          <a:xfrm>
            <a:off x="1773142" y="3396393"/>
            <a:ext cx="4872398" cy="23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 rot="5400000">
            <a:off x="1658842" y="3278918"/>
            <a:ext cx="23018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>
            <a:stCxn id="52" idx="2"/>
          </p:cNvCxnSpPr>
          <p:nvPr/>
        </p:nvCxnSpPr>
        <p:spPr>
          <a:xfrm rot="5400000">
            <a:off x="6530843" y="3279315"/>
            <a:ext cx="23098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 стрелкой 85"/>
          <p:cNvCxnSpPr/>
          <p:nvPr/>
        </p:nvCxnSpPr>
        <p:spPr>
          <a:xfrm rot="5400000">
            <a:off x="2346185" y="3573159"/>
            <a:ext cx="355119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 стрелкой 87"/>
          <p:cNvCxnSpPr/>
          <p:nvPr/>
        </p:nvCxnSpPr>
        <p:spPr>
          <a:xfrm rot="5400000">
            <a:off x="5750694" y="3574747"/>
            <a:ext cx="35194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 стрелкой 101"/>
          <p:cNvCxnSpPr/>
          <p:nvPr/>
        </p:nvCxnSpPr>
        <p:spPr>
          <a:xfrm rot="16200000" flipH="1">
            <a:off x="3436457" y="4276350"/>
            <a:ext cx="1771554" cy="84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Прямая со стрелкой 112"/>
          <p:cNvCxnSpPr/>
          <p:nvPr/>
        </p:nvCxnSpPr>
        <p:spPr>
          <a:xfrm>
            <a:off x="1773142" y="5678424"/>
            <a:ext cx="1373443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Прямая со стрелкой 118"/>
          <p:cNvCxnSpPr/>
          <p:nvPr/>
        </p:nvCxnSpPr>
        <p:spPr>
          <a:xfrm rot="10800000" flipV="1">
            <a:off x="5342466" y="5678424"/>
            <a:ext cx="1424095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Прямая соединительная линия 120"/>
          <p:cNvCxnSpPr/>
          <p:nvPr/>
        </p:nvCxnSpPr>
        <p:spPr>
          <a:xfrm rot="16200000" flipH="1">
            <a:off x="1243629" y="5148912"/>
            <a:ext cx="106061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Прямая соединительная линия 122"/>
          <p:cNvCxnSpPr/>
          <p:nvPr/>
        </p:nvCxnSpPr>
        <p:spPr>
          <a:xfrm rot="5400000">
            <a:off x="6236254" y="5149706"/>
            <a:ext cx="106061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268051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Страховые организации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3023" y="1078992"/>
            <a:ext cx="8289563" cy="520860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b="1" dirty="0" smtClean="0"/>
              <a:t>   </a:t>
            </a:r>
            <a:r>
              <a:rPr lang="ru-RU" b="1" u="sng" dirty="0" smtClean="0"/>
              <a:t>Страховые организации</a:t>
            </a:r>
            <a:r>
              <a:rPr lang="ru-RU" dirty="0" smtClean="0"/>
              <a:t> –основа страхового рынка . Страховая компания осуществляет заключение договоров страхования и их обслуживание. </a:t>
            </a:r>
            <a:r>
              <a:rPr lang="en-US" dirty="0" smtClean="0"/>
              <a:t>      </a:t>
            </a:r>
          </a:p>
          <a:p>
            <a:pPr>
              <a:buNone/>
            </a:pPr>
            <a:r>
              <a:rPr lang="en-US" i="1" dirty="0" smtClean="0"/>
              <a:t>	     </a:t>
            </a:r>
            <a:r>
              <a:rPr lang="ru-RU" i="1" dirty="0" smtClean="0"/>
              <a:t>На май 2017 года количество страховщиков </a:t>
            </a:r>
            <a:r>
              <a:rPr lang="ru-RU" i="1" dirty="0" smtClean="0"/>
              <a:t>в </a:t>
            </a:r>
            <a:r>
              <a:rPr lang="ru-RU" i="1" dirty="0" smtClean="0"/>
              <a:t>РФ </a:t>
            </a:r>
            <a:r>
              <a:rPr lang="ru-RU" i="1" dirty="0" smtClean="0"/>
              <a:t>составляет </a:t>
            </a:r>
            <a:r>
              <a:rPr lang="ru-RU" i="1" dirty="0" smtClean="0"/>
              <a:t>339 ,что в 4 раза меньше чем в 2003.</a:t>
            </a:r>
            <a:r>
              <a:rPr lang="en-US" dirty="0" smtClean="0"/>
              <a:t>	</a:t>
            </a:r>
            <a:r>
              <a:rPr lang="ru-RU" dirty="0" smtClean="0"/>
              <a:t> 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 </a:t>
            </a:r>
            <a:r>
              <a:rPr lang="ru-RU" dirty="0" smtClean="0"/>
              <a:t>Страховые организации делятся на: акционерные, частные, государственные ,</a:t>
            </a:r>
            <a:r>
              <a:rPr lang="ru-RU" dirty="0" err="1" smtClean="0"/>
              <a:t>правительствинные</a:t>
            </a:r>
            <a:r>
              <a:rPr lang="ru-RU" dirty="0" smtClean="0"/>
              <a:t> и общества взаимного страхования.</a:t>
            </a: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Страховые организации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 </a:t>
            </a:r>
            <a:r>
              <a:rPr lang="ru-RU" sz="2000" b="1" u="sng" dirty="0" smtClean="0"/>
              <a:t>Акционерная страховая компания</a:t>
            </a:r>
            <a:r>
              <a:rPr lang="ru-RU" sz="2000" u="sng" dirty="0" smtClean="0"/>
              <a:t>- </a:t>
            </a:r>
            <a:r>
              <a:rPr lang="ru-RU" sz="2000" dirty="0" smtClean="0"/>
              <a:t>это компании, созданные несколькими юридическими или физическими лицами, доля собственности которых зависит от доли принадлежащих им акций компании; </a:t>
            </a:r>
            <a:r>
              <a:rPr lang="ru-RU" sz="2000" dirty="0" smtClean="0"/>
              <a:t>Уставный капитал акционерного страхового общества формируется из акций и других ценных бумаг, что позволяет при ограниченных средствах значительно увеличить свой финансовый потенциал.</a:t>
            </a:r>
            <a:endParaRPr lang="ru-RU" sz="2400" dirty="0" smtClean="0"/>
          </a:p>
          <a:p>
            <a:r>
              <a:rPr lang="ru-RU" sz="2000" b="1" u="sng" dirty="0" smtClean="0"/>
              <a:t>Частные страховые компании </a:t>
            </a:r>
            <a:r>
              <a:rPr lang="ru-RU" sz="2000" dirty="0" smtClean="0"/>
              <a:t>принадлежат одному собственнику или его семье</a:t>
            </a:r>
          </a:p>
          <a:p>
            <a:r>
              <a:rPr lang="ru-RU" sz="2000" b="1" u="sng" dirty="0" smtClean="0"/>
              <a:t>В государственном страховании </a:t>
            </a:r>
            <a:r>
              <a:rPr lang="ru-RU" sz="2000" dirty="0" smtClean="0"/>
              <a:t>в качестве страховщика выступает государство. Организация государственных страховых компаний осуществляется путем их учреждения со стороны государства или национализации акционерных страховых компаний и обращения их имущества в государственную собственность.</a:t>
            </a:r>
          </a:p>
          <a:p>
            <a:r>
              <a:rPr lang="ru-RU" sz="2000" b="1" u="sng" dirty="0" smtClean="0"/>
              <a:t>Правительственные страховые организации </a:t>
            </a:r>
            <a:r>
              <a:rPr lang="ru-RU" sz="2000" dirty="0" smtClean="0"/>
              <a:t>относятся к некоммерческим структурам ,специализация которых основана на страховании от безработицы и выплате компенсаций рабочим</a:t>
            </a:r>
          </a:p>
          <a:p>
            <a:r>
              <a:rPr lang="ru-RU" sz="2000" b="1" u="sng" dirty="0" smtClean="0"/>
              <a:t>Общество взаимного страхования</a:t>
            </a:r>
            <a:r>
              <a:rPr lang="ru-RU" sz="2000" b="1" dirty="0" smtClean="0"/>
              <a:t> </a:t>
            </a:r>
            <a:r>
              <a:rPr lang="ru-RU" sz="2000" dirty="0" smtClean="0"/>
              <a:t>- некоммерческая форма организации страхового фонда, которая обеспечивает страховую защиту имущественных интересов членов своего общества </a:t>
            </a:r>
            <a:r>
              <a:rPr lang="en-US" sz="2000" dirty="0" smtClean="0"/>
              <a:t>.</a:t>
            </a:r>
            <a:r>
              <a:rPr lang="ru-RU" sz="2000" dirty="0" smtClean="0"/>
              <a:t>На 2017 год их количество составляет 12.</a:t>
            </a:r>
            <a:endParaRPr lang="ru-RU" sz="20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 </a:t>
            </a:r>
            <a:r>
              <a:rPr lang="ru-RU" sz="2400" b="1" u="sng" dirty="0" smtClean="0"/>
              <a:t>Страхователь </a:t>
            </a:r>
            <a:r>
              <a:rPr lang="ru-RU" sz="2400" b="1" dirty="0" smtClean="0"/>
              <a:t>-</a:t>
            </a:r>
            <a:r>
              <a:rPr lang="ru-RU" sz="2400" dirty="0" smtClean="0"/>
              <a:t> юридическое или дееспособное физическое лицо, заключившее договор страхования со страховщиком и выплачивающее ему страховой взнос (страховую премию) за передачу ответственности по несению риска.</a:t>
            </a:r>
            <a:endParaRPr lang="en-US" sz="2400" dirty="0" smtClean="0"/>
          </a:p>
          <a:p>
            <a:pPr>
              <a:buNone/>
            </a:pPr>
            <a:endParaRPr lang="ru-RU" sz="2400" dirty="0" smtClean="0"/>
          </a:p>
          <a:p>
            <a:r>
              <a:rPr lang="ru-RU" sz="2400" b="1" u="sng" dirty="0" smtClean="0"/>
              <a:t>Выгодоприобретатель</a:t>
            </a:r>
            <a:r>
              <a:rPr lang="ru-RU" sz="2400" b="1" dirty="0" smtClean="0"/>
              <a:t> -</a:t>
            </a:r>
            <a:r>
              <a:rPr lang="ru-RU" sz="2400" dirty="0" smtClean="0"/>
              <a:t> физическое </a:t>
            </a:r>
            <a:endParaRPr lang="en-US" sz="2400" dirty="0" smtClean="0"/>
          </a:p>
          <a:p>
            <a:pPr>
              <a:buNone/>
            </a:pPr>
            <a:r>
              <a:rPr lang="ru-RU" sz="2400" dirty="0" smtClean="0"/>
              <a:t>или юридическое лицо, назначаемое </a:t>
            </a:r>
            <a:endParaRPr lang="en-US" sz="2400" dirty="0" smtClean="0"/>
          </a:p>
          <a:p>
            <a:pPr>
              <a:buNone/>
            </a:pPr>
            <a:r>
              <a:rPr lang="ru-RU" sz="2400" dirty="0" smtClean="0"/>
              <a:t>страхователем для получения </a:t>
            </a:r>
            <a:endParaRPr lang="en-US" sz="2400" dirty="0" smtClean="0"/>
          </a:p>
          <a:p>
            <a:pPr>
              <a:buNone/>
            </a:pPr>
            <a:r>
              <a:rPr lang="ru-RU" sz="2400" dirty="0" smtClean="0"/>
              <a:t>страховых выплат по договорам </a:t>
            </a:r>
            <a:endParaRPr lang="en-US" sz="2400" dirty="0" smtClean="0"/>
          </a:p>
          <a:p>
            <a:pPr>
              <a:buNone/>
            </a:pPr>
            <a:r>
              <a:rPr lang="ru-RU" sz="2400" dirty="0" smtClean="0"/>
              <a:t>страхования.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User\Desktop\FIK\prava_str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68112" y="2848433"/>
            <a:ext cx="3365437" cy="32282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/>
              <a:t>Перестраховщики</a:t>
            </a:r>
            <a:r>
              <a:rPr lang="ru-RU" dirty="0" smtClean="0"/>
              <a:t>-фирмы которые страхуют повторно уже застрахованный объект. В данном случае страховой риск перераспределяется между несколькими компаниями</a:t>
            </a:r>
            <a:r>
              <a:rPr lang="en-US" dirty="0" smtClean="0"/>
              <a:t>.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Страховой агент -</a:t>
            </a:r>
            <a:r>
              <a:rPr lang="ru-RU" dirty="0" smtClean="0"/>
              <a:t> представитель страховой компании, он является сотрудником организации, который действует от ее имени и получает вознаграждение или заработную плату. У агента должна быть доверенность от страховой компании с печатью, которая подтверждает его полномочия.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Страховой брокер</a:t>
            </a:r>
            <a:r>
              <a:rPr lang="ru-RU" dirty="0" smtClean="0"/>
              <a:t> должен быть зарегистрирован в государственном списке страховщиков, это необходимое условие для осуществления операций. Страховыми брокерами могут быть юридические лица, а также физические, зарегистрированные как индивидуальные предприниматели. По поручению страхователя (или страховщика по договорам перестрахования) они оказывают посреднические услуги по страхованию. </a:t>
            </a:r>
            <a:r>
              <a:rPr lang="ru-RU" b="1" dirty="0" smtClean="0"/>
              <a:t>Основная задача брокерской деятельности</a:t>
            </a:r>
            <a:r>
              <a:rPr lang="ru-RU" dirty="0" smtClean="0"/>
              <a:t> – подбор оптимального для страхователя варианта из всех, предлагаемых страховщиками</a:t>
            </a:r>
            <a:r>
              <a:rPr lang="en-US" dirty="0" smtClean="0"/>
              <a:t>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3024" y="868102"/>
            <a:ext cx="8289563" cy="5208607"/>
          </a:xfrm>
        </p:spPr>
        <p:txBody>
          <a:bodyPr/>
          <a:lstStyle/>
          <a:p>
            <a:pPr>
              <a:buNone/>
            </a:pPr>
            <a:r>
              <a:rPr lang="ru-RU" b="1" u="sng" dirty="0" smtClean="0"/>
              <a:t>Страховые актуарии </a:t>
            </a:r>
            <a:r>
              <a:rPr lang="ru-RU" dirty="0" smtClean="0"/>
              <a:t>–физические лица ,обладающие необходимым квалификационным аттестатом ,главной обязанностью которых является: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Расчет оптимальных страховых тарифов;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Расчет страховых резервов страховщика;</a:t>
            </a:r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Оценка инвестиционных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проектов страховщика.</a:t>
            </a:r>
          </a:p>
        </p:txBody>
      </p:sp>
      <p:pic>
        <p:nvPicPr>
          <p:cNvPr id="1026" name="Picture 2" descr="C:\Users\User\Desktop\FIK\Rabota_brokera-200x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95544" y="3629596"/>
            <a:ext cx="2779776" cy="26517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u="sng" dirty="0" smtClean="0"/>
              <a:t>Сюрвейеры</a:t>
            </a:r>
            <a:r>
              <a:rPr lang="ru-RU" sz="2400" dirty="0" smtClean="0"/>
              <a:t> — инспекторы или агенты страховой организации, осуществляющие осмотр страхуемого имущества. По заключению сюрвейера страховая компания принимает решение о заключении договора страхования. </a:t>
            </a:r>
            <a:r>
              <a:rPr lang="ru-RU" sz="2400" dirty="0" smtClean="0"/>
              <a:t>В Российской Федерации сюрвейерская деятельность не подлежит лицензированию с 2006 года</a:t>
            </a:r>
            <a:endParaRPr lang="ru-RU" sz="2400" dirty="0" smtClean="0"/>
          </a:p>
          <a:p>
            <a:r>
              <a:rPr lang="ru-RU" sz="2400" u="sng" dirty="0" err="1" smtClean="0"/>
              <a:t>Аджастеры</a:t>
            </a:r>
            <a:r>
              <a:rPr lang="ru-RU" sz="2400" u="sng" dirty="0" smtClean="0"/>
              <a:t> </a:t>
            </a:r>
            <a:r>
              <a:rPr lang="ru-RU" sz="2400" dirty="0" smtClean="0"/>
              <a:t>— это уполномоченные лица или компании, занимающиеся установлением причин, характера и размера убытков.</a:t>
            </a:r>
            <a:endParaRPr lang="ru-RU" sz="2400" dirty="0"/>
          </a:p>
        </p:txBody>
      </p:sp>
      <p:pic>
        <p:nvPicPr>
          <p:cNvPr id="1026" name="Picture 2" descr="C:\Users\User\Desktop\FIK\dhqR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4034" y="4096512"/>
            <a:ext cx="7049262" cy="21488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используемой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 1. Книга «Финансы» </a:t>
            </a:r>
            <a:r>
              <a:rPr lang="ru-RU" sz="2400" dirty="0" err="1" smtClean="0"/>
              <a:t>Зви</a:t>
            </a:r>
            <a:r>
              <a:rPr lang="ru-RU" sz="2400" dirty="0" smtClean="0"/>
              <a:t> </a:t>
            </a:r>
            <a:r>
              <a:rPr lang="ru-RU" sz="2400" dirty="0" err="1" smtClean="0"/>
              <a:t>Боди</a:t>
            </a:r>
            <a:r>
              <a:rPr lang="ru-RU" sz="2400" dirty="0" smtClean="0"/>
              <a:t>, Роберт К. Мертон стр.49</a:t>
            </a:r>
          </a:p>
          <a:p>
            <a:pPr>
              <a:buNone/>
            </a:pPr>
            <a:r>
              <a:rPr lang="ru-RU" sz="2400" dirty="0" smtClean="0"/>
              <a:t> 2. Единый государственный реестр субъектов страхового дела.</a:t>
            </a:r>
          </a:p>
          <a:p>
            <a:pPr>
              <a:buNone/>
            </a:pPr>
            <a:r>
              <a:rPr lang="ru-RU" sz="2400" dirty="0" smtClean="0"/>
              <a:t> 3.</a:t>
            </a:r>
            <a:r>
              <a:rPr lang="en-US" sz="2400" dirty="0" smtClean="0"/>
              <a:t> </a:t>
            </a:r>
            <a:r>
              <a:rPr lang="ru-RU" sz="2400" dirty="0" smtClean="0"/>
              <a:t>Интернет-ресурсы: 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http://novosti-rynka.ru/strahovanie/straxovoj-rynok-sushhnost-uchastniki-i-mexanizmy/</a:t>
            </a:r>
            <a:endParaRPr lang="ru-RU" sz="2400" dirty="0" smtClean="0"/>
          </a:p>
          <a:p>
            <a:pPr>
              <a:buFont typeface="Arial"/>
              <a:buChar char="•"/>
            </a:pPr>
            <a:r>
              <a:rPr lang="en-US" sz="2400" dirty="0"/>
              <a:t>http://www.grandars.ru/college/strahovanie/strahovoy-</a:t>
            </a:r>
            <a:r>
              <a:rPr lang="en-US" sz="2400" dirty="0" smtClean="0"/>
              <a:t>rynok.html</a:t>
            </a:r>
            <a:r>
              <a:rPr lang="ru-RU" sz="2400" dirty="0" smtClean="0"/>
              <a:t> </a:t>
            </a:r>
          </a:p>
          <a:p>
            <a:pPr>
              <a:buFont typeface="Arial"/>
              <a:buChar char="•"/>
            </a:pPr>
            <a:r>
              <a:rPr lang="ru-RU" sz="2400" dirty="0"/>
              <a:t>https://</a:t>
            </a:r>
            <a:r>
              <a:rPr lang="ru-RU" sz="2400" dirty="0" smtClean="0"/>
              <a:t>www.ereading.club/chapter.php/99482/42/Kotel%27nikova</a:t>
            </a:r>
            <a:r>
              <a:rPr lang="ru-RU" sz="2400" dirty="0"/>
              <a:t>_-_Finansy.html</a:t>
            </a:r>
          </a:p>
          <a:p>
            <a:pPr>
              <a:buFont typeface="Arial"/>
              <a:buChar char="•"/>
            </a:pPr>
            <a:r>
              <a:rPr lang="en-US" sz="2400" dirty="0"/>
              <a:t>http://novainfo.ru/article/</a:t>
            </a:r>
            <a:r>
              <a:rPr lang="en-US" sz="2400" dirty="0" smtClean="0"/>
              <a:t>2921</a:t>
            </a:r>
            <a:r>
              <a:rPr lang="ru-RU" sz="2400" dirty="0" smtClean="0"/>
              <a:t> </a:t>
            </a:r>
          </a:p>
          <a:p>
            <a:pPr>
              <a:buFont typeface="Arial"/>
              <a:buChar char="•"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4399508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страхового рынка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t"/>
            <a:r>
              <a:rPr lang="ru-RU" b="1" dirty="0"/>
              <a:t>Страховой рынок</a:t>
            </a:r>
            <a:r>
              <a:rPr lang="ru-RU" dirty="0"/>
              <a:t> – это особая система организации страховых отношений, при которой происходит купля-продажа страховых услуг как товара, формируются предложение и спрос на них. </a:t>
            </a:r>
          </a:p>
          <a:p>
            <a:pPr fontAlgn="t"/>
            <a:r>
              <a:rPr lang="ru-RU" b="1" dirty="0"/>
              <a:t>Страховой рынок</a:t>
            </a:r>
            <a:r>
              <a:rPr lang="ru-RU" dirty="0"/>
              <a:t>-</a:t>
            </a:r>
            <a:r>
              <a:rPr lang="en-US" dirty="0"/>
              <a:t> часть финансового рынка, на котором предлагаются услуги по страхованию. </a:t>
            </a:r>
            <a:endParaRPr lang="ru-RU" dirty="0"/>
          </a:p>
          <a:p>
            <a:endParaRPr lang="ru-RU" dirty="0"/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4805" y="3465293"/>
            <a:ext cx="3796579" cy="2963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048716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Страхование- это вид отношений по защите имущественных интересов физических и юридических лиц при наступлении определенных событий за счет денежных фондов, формируемых из уплачиваемых ими страховых взносов(страховых премий)</a:t>
            </a:r>
          </a:p>
          <a:p>
            <a:endParaRPr lang="ru-RU" dirty="0" smtClean="0"/>
          </a:p>
          <a:p>
            <a:r>
              <a:rPr lang="ru-RU" dirty="0" smtClean="0"/>
              <a:t>Риск- это возможность возникновения неблагоприятной ситуации или неудачного исхода производственно-хозяйственной или какой-либо другой деятельности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533569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страхования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Обязательное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ОМС;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ОСАГО;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Личное страхование за счет работодателя граждан, занимающихся опасной для жизни деятельностью;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Страхование военнослужащих и государственных служащих;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Страхование при перевозке пассажиров наземным, воздушным или водным путем;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Страхование гражданской ответственности собственника опасного объекта(шахты, рудники, химические цехи, нефтедобывающие платформы и т.д.)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Социальное страхование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534517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страхования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Добровольное</a:t>
            </a:r>
          </a:p>
          <a:p>
            <a:pPr>
              <a:buFont typeface="Wingdings" charset="2"/>
              <a:buChar char="ü"/>
            </a:pPr>
            <a:r>
              <a:rPr lang="ru-RU" dirty="0" smtClean="0"/>
              <a:t>Личное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Страхование жизни;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Страхование от несчастных случаев и болезней;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Медицинское страхование;</a:t>
            </a:r>
          </a:p>
          <a:p>
            <a:pPr>
              <a:buFont typeface="Wingdings" charset="2"/>
              <a:buChar char="ü"/>
            </a:pPr>
            <a:r>
              <a:rPr lang="ru-RU" dirty="0" smtClean="0"/>
              <a:t>Имущественное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Страхование имущества предприятий и организаций;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Страхование имущества граждан;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Огневое;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КАСКО,КАРГО;</a:t>
            </a:r>
          </a:p>
          <a:p>
            <a:pPr>
              <a:buFont typeface="Wingdings" charset="2"/>
              <a:buChar char="ü"/>
            </a:pPr>
            <a:r>
              <a:rPr lang="ru-RU" dirty="0" smtClean="0"/>
              <a:t>Страхование ответственности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011190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 страхового рынка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Компенсационная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Накопительная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Распределительная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Предупредительная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Инвестиционная</a:t>
            </a:r>
            <a:endParaRPr lang="ru-RU" dirty="0"/>
          </a:p>
        </p:txBody>
      </p:sp>
      <p:pic>
        <p:nvPicPr>
          <p:cNvPr id="4" name="Изображение 3" descr="strachovanie-finexpert2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94619" y="2459198"/>
            <a:ext cx="3653853" cy="342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808632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Принципы функционирования страхового рынка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Демонополизация страхового дела;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Конкуренция страховых организаций;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Свобода выбора страхователями условий предоставления страховых услуг;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Надежность и гарантии страховой защиты.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pic>
        <p:nvPicPr>
          <p:cNvPr id="4" name="Изображение 3" descr="straxovaniye_122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4805" y="3422503"/>
            <a:ext cx="3846894" cy="2885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978509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Место страхового рынка в финансовой системе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</a:t>
            </a:r>
            <a:endParaRPr lang="ru-RU" dirty="0"/>
          </a:p>
        </p:txBody>
      </p:sp>
      <p:pic>
        <p:nvPicPr>
          <p:cNvPr id="7" name="Изображение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01800" y="590550"/>
            <a:ext cx="5740400" cy="567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8261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страхового рынка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3024" y="1066800"/>
            <a:ext cx="8289563" cy="520860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Структура страхового рынка формируется из:</a:t>
            </a:r>
            <a:endParaRPr lang="en-US" b="1" dirty="0" smtClean="0"/>
          </a:p>
          <a:p>
            <a:pPr>
              <a:buNone/>
            </a:pPr>
            <a:endParaRPr lang="ru-RU" sz="2400" dirty="0" smtClean="0"/>
          </a:p>
          <a:p>
            <a:r>
              <a:rPr lang="ru-RU" sz="2200" i="1" dirty="0" smtClean="0"/>
              <a:t>Страховые организации;</a:t>
            </a:r>
          </a:p>
          <a:p>
            <a:r>
              <a:rPr lang="ru-RU" sz="2200" i="1" dirty="0" smtClean="0"/>
              <a:t>Страхователи, застрахованные лица, </a:t>
            </a:r>
            <a:r>
              <a:rPr lang="ru-RU" sz="2200" i="1" dirty="0" err="1" smtClean="0"/>
              <a:t>выгодоприобретатели</a:t>
            </a:r>
            <a:r>
              <a:rPr lang="ru-RU" sz="2200" i="1" dirty="0" smtClean="0"/>
              <a:t> </a:t>
            </a:r>
          </a:p>
          <a:p>
            <a:r>
              <a:rPr lang="ru-RU" sz="2200" i="1" dirty="0" smtClean="0"/>
              <a:t>Специальные перестраховочные компании;</a:t>
            </a:r>
          </a:p>
          <a:p>
            <a:pPr lvl="0" fontAlgn="base"/>
            <a:r>
              <a:rPr lang="ru-RU" sz="2200" i="1" dirty="0" smtClean="0"/>
              <a:t>Страховые агенты;</a:t>
            </a:r>
          </a:p>
          <a:p>
            <a:r>
              <a:rPr lang="ru-RU" sz="2200" i="1" dirty="0" smtClean="0"/>
              <a:t>Страховые брокеры;</a:t>
            </a:r>
          </a:p>
          <a:p>
            <a:r>
              <a:rPr lang="ru-RU" sz="2200" i="1" dirty="0" smtClean="0"/>
              <a:t>Страховые актуарии; </a:t>
            </a:r>
            <a:endParaRPr lang="ru-RU" sz="2200" i="1" dirty="0" smtClean="0"/>
          </a:p>
          <a:p>
            <a:r>
              <a:rPr lang="ru-RU" sz="2200" i="1" dirty="0" err="1" smtClean="0"/>
              <a:t>Аджастеры</a:t>
            </a:r>
            <a:r>
              <a:rPr lang="ru-RU" sz="2200" i="1" dirty="0" smtClean="0"/>
              <a:t> , Сюрвейеры. </a:t>
            </a:r>
            <a:endParaRPr lang="ru-RU" sz="2200" i="1" dirty="0" smtClean="0"/>
          </a:p>
          <a:p>
            <a:r>
              <a:rPr lang="ru-RU" sz="2200" i="1" dirty="0" smtClean="0"/>
              <a:t>Федеральные органы исполнительной власти, осуществляющий контроль и надзор в сфере страхового дела(в </a:t>
            </a:r>
            <a:r>
              <a:rPr lang="ru-RU" sz="2200" i="1" dirty="0" smtClean="0"/>
              <a:t>РФ</a:t>
            </a:r>
            <a:r>
              <a:rPr lang="en-US" sz="2200" i="1" dirty="0" smtClean="0"/>
              <a:t> c 2013</a:t>
            </a:r>
            <a:r>
              <a:rPr lang="ru-RU" sz="2200" i="1" dirty="0" smtClean="0"/>
              <a:t> </a:t>
            </a:r>
            <a:r>
              <a:rPr lang="ru-RU" sz="2200" i="1" dirty="0" smtClean="0"/>
              <a:t>Г. </a:t>
            </a:r>
            <a:r>
              <a:rPr lang="ru-RU" sz="2200" i="1" dirty="0" smtClean="0"/>
              <a:t>–Банк России)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pPr>
              <a:buNone/>
            </a:pPr>
            <a:endParaRPr lang="ru-RU" sz="1600" dirty="0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lytech_theme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olytech_presentation.potx" id="{0C3B3220-C52F-CE4F-9D40-4AE4710B99FC}" vid="{79B74601-811A-364F-91C2-904BAD2FC065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17790</TotalTime>
  <Words>634</Words>
  <Application>Microsoft Macintosh PowerPoint</Application>
  <PresentationFormat>Экран (4:3)</PresentationFormat>
  <Paragraphs>108</Paragraphs>
  <Slides>18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Polytech_theme</vt:lpstr>
      <vt:lpstr>СТРАХОВОЙ РЫНОК И ЕГО СТРУКТУРА</vt:lpstr>
      <vt:lpstr>Понятие страхового рынка</vt:lpstr>
      <vt:lpstr> </vt:lpstr>
      <vt:lpstr>Виды страхования</vt:lpstr>
      <vt:lpstr>Виды страхования</vt:lpstr>
      <vt:lpstr>Функции страхового рынка</vt:lpstr>
      <vt:lpstr>Принципы функционирования страхового рынка</vt:lpstr>
      <vt:lpstr>Место страхового рынка в финансовой системе</vt:lpstr>
      <vt:lpstr>Структура страхового рынка</vt:lpstr>
      <vt:lpstr>Структура страхового рынка </vt:lpstr>
      <vt:lpstr>Страховые организации</vt:lpstr>
      <vt:lpstr>Страховые организации</vt:lpstr>
      <vt:lpstr> </vt:lpstr>
      <vt:lpstr>Слайд 14</vt:lpstr>
      <vt:lpstr>Слайд 15</vt:lpstr>
      <vt:lpstr>Слайд 16</vt:lpstr>
      <vt:lpstr>Список используемой литературы</vt:lpstr>
      <vt:lpstr>Слайд 18</vt:lpstr>
    </vt:vector>
  </TitlesOfParts>
  <Manager>Купоров Ю.Ю.</Manager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Представление Санкт-Петербургского политехнического университета Петра Великого в интернете и в социальных ресурсах</dc:title>
  <dc:subject>Шаблон</dc:subject>
  <dc:creator>Шагун В.И.</dc:creator>
  <cp:lastModifiedBy>Lenovo</cp:lastModifiedBy>
  <cp:revision>329</cp:revision>
  <dcterms:created xsi:type="dcterms:W3CDTF">2016-02-02T13:12:08Z</dcterms:created>
  <dcterms:modified xsi:type="dcterms:W3CDTF">2017-11-20T16:37:22Z</dcterms:modified>
</cp:coreProperties>
</file>