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84" r:id="rId19"/>
    <p:sldId id="275" r:id="rId20"/>
    <p:sldId id="278" r:id="rId21"/>
    <p:sldId id="277" r:id="rId22"/>
    <p:sldId id="280" r:id="rId23"/>
    <p:sldId id="281" r:id="rId24"/>
    <p:sldId id="279" r:id="rId25"/>
    <p:sldId id="276" r:id="rId26"/>
    <p:sldId id="282" r:id="rId27"/>
    <p:sldId id="274" r:id="rId28"/>
    <p:sldId id="283" r:id="rId29"/>
    <p:sldId id="285" r:id="rId30"/>
    <p:sldId id="272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10297D-D9DC-2BDD-5DEE-0C9994F6A7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271DDD-1CEA-98B1-9191-621DE5207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7CFE79-AD63-FC3F-F25B-142746488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40A9D1-51EC-1721-DB2B-2FD6F8B34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083C47-204C-33B6-ADD2-879C7E952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80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C78C6-E723-E59F-2A20-32A11A282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914C24-5ED4-507F-3093-0EAB93EAB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342A05-DE7B-FDC9-6BF4-B3863E84C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B17F6D-18DA-0048-F49B-00B8FC1C3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B317CB-E3EF-C015-9B21-ABE1D51B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83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B505D6F-F408-6C3D-358B-45A1DE8C27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088CE9-A7EC-7916-702B-4E8D8C27F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FA9443-85B3-6FD9-03E1-BB47B2922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C70560-B519-D819-D249-8937DD301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12EF8A-B70C-CEA6-410D-771712AC9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F64F5-0A8D-A2CC-C4C2-9495AC28D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624DDD-DE81-78D8-8F98-DDEC55742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F39A5C-4685-04A8-AC04-D365512DA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3B7FD0-1469-2ABD-5A90-7DE00E1CD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2F5AC0-7717-31CD-AF9C-8D6515251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2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C4D9B-6DBB-82A6-F97D-739C8A4D7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B7C235-E5D3-C0CC-48F5-05AB5BE1E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C911E3-A4CE-36ED-8F49-96924E1B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DD6562-E70D-214B-EDD8-E7D72BC80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0BB62A-C0D7-9095-4D2D-1C3A7F4D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040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6F52E1-1A5C-F2B0-7053-1F7971C0E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CBE920-EB9F-A708-5489-D7597AAF61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D58482-76F7-1E70-D143-373B1E918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C56A4C-F451-1849-DDA2-E652A8DF7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E23CD7-C7B0-0E95-5E38-2272523AD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AD0260-C4B4-13BE-E9E4-593668650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68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BEF07-D740-2B56-6FB9-2226F5435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695A25-B01C-8E43-8ECC-8C853B2D9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3FEB6E-06D3-D963-84AC-9AA3432F4A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5EC76BB-D744-AD6B-0DB6-F7DE00AFA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82DACD-7496-ED06-E752-AD3E3BCE3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68E43D-FA8C-54A6-95AE-BC26C5F72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AE1996-A47F-BF25-F3BB-ADF0AE79A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FD43713-4870-3EA7-2018-1C4A19CB9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59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E0CA3-B7C5-EF97-9132-6B0F30118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13AC55-44ED-945E-6FD3-AAA862705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13D19C0-2F6E-A785-E149-9B7BE5D2D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67F216-1689-C916-0789-4F18F3A41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55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FEA25B0-AB8D-6CF6-D239-3C9331AB7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7C6CDF6-F948-8904-6DD3-6B5E2A07C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7DE8418-CC6C-1E12-911E-CA85EEAAA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9C7CF-233C-1784-16A7-5FFEFEC3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068B64-8E6D-CAF6-840B-A57F46795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E0FBD2-2CF9-BB31-E88B-70B6F0709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3E4815-271D-DAAF-C82D-FD2B14DAE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E53B8D-46CF-A9EF-75A6-067836086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951E11-4640-7384-3258-AC30F090D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028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5CF43-AACA-D97D-DD4E-FD0631228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274C8AB-BC72-0328-7D96-BC26CBBD67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7B69B1-2B78-4FE1-ADF1-713D15DD3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5E6052-9DDC-25A0-6350-DE89679F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3A2553-F164-C5F0-12D3-B58CA5855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1EB2B2-4BB4-E602-EBF3-13AA6CE5F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939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627B1-2145-54BC-26B3-8853D7DA9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541DCE-3F69-E8D7-4E2B-371AB85F0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78EAB6-829D-6E92-D7DF-8988DED42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1F1F3-F5F3-4B4F-AF19-443C171DCA7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F626D0-0446-4862-C9D8-9BE0114100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BEC104-ECEB-D565-352C-3F9A406584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71689-B470-4BF3-8EF2-536B9A224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2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FADFC-6E57-AC0E-ECD7-D96A51CA99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045DE1-468B-A7A1-4C59-1174ECF502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40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21C95-E9C7-7091-EAFA-AEFD22ABC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292575"/>
            <a:ext cx="9448800" cy="1325563"/>
          </a:xfrm>
          <a:solidFill>
            <a:schemeClr val="lt1"/>
          </a:solidFill>
        </p:spPr>
        <p:txBody>
          <a:bodyPr>
            <a:norm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Что написал Роальд Семёнович Сеф?</a:t>
            </a:r>
            <a:br>
              <a:rPr lang="ru-RU" b="0" i="0" dirty="0">
                <a:effectLst/>
                <a:latin typeface="Work Sans" pitchFamily="2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5649A-2A86-C917-0471-FFDC1BECF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120" y="1425736"/>
            <a:ext cx="893064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ru-RU" sz="4000" b="0" i="0" dirty="0">
              <a:solidFill>
                <a:srgbClr val="000000"/>
              </a:solidFill>
              <a:effectLst/>
              <a:latin typeface="PT Sans" panose="020B0503020203020204" pitchFamily="34" charset="-52"/>
            </a:endParaRP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а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 «Весёлые стихи» 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б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«Проговорился»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в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«Вредные советы» 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г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«Как получаются легенды»</a:t>
            </a:r>
          </a:p>
          <a:p>
            <a:pPr marL="0" indent="0">
              <a:buNone/>
            </a:pPr>
            <a:endParaRPr lang="ru-RU" sz="54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1761D8A1-003D-C79A-6777-E6FAE593E2FB}"/>
              </a:ext>
            </a:extLst>
          </p:cNvPr>
          <p:cNvSpPr/>
          <p:nvPr/>
        </p:nvSpPr>
        <p:spPr>
          <a:xfrm>
            <a:off x="152400" y="-96204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91323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21C95-E9C7-7091-EAFA-AEFD22ABC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18255"/>
            <a:ext cx="9448800" cy="1325563"/>
          </a:xfrm>
          <a:solidFill>
            <a:schemeClr val="lt1"/>
          </a:solidFill>
        </p:spPr>
        <p:txBody>
          <a:bodyPr>
            <a:normAutofit/>
          </a:bodyPr>
          <a:lstStyle/>
          <a:p>
            <a:r>
              <a:rPr lang="ru-RU" b="1" dirty="0"/>
              <a:t>Чей портрет?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1761D8A1-003D-C79A-6777-E6FAE593E2FB}"/>
              </a:ext>
            </a:extLst>
          </p:cNvPr>
          <p:cNvSpPr/>
          <p:nvPr/>
        </p:nvSpPr>
        <p:spPr>
          <a:xfrm>
            <a:off x="152400" y="-96204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0F34C6-C916-9319-E9E1-EABFED01EE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t="23283" r="56039" b="10171"/>
          <a:stretch/>
        </p:blipFill>
        <p:spPr bwMode="auto">
          <a:xfrm>
            <a:off x="3779520" y="952721"/>
            <a:ext cx="4312920" cy="561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030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21C95-E9C7-7091-EAFA-AEFD22ABC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2006916"/>
            <a:ext cx="9448800" cy="2435386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6000" dirty="0"/>
              <a:t>Что значит псевдоним Сеф?</a:t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1761D8A1-003D-C79A-6777-E6FAE593E2FB}"/>
              </a:ext>
            </a:extLst>
          </p:cNvPr>
          <p:cNvSpPr/>
          <p:nvPr/>
        </p:nvSpPr>
        <p:spPr>
          <a:xfrm>
            <a:off x="152400" y="1869756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71961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7B737-C932-70A5-9FD1-0EE42F43A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01" y="17898"/>
            <a:ext cx="10515600" cy="1325563"/>
          </a:xfrm>
        </p:spPr>
        <p:txBody>
          <a:bodyPr/>
          <a:lstStyle/>
          <a:p>
            <a:pPr algn="ctr"/>
            <a:r>
              <a:rPr lang="ru-RU" b="1" i="1" dirty="0"/>
              <a:t>3 КОНКУРС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A10BC4C-D02A-E6A9-1320-AF8B4E841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2296" y="1343462"/>
            <a:ext cx="6527408" cy="109728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Узнай произведение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C4832B2-B357-BB11-8D71-31796B669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287" y="3093721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dirty="0">
                <a:solidFill>
                  <a:srgbClr val="FFFF00"/>
                </a:solidFill>
                <a:hlinkClick r:id="rId2" action="ppaction://hlinksldjump"/>
              </a:rPr>
              <a:t>1</a:t>
            </a:r>
            <a:endParaRPr lang="ru-RU" sz="13800" b="1" dirty="0">
              <a:solidFill>
                <a:srgbClr val="FFFF00"/>
              </a:solidFill>
            </a:endParaRPr>
          </a:p>
        </p:txBody>
      </p:sp>
      <p:sp>
        <p:nvSpPr>
          <p:cNvPr id="8" name="Rectangle 7">
            <a:hlinkClick r:id="rId3" action="ppaction://hlinksldjump"/>
            <a:extLst>
              <a:ext uri="{FF2B5EF4-FFF2-40B4-BE49-F238E27FC236}">
                <a16:creationId xmlns:a16="http://schemas.microsoft.com/office/drawing/2014/main" id="{DE3646E9-9520-FAC8-DA22-71C97FCDE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588" y="3093720"/>
            <a:ext cx="164709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9" name="Rectangle 7">
            <a:hlinkClick r:id="rId4" action="ppaction://hlinksldjump"/>
            <a:extLst>
              <a:ext uri="{FF2B5EF4-FFF2-40B4-BE49-F238E27FC236}">
                <a16:creationId xmlns:a16="http://schemas.microsoft.com/office/drawing/2014/main" id="{BFF924FF-9F06-46AD-A581-2FEBACC2C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1679" y="3093721"/>
            <a:ext cx="1647092" cy="1798319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3AD7D179-7514-6CD4-C406-D7848D6F8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8770" y="3093720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9F5A760-DB6D-D539-F627-E00E33057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9500" y="3093720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AD074C0-0F90-B5B6-380E-9A7094346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4800" y="3093720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66004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320" y="1506200"/>
            <a:ext cx="8412480" cy="2397165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6000" b="1" dirty="0"/>
              <a:t>Как зовут третьеклассницу из рассказа Л. Кассиля?</a:t>
            </a:r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274320" y="1800245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33950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320" y="1506200"/>
            <a:ext cx="8412480" cy="2397165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6000" b="1" dirty="0"/>
              <a:t>Что купили мама и папа Ирочке?</a:t>
            </a:r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274320" y="1800245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43151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480" y="0"/>
            <a:ext cx="9006840" cy="2397165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6000" b="1" dirty="0"/>
              <a:t>Что крикнул попугай вместо «Здравствуйте, ребята»?</a:t>
            </a:r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50520" y="14702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D7F8FF-D57E-A3B1-D9AF-E683C50F0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600" y="2111536"/>
            <a:ext cx="893064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ru-RU" sz="4000" b="0" i="0" dirty="0">
              <a:solidFill>
                <a:srgbClr val="000000"/>
              </a:solidFill>
              <a:effectLst/>
              <a:latin typeface="PT Sans" panose="020B0503020203020204" pitchFamily="34" charset="-52"/>
            </a:endParaRP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а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 Отстань!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б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Вот еще!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в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Мне некогда!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г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Очень нужно.</a:t>
            </a:r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21073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2760" y="1630680"/>
            <a:ext cx="9006840" cy="2397165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6000" b="1" dirty="0"/>
              <a:t>Как звали второклассников в произведении «Воспитатели»?</a:t>
            </a:r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81000" y="177770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92896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616" y="2784291"/>
            <a:ext cx="9006840" cy="2397165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4000" b="0" i="0" dirty="0">
                <a:effectLst/>
                <a:latin typeface="Roboto" panose="02000000000000000000" pitchFamily="2" charset="0"/>
              </a:rPr>
              <a:t>а) знать свой адрес </a:t>
            </a:r>
            <a:br>
              <a:rPr lang="ru-RU" sz="4000" dirty="0"/>
            </a:br>
            <a:r>
              <a:rPr lang="ru-RU" sz="4000" b="0" i="0" dirty="0">
                <a:effectLst/>
                <a:latin typeface="Roboto" panose="02000000000000000000" pitchFamily="2" charset="0"/>
              </a:rPr>
              <a:t>б) побывать в дальних странах</a:t>
            </a:r>
            <a:br>
              <a:rPr lang="ru-RU" sz="4000" dirty="0"/>
            </a:br>
            <a:r>
              <a:rPr lang="ru-RU" sz="4000" b="0" i="0" dirty="0">
                <a:effectLst/>
                <a:latin typeface="Roboto" panose="02000000000000000000" pitchFamily="2" charset="0"/>
              </a:rPr>
              <a:t>в) уметь не потеряться</a:t>
            </a:r>
            <a:endParaRPr lang="ru-RU" sz="80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575872" y="0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78DD4D-1710-7FC2-C009-872FAD6FE36F}"/>
              </a:ext>
            </a:extLst>
          </p:cNvPr>
          <p:cNvSpPr txBox="1"/>
          <p:nvPr/>
        </p:nvSpPr>
        <p:spPr>
          <a:xfrm>
            <a:off x="3511446" y="373877"/>
            <a:ext cx="798601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Чему учит «Вредный совет» Г. Остера о потерявшемся ребёнке?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63301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480739"/>
            <a:ext cx="9006840" cy="1588086"/>
          </a:xfrm>
          <a:solidFill>
            <a:schemeClr val="lt1"/>
          </a:solidFill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 Кто из перечисленных животных не упоминается в «Весёлых стихах»?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endParaRPr lang="ru-RU" sz="80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04800" y="22322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DF847B-E410-1652-D4B3-73A022D1CC4E}"/>
              </a:ext>
            </a:extLst>
          </p:cNvPr>
          <p:cNvSpPr txBox="1"/>
          <p:nvPr/>
        </p:nvSpPr>
        <p:spPr>
          <a:xfrm>
            <a:off x="3840730" y="2326342"/>
            <a:ext cx="6096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>
              <a:buAutoNum type="arabicParenR"/>
            </a:pPr>
            <a:r>
              <a:rPr lang="ru-RU" sz="4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слон и кит </a:t>
            </a:r>
          </a:p>
          <a:p>
            <a:r>
              <a:rPr lang="ru-RU" sz="4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2</a:t>
            </a:r>
            <a:r>
              <a:rPr lang="ru-RU" sz="4400" dirty="0">
                <a:solidFill>
                  <a:srgbClr val="000000"/>
                </a:solidFill>
                <a:latin typeface="PT Sans" panose="020B0503020203020204" pitchFamily="34" charset="-52"/>
              </a:rPr>
              <a:t>)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курица и голуби </a:t>
            </a:r>
          </a:p>
          <a:p>
            <a:r>
              <a:rPr lang="ru-RU" sz="4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3) козёл и осёл </a:t>
            </a:r>
          </a:p>
          <a:p>
            <a:r>
              <a:rPr lang="ru-RU" sz="4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4) тигр и медведь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9790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7B737-C932-70A5-9FD1-0EE42F43A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451"/>
            <a:ext cx="10515600" cy="1325563"/>
          </a:xfrm>
        </p:spPr>
        <p:txBody>
          <a:bodyPr/>
          <a:lstStyle/>
          <a:p>
            <a:pPr algn="ctr"/>
            <a:r>
              <a:rPr lang="ru-RU" b="1" i="1" dirty="0"/>
              <a:t>1 КОНКУРС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A10BC4C-D02A-E6A9-1320-AF8B4E841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2296" y="1343462"/>
            <a:ext cx="6527408" cy="109728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Детские журналы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C4832B2-B357-BB11-8D71-31796B669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020" y="2880359"/>
            <a:ext cx="2827607" cy="2845191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9900" b="1" dirty="0">
                <a:solidFill>
                  <a:srgbClr val="FFFF00"/>
                </a:solidFill>
                <a:hlinkClick r:id="rId2" action="ppaction://hlinksldjump"/>
              </a:rPr>
              <a:t>1</a:t>
            </a:r>
            <a:endParaRPr lang="ru-RU" sz="19900" b="1" dirty="0">
              <a:solidFill>
                <a:srgbClr val="FFFF00"/>
              </a:solidFill>
            </a:endParaRPr>
          </a:p>
        </p:txBody>
      </p:sp>
      <p:sp>
        <p:nvSpPr>
          <p:cNvPr id="8" name="Rectangle 7">
            <a:hlinkClick r:id="rId3" action="ppaction://hlinksldjump"/>
            <a:extLst>
              <a:ext uri="{FF2B5EF4-FFF2-40B4-BE49-F238E27FC236}">
                <a16:creationId xmlns:a16="http://schemas.microsoft.com/office/drawing/2014/main" id="{DE3646E9-9520-FAC8-DA22-71C97FCDE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693" y="2880359"/>
            <a:ext cx="2827607" cy="2845191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9900" b="1" u="sng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9" name="Rectangle 7">
            <a:hlinkClick r:id="rId4" action="ppaction://hlinksldjump"/>
            <a:extLst>
              <a:ext uri="{FF2B5EF4-FFF2-40B4-BE49-F238E27FC236}">
                <a16:creationId xmlns:a16="http://schemas.microsoft.com/office/drawing/2014/main" id="{BFF924FF-9F06-46AD-A581-2FEBACC2C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0620" y="2880359"/>
            <a:ext cx="2827607" cy="2845191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600" b="1" u="sng" dirty="0">
                <a:solidFill>
                  <a:srgbClr val="0070C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62805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7B737-C932-70A5-9FD1-0EE42F43A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01" y="17898"/>
            <a:ext cx="10515600" cy="1325563"/>
          </a:xfrm>
        </p:spPr>
        <p:txBody>
          <a:bodyPr/>
          <a:lstStyle/>
          <a:p>
            <a:pPr algn="ctr"/>
            <a:r>
              <a:rPr lang="ru-RU" b="1" i="1" dirty="0"/>
              <a:t>4 КОНКУРС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A10BC4C-D02A-E6A9-1320-AF8B4E841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2296" y="1343462"/>
            <a:ext cx="6527408" cy="109728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Предмет</a:t>
            </a:r>
          </a:p>
        </p:txBody>
      </p:sp>
      <p:sp>
        <p:nvSpPr>
          <p:cNvPr id="7" name="Rectangle 7">
            <a:hlinkClick r:id="rId2" action="ppaction://hlinksldjump"/>
            <a:extLst>
              <a:ext uri="{FF2B5EF4-FFF2-40B4-BE49-F238E27FC236}">
                <a16:creationId xmlns:a16="http://schemas.microsoft.com/office/drawing/2014/main" id="{AC4832B2-B357-BB11-8D71-31796B669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5864" y="2978566"/>
            <a:ext cx="2202691" cy="2420818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600" b="1" u="sng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8" name="Rectangle 7">
            <a:hlinkClick r:id="rId3" action="ppaction://hlinksldjump"/>
            <a:extLst>
              <a:ext uri="{FF2B5EF4-FFF2-40B4-BE49-F238E27FC236}">
                <a16:creationId xmlns:a16="http://schemas.microsoft.com/office/drawing/2014/main" id="{DE3646E9-9520-FAC8-DA22-71C97FCDE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555" y="2978566"/>
            <a:ext cx="2378569" cy="2420818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600" b="1" u="sng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9" name="Rectangle 7">
            <a:hlinkClick r:id="rId4" action="ppaction://hlinksldjump"/>
            <a:extLst>
              <a:ext uri="{FF2B5EF4-FFF2-40B4-BE49-F238E27FC236}">
                <a16:creationId xmlns:a16="http://schemas.microsoft.com/office/drawing/2014/main" id="{BFF924FF-9F06-46AD-A581-2FEBACC2C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7124" y="2978567"/>
            <a:ext cx="2378570" cy="2420817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600" b="1" u="sng" dirty="0">
                <a:solidFill>
                  <a:srgbClr val="0070C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37779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480739"/>
            <a:ext cx="9006840" cy="1588086"/>
          </a:xfrm>
          <a:solidFill>
            <a:schemeClr val="lt1"/>
          </a:solidFill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 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Отгадайте загадку и укажите, из какого произведения этот предмет.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endParaRPr lang="ru-RU" sz="80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04800" y="22322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DF847B-E410-1652-D4B3-73A022D1CC4E}"/>
              </a:ext>
            </a:extLst>
          </p:cNvPr>
          <p:cNvSpPr txBox="1"/>
          <p:nvPr/>
        </p:nvSpPr>
        <p:spPr>
          <a:xfrm>
            <a:off x="3795759" y="2593298"/>
            <a:ext cx="617269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ff3"/>
              </a:rPr>
              <a:t>Глазки голубые,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4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ff3"/>
              </a:rPr>
              <a:t>Кудри золотые,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4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ff3"/>
              </a:rPr>
              <a:t>Губки розовые.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64433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0"/>
            <a:ext cx="9006840" cy="1588086"/>
          </a:xfrm>
          <a:solidFill>
            <a:schemeClr val="lt1"/>
          </a:solidFill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 Отгадайте загадку О. </a:t>
            </a:r>
            <a:r>
              <a:rPr lang="ru-RU" sz="4000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Дружковой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 и укажите, из какого произведения этот предмет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.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endParaRPr lang="ru-RU" sz="80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04800" y="0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205109-6714-D112-0823-83CF03DFA4CF}"/>
              </a:ext>
            </a:extLst>
          </p:cNvPr>
          <p:cNvSpPr txBox="1"/>
          <p:nvPr/>
        </p:nvSpPr>
        <p:spPr>
          <a:xfrm>
            <a:off x="3256614" y="2103120"/>
            <a:ext cx="60935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Нос крючком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Да чуб торчком,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Яркий наряд –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Болтает всё подряд,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На жёрдочке сидит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Да свысока глядит,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То эхом отзовётся,</a:t>
            </a:r>
          </a:p>
          <a:p>
            <a:pPr algn="l"/>
            <a:r>
              <a:rPr lang="ru-RU" sz="32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То резко засмеётся. </a:t>
            </a:r>
          </a:p>
        </p:txBody>
      </p:sp>
    </p:spTree>
    <p:extLst>
      <p:ext uri="{BB962C8B-B14F-4D97-AF65-F5344CB8AC3E}">
        <p14:creationId xmlns:p14="http://schemas.microsoft.com/office/powerpoint/2010/main" val="3105257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0"/>
            <a:ext cx="9006840" cy="1588086"/>
          </a:xfrm>
          <a:solidFill>
            <a:schemeClr val="lt1"/>
          </a:solidFill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 Отгадайте загадку и укажите, из какого произведения этот предмет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.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endParaRPr lang="ru-RU" sz="80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04800" y="0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205109-6714-D112-0823-83CF03DFA4CF}"/>
              </a:ext>
            </a:extLst>
          </p:cNvPr>
          <p:cNvSpPr txBox="1"/>
          <p:nvPr/>
        </p:nvSpPr>
        <p:spPr>
          <a:xfrm>
            <a:off x="3256614" y="2103120"/>
            <a:ext cx="60935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4000" b="0" i="0" dirty="0">
                <a:effectLst/>
                <a:latin typeface="YS Text"/>
              </a:rPr>
              <a:t>У какого инструмента есть и струны, и педаль? Угадать его несложно, это звонкий наш …</a:t>
            </a:r>
            <a:endParaRPr lang="ru-RU" sz="4000" b="0" i="0" dirty="0">
              <a:effectLst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7338646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7B737-C932-70A5-9FD1-0EE42F43A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01" y="17898"/>
            <a:ext cx="10515600" cy="1325563"/>
          </a:xfrm>
        </p:spPr>
        <p:txBody>
          <a:bodyPr/>
          <a:lstStyle/>
          <a:p>
            <a:pPr algn="ctr"/>
            <a:r>
              <a:rPr lang="ru-RU" b="1" i="1" dirty="0"/>
              <a:t>5 КОНКУРС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A10BC4C-D02A-E6A9-1320-AF8B4E841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2296" y="1343462"/>
            <a:ext cx="6527408" cy="109728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ЦИТАТА</a:t>
            </a:r>
          </a:p>
        </p:txBody>
      </p:sp>
      <p:sp>
        <p:nvSpPr>
          <p:cNvPr id="7" name="Rectangle 7">
            <a:hlinkClick r:id="rId2" action="ppaction://hlinksldjump"/>
            <a:extLst>
              <a:ext uri="{FF2B5EF4-FFF2-40B4-BE49-F238E27FC236}">
                <a16:creationId xmlns:a16="http://schemas.microsoft.com/office/drawing/2014/main" id="{AC4832B2-B357-BB11-8D71-31796B669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8854" y="3258613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8" name="Rectangle 7">
            <a:hlinkClick r:id="rId3" action="ppaction://hlinksldjump"/>
            <a:extLst>
              <a:ext uri="{FF2B5EF4-FFF2-40B4-BE49-F238E27FC236}">
                <a16:creationId xmlns:a16="http://schemas.microsoft.com/office/drawing/2014/main" id="{DE3646E9-9520-FAC8-DA22-71C97FCDE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4155" y="3258612"/>
            <a:ext cx="164709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9" name="Rectangle 7">
            <a:hlinkClick r:id="rId4" action="ppaction://hlinksldjump"/>
            <a:extLst>
              <a:ext uri="{FF2B5EF4-FFF2-40B4-BE49-F238E27FC236}">
                <a16:creationId xmlns:a16="http://schemas.microsoft.com/office/drawing/2014/main" id="{BFF924FF-9F06-46AD-A581-2FEBACC2C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1246" y="3258613"/>
            <a:ext cx="1647092" cy="1798319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3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3AD7D179-7514-6CD4-C406-D7848D6F8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8337" y="3258612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5" name="Rectangle 7">
            <a:hlinkClick r:id="rId6" action="ppaction://hlinksldjump"/>
            <a:extLst>
              <a:ext uri="{FF2B5EF4-FFF2-40B4-BE49-F238E27FC236}">
                <a16:creationId xmlns:a16="http://schemas.microsoft.com/office/drawing/2014/main" id="{69F5A760-DB6D-D539-F627-E00E33057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9067" y="3258612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1214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4575" y="1048775"/>
            <a:ext cx="9006840" cy="452013"/>
          </a:xfrm>
          <a:solidFill>
            <a:schemeClr val="lt1"/>
          </a:solidFill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Прочитайте вредный совет Г. Остера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и вставьте пропущенные слова.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endParaRPr lang="ru-RU" sz="80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250585" y="223221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DF847B-E410-1652-D4B3-73A022D1CC4E}"/>
              </a:ext>
            </a:extLst>
          </p:cNvPr>
          <p:cNvSpPr txBox="1"/>
          <p:nvPr/>
        </p:nvSpPr>
        <p:spPr>
          <a:xfrm>
            <a:off x="2386310" y="1274781"/>
            <a:ext cx="8901283" cy="501675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Попросите маму,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Чтоб она достала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С самой … полки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Ваш … мячик.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Но не объясняйте,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Как туда попал он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И куда пропало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  <a:t>То, что там ….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  <a:endParaRPr lang="ru-RU" sz="4000" b="0" i="0" dirty="0">
              <a:solidFill>
                <a:srgbClr val="000000"/>
              </a:solidFill>
              <a:effectLst/>
              <a:latin typeface="ff3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92E17F-6EEF-2FE2-91A1-B753B82821D6}"/>
              </a:ext>
            </a:extLst>
          </p:cNvPr>
          <p:cNvSpPr txBox="1"/>
          <p:nvPr/>
        </p:nvSpPr>
        <p:spPr>
          <a:xfrm>
            <a:off x="7495958" y="1654709"/>
            <a:ext cx="411854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ff7"/>
              </a:rPr>
              <a:t>1)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8"/>
              </a:rPr>
              <a:t>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6"/>
              </a:rPr>
              <a:t>верхней, любимый, стояло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7"/>
              </a:rPr>
              <a:t>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ff4"/>
              </a:rPr>
              <a:t>2)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5"/>
              </a:rPr>
              <a:t>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3"/>
              </a:rPr>
              <a:t>нижней, любимый, стояло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ff4"/>
              </a:rPr>
              <a:t>3)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5"/>
              </a:rPr>
              <a:t>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3"/>
              </a:rPr>
              <a:t>нижней, воздушный, стояло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4"/>
              </a:rPr>
              <a:t>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ff4"/>
              </a:rPr>
              <a:t>4)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5"/>
              </a:rPr>
              <a:t>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ff3"/>
              </a:rPr>
              <a:t>верхней, красивый, стояло</a:t>
            </a:r>
            <a:endParaRPr lang="ru-RU" sz="3200" b="0" i="0" dirty="0">
              <a:solidFill>
                <a:srgbClr val="000000"/>
              </a:solidFill>
              <a:effectLst/>
              <a:latin typeface="ff4"/>
            </a:endParaRPr>
          </a:p>
        </p:txBody>
      </p:sp>
    </p:spTree>
    <p:extLst>
      <p:ext uri="{BB962C8B-B14F-4D97-AF65-F5344CB8AC3E}">
        <p14:creationId xmlns:p14="http://schemas.microsoft.com/office/powerpoint/2010/main" val="31920545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480738"/>
            <a:ext cx="9006840" cy="2103119"/>
          </a:xfrm>
          <a:solidFill>
            <a:schemeClr val="lt1"/>
          </a:solidFill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 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Узнайте произведение по ключевым словам.. 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Лавровый переулок, бабушка, дедушка, дети, девочка, ветер</a:t>
            </a:r>
            <a:endParaRPr lang="ru-RU" sz="80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04800" y="22322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087478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960119"/>
            <a:ext cx="9006840" cy="4434841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6000" b="1" dirty="0"/>
              <a:t>Узнайте произведение по ключевым словам.</a:t>
            </a:r>
            <a:br>
              <a:rPr lang="ru-RU" sz="6000" b="1" dirty="0"/>
            </a:br>
            <a:br>
              <a:rPr lang="ru-RU" sz="6000" b="1" dirty="0"/>
            </a:br>
            <a:r>
              <a:rPr lang="ru-RU" sz="6000" b="1" dirty="0"/>
              <a:t>Ребёнок, адрес, друзья, трамвай, дураки, смех.</a:t>
            </a:r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182880" y="193010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841849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480738"/>
            <a:ext cx="9006840" cy="2103119"/>
          </a:xfrm>
          <a:solidFill>
            <a:schemeClr val="lt1"/>
          </a:solidFill>
        </p:spPr>
        <p:txBody>
          <a:bodyPr anchor="t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 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вредный совет Г. Остера и вставьте пропущенные слова. 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ff3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b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endParaRPr lang="ru-RU" sz="2400" b="1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304800" y="22322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DF847B-E410-1652-D4B3-73A022D1CC4E}"/>
              </a:ext>
            </a:extLst>
          </p:cNvPr>
          <p:cNvSpPr txBox="1"/>
          <p:nvPr/>
        </p:nvSpPr>
        <p:spPr>
          <a:xfrm>
            <a:off x="794479" y="1532297"/>
            <a:ext cx="5301521" cy="4816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ru-RU" sz="5400" dirty="0"/>
            </a:b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Дети, пейте воду …,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Ешьте суп и кашу тоже …,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за эти подвиги героические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Требуйте награды от ….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152432-7BE5-CAAC-2657-2583156158C5}"/>
              </a:ext>
            </a:extLst>
          </p:cNvPr>
          <p:cNvSpPr txBox="1"/>
          <p:nvPr/>
        </p:nvSpPr>
        <p:spPr>
          <a:xfrm>
            <a:off x="7415134" y="2481302"/>
            <a:ext cx="398238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 кипячёную, кушайте, правительства 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 кипячёную, кушайте, родителей 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 холодную, кушайте, родителей 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  холодную, кушайте, правительства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690360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2E7B3E-BDA2-7D8A-FB79-426E335B7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7856" y="365125"/>
            <a:ext cx="8085944" cy="1325563"/>
          </a:xfrm>
          <a:solidFill>
            <a:schemeClr val="lt1"/>
          </a:solidFill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Чему учит «Вредный совет» Г. Остера о потерявшемся ребёнке: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7037F6-CBCF-22E0-B197-E9ED57E2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2766" y="2487301"/>
            <a:ext cx="7585024" cy="2773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0" i="0" dirty="0">
                <a:effectLst/>
                <a:latin typeface="Roboto" panose="02000000000000000000" pitchFamily="2" charset="0"/>
              </a:rPr>
              <a:t>а) знать свой адрес </a:t>
            </a:r>
            <a:br>
              <a:rPr lang="ru-RU" sz="4800" dirty="0"/>
            </a:br>
            <a:r>
              <a:rPr lang="ru-RU" sz="4800" b="0" i="0" dirty="0">
                <a:effectLst/>
                <a:latin typeface="Roboto" panose="02000000000000000000" pitchFamily="2" charset="0"/>
              </a:rPr>
              <a:t>б) побывать в дальних странах</a:t>
            </a:r>
            <a:br>
              <a:rPr lang="ru-RU" sz="4800" dirty="0"/>
            </a:br>
            <a:r>
              <a:rPr lang="ru-RU" sz="4800" b="0" i="0" dirty="0">
                <a:effectLst/>
                <a:latin typeface="Roboto" panose="02000000000000000000" pitchFamily="2" charset="0"/>
              </a:rPr>
              <a:t>в) уметь не потеряться</a:t>
            </a:r>
            <a:endParaRPr lang="ru-RU" sz="48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1CB9A28E-4AE7-E7A6-981C-92A995F4F593}"/>
              </a:ext>
            </a:extLst>
          </p:cNvPr>
          <p:cNvSpPr/>
          <p:nvPr/>
        </p:nvSpPr>
        <p:spPr>
          <a:xfrm>
            <a:off x="304800" y="223222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97888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88467-2668-0927-4910-160D403FD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6080" y="569515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ru-RU" b="0" i="0" dirty="0">
                <a:effectLst/>
                <a:latin typeface="Work Sans" pitchFamily="2" charset="0"/>
              </a:rPr>
            </a:br>
            <a:r>
              <a:rPr lang="ru-RU" b="0" i="0" dirty="0">
                <a:effectLst/>
                <a:latin typeface="Work Sans" pitchFamily="2" charset="0"/>
              </a:rPr>
              <a:t>Какой журнал не детский?</a:t>
            </a:r>
            <a:br>
              <a:rPr lang="ru-RU" b="0" i="0" dirty="0">
                <a:effectLst/>
                <a:latin typeface="Work Sans" pitchFamily="2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DFCC6F-A5F4-F1A0-8B47-4B734AEB6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2320131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а) «Мурзилка».</a:t>
            </a:r>
          </a:p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б) «Лиза».</a:t>
            </a:r>
          </a:p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в) «Веселые картинки».</a:t>
            </a:r>
          </a:p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г) «Простоквашино».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F322A6DC-C714-B4C2-7F04-5348D1ED84B7}"/>
              </a:ext>
            </a:extLst>
          </p:cNvPr>
          <p:cNvSpPr/>
          <p:nvPr/>
        </p:nvSpPr>
        <p:spPr>
          <a:xfrm>
            <a:off x="182880" y="4485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464733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39B45-5711-B43B-D9B8-F5F3007EC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6CD25A-FAB0-354C-47D7-ABF7F7159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52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38777A-23EB-50A5-2AA8-512729301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449579"/>
            <a:ext cx="9799320" cy="1325563"/>
          </a:xfrm>
          <a:solidFill>
            <a:schemeClr val="lt1"/>
          </a:solidFill>
        </p:spPr>
        <p:txBody>
          <a:bodyPr anchor="t">
            <a:normAutofit fontScale="90000"/>
          </a:bodyPr>
          <a:lstStyle/>
          <a:p>
            <a:r>
              <a:rPr lang="ru-RU" dirty="0">
                <a:latin typeface="Work Sans" pitchFamily="2" charset="0"/>
              </a:rPr>
              <a:t>Как расшифровывается название детского журнала «Чиж»?</a:t>
            </a:r>
            <a:br>
              <a:rPr lang="ru-RU" dirty="0">
                <a:latin typeface="Work Sans" pitchFamily="2" charset="0"/>
              </a:rPr>
            </a:br>
            <a:br>
              <a:rPr lang="ru-RU" b="0" i="0" dirty="0">
                <a:effectLst/>
                <a:latin typeface="Work Sans" pitchFamily="2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3A2BC6-C969-6B62-6F8C-19C4F8905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8740" y="2057083"/>
            <a:ext cx="11719560" cy="435133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а) Читаем интересный журнал.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б) Чересчур интересный журнал.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в) Чрезвычайно интересный журнал.</a:t>
            </a:r>
          </a:p>
          <a:p>
            <a:pPr marL="0" indent="0">
              <a:lnSpc>
                <a:spcPct val="150000"/>
              </a:lnSpc>
              <a:buNone/>
            </a:pPr>
            <a:br>
              <a:rPr lang="ru-RU" sz="4000" dirty="0"/>
            </a:br>
            <a:endParaRPr lang="ru-RU" sz="40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CDB317B4-05A7-FB55-61A1-88FD37B7A8B3}"/>
              </a:ext>
            </a:extLst>
          </p:cNvPr>
          <p:cNvSpPr/>
          <p:nvPr/>
        </p:nvSpPr>
        <p:spPr>
          <a:xfrm>
            <a:off x="182880" y="4485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80211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21C95-E9C7-7091-EAFA-AEFD22ABC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292575"/>
            <a:ext cx="9448800" cy="1325563"/>
          </a:xfrm>
          <a:solidFill>
            <a:schemeClr val="lt1"/>
          </a:solidFill>
        </p:spPr>
        <p:txBody>
          <a:bodyPr/>
          <a:lstStyle/>
          <a:p>
            <a:r>
              <a:rPr lang="ru-RU" b="0" i="0" dirty="0">
                <a:effectLst/>
                <a:latin typeface="Work Sans" pitchFamily="2" charset="0"/>
              </a:rPr>
              <a:t>Чем журнал отличается от книги?</a:t>
            </a:r>
            <a:br>
              <a:rPr lang="ru-RU" b="0" i="0" dirty="0">
                <a:effectLst/>
                <a:latin typeface="Work Sans" pitchFamily="2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5649A-2A86-C917-0471-FFDC1BECF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120" y="1837216"/>
            <a:ext cx="893064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а) Есть картинки.</a:t>
            </a:r>
          </a:p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б) Есть обложка.</a:t>
            </a:r>
          </a:p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в) Есть тексты с продолжением.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1761D8A1-003D-C79A-6777-E6FAE593E2FB}"/>
              </a:ext>
            </a:extLst>
          </p:cNvPr>
          <p:cNvSpPr/>
          <p:nvPr/>
        </p:nvSpPr>
        <p:spPr>
          <a:xfrm>
            <a:off x="152400" y="-96204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041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7B737-C932-70A5-9FD1-0EE42F43A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501" y="17898"/>
            <a:ext cx="10515600" cy="1325563"/>
          </a:xfrm>
        </p:spPr>
        <p:txBody>
          <a:bodyPr/>
          <a:lstStyle/>
          <a:p>
            <a:pPr algn="ctr"/>
            <a:r>
              <a:rPr lang="ru-RU" b="1" i="1" dirty="0"/>
              <a:t>2 КОНКУРС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A10BC4C-D02A-E6A9-1320-AF8B4E841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2296" y="1343462"/>
            <a:ext cx="6527408" cy="109728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АВТОРЫ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C4832B2-B357-BB11-8D71-31796B669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287" y="3093721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dirty="0">
                <a:solidFill>
                  <a:srgbClr val="FFFF00"/>
                </a:solidFill>
                <a:hlinkClick r:id="rId2" action="ppaction://hlinksldjump"/>
              </a:rPr>
              <a:t>1</a:t>
            </a:r>
            <a:endParaRPr lang="ru-RU" sz="13800" b="1" dirty="0">
              <a:solidFill>
                <a:srgbClr val="FFFF00"/>
              </a:solidFill>
            </a:endParaRPr>
          </a:p>
        </p:txBody>
      </p:sp>
      <p:sp>
        <p:nvSpPr>
          <p:cNvPr id="8" name="Rectangle 7">
            <a:hlinkClick r:id="rId3" action="ppaction://hlinksldjump"/>
            <a:extLst>
              <a:ext uri="{FF2B5EF4-FFF2-40B4-BE49-F238E27FC236}">
                <a16:creationId xmlns:a16="http://schemas.microsoft.com/office/drawing/2014/main" id="{DE3646E9-9520-FAC8-DA22-71C97FCDE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588" y="3093720"/>
            <a:ext cx="164709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9" name="Rectangle 7">
            <a:hlinkClick r:id="rId4" action="ppaction://hlinksldjump"/>
            <a:extLst>
              <a:ext uri="{FF2B5EF4-FFF2-40B4-BE49-F238E27FC236}">
                <a16:creationId xmlns:a16="http://schemas.microsoft.com/office/drawing/2014/main" id="{BFF924FF-9F06-46AD-A581-2FEBACC2C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1679" y="3093721"/>
            <a:ext cx="1647092" cy="1798319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3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3AD7D179-7514-6CD4-C406-D7848D6F8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8770" y="3093720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5" name="Rectangle 7">
            <a:hlinkClick r:id="rId6" action="ppaction://hlinksldjump"/>
            <a:extLst>
              <a:ext uri="{FF2B5EF4-FFF2-40B4-BE49-F238E27FC236}">
                <a16:creationId xmlns:a16="http://schemas.microsoft.com/office/drawing/2014/main" id="{69F5A760-DB6D-D539-F627-E00E33057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9500" y="3093720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6" name="Rectangle 7">
            <a:hlinkClick r:id="rId7" action="ppaction://hlinksldjump"/>
            <a:extLst>
              <a:ext uri="{FF2B5EF4-FFF2-40B4-BE49-F238E27FC236}">
                <a16:creationId xmlns:a16="http://schemas.microsoft.com/office/drawing/2014/main" id="{DAD074C0-0F90-B5B6-380E-9A7094346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4800" y="3093720"/>
            <a:ext cx="1525301" cy="1798320"/>
          </a:xfrm>
          <a:prstGeom prst="rect">
            <a:avLst/>
          </a:prstGeom>
          <a:solidFill>
            <a:srgbClr val="DEFBDD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800" b="1" u="sng" dirty="0">
                <a:solidFill>
                  <a:srgbClr val="0070C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58418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320" y="365125"/>
            <a:ext cx="8412480" cy="1742480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dirty="0"/>
              <a:t>Кто является сценаристом мультфильма «Котенок по имени гав»?</a:t>
            </a:r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182880" y="4485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1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E4A237F4-F529-FAEC-2885-E65EE4557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3160" y="2574727"/>
            <a:ext cx="893064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а) Ю.И. Ермолаев</a:t>
            </a:r>
          </a:p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б) Г. Остер</a:t>
            </a:r>
          </a:p>
          <a:p>
            <a:pPr marL="0" indent="0" algn="l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в) С.Я. Маршак</a:t>
            </a:r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07516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49E9F-53B9-8E03-61A2-5E5D887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8920" y="125770"/>
            <a:ext cx="9220200" cy="1981835"/>
          </a:xfrm>
          <a:solidFill>
            <a:schemeClr val="lt1"/>
          </a:solidFill>
        </p:spPr>
        <p:txBody>
          <a:bodyPr>
            <a:noAutofit/>
          </a:bodyPr>
          <a:lstStyle/>
          <a:p>
            <a:r>
              <a:rPr lang="ru-RU" sz="4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Кому Г. Остер запрещает слушать, читать «Вредные советы»?</a:t>
            </a:r>
            <a:endParaRPr lang="ru-RU" sz="48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ADE1322A-9239-4273-048A-DEA4F20C5BA9}"/>
              </a:ext>
            </a:extLst>
          </p:cNvPr>
          <p:cNvSpPr/>
          <p:nvPr/>
        </p:nvSpPr>
        <p:spPr>
          <a:xfrm>
            <a:off x="182880" y="4485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/>
              <a:t>2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E4A237F4-F529-FAEC-2885-E65EE4557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120" y="1837216"/>
            <a:ext cx="8930640" cy="4351338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4000" b="0" i="0" dirty="0">
                <a:effectLst/>
                <a:latin typeface="Work Sans" pitchFamily="2" charset="0"/>
              </a:rPr>
              <a:t>    </a:t>
            </a:r>
            <a:endParaRPr lang="ru-RU" sz="4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  а) Взрослым.</a:t>
            </a:r>
            <a:endParaRPr lang="ru-RU" sz="4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  б) </a:t>
            </a:r>
            <a:r>
              <a:rPr lang="ru-RU" sz="4000" b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Послушным детям</a:t>
            </a:r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4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  в) Непослушным детям.</a:t>
            </a:r>
            <a:endParaRPr lang="ru-RU" sz="4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  г) Никому не запрещает.</a:t>
            </a:r>
            <a:endParaRPr lang="ru-RU" sz="4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83328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21C95-E9C7-7091-EAFA-AEFD22ABC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292575"/>
            <a:ext cx="9448800" cy="1325563"/>
          </a:xfrm>
          <a:solidFill>
            <a:schemeClr val="lt1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</a:rPr>
              <a:t>Кто написал рассказ «Воспитатели»?</a:t>
            </a:r>
            <a:br>
              <a:rPr lang="ru-RU" dirty="0">
                <a:solidFill>
                  <a:srgbClr val="000000"/>
                </a:solidFill>
                <a:latin typeface="PT Sans" panose="020B0503020203020204" pitchFamily="34" charset="-52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5649A-2A86-C917-0471-FFDC1BECF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120" y="1837216"/>
            <a:ext cx="893064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а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 Ю.И. Ермолаев 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б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В.Ю. Драгунский 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в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Г.Б. Остер </a:t>
            </a:r>
          </a:p>
          <a:p>
            <a:pPr marL="0" indent="0" algn="l">
              <a:buNone/>
            </a:pPr>
            <a:r>
              <a:rPr lang="ru-RU" sz="4000" dirty="0">
                <a:solidFill>
                  <a:srgbClr val="000000"/>
                </a:solidFill>
                <a:latin typeface="PT Sans" panose="020B0503020203020204" pitchFamily="34" charset="-52"/>
              </a:rPr>
              <a:t>г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) Р. Сеф</a:t>
            </a:r>
          </a:p>
          <a:p>
            <a:pPr marL="0" indent="0">
              <a:buNone/>
            </a:pPr>
            <a:endParaRPr lang="ru-RU" sz="5400" dirty="0"/>
          </a:p>
        </p:txBody>
      </p:sp>
      <p:sp>
        <p:nvSpPr>
          <p:cNvPr id="4" name="Овал 3">
            <a:hlinkClick r:id="rId2" action="ppaction://hlinksldjump"/>
            <a:extLst>
              <a:ext uri="{FF2B5EF4-FFF2-40B4-BE49-F238E27FC236}">
                <a16:creationId xmlns:a16="http://schemas.microsoft.com/office/drawing/2014/main" id="{1761D8A1-003D-C79A-6777-E6FAE593E2FB}"/>
              </a:ext>
            </a:extLst>
          </p:cNvPr>
          <p:cNvSpPr/>
          <p:nvPr/>
        </p:nvSpPr>
        <p:spPr>
          <a:xfrm>
            <a:off x="152400" y="-96204"/>
            <a:ext cx="2331720" cy="2103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>
                <a:hlinkClick r:id="rId3" action="ppaction://hlinksldjump"/>
              </a:rPr>
              <a:t>3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7878529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725</Words>
  <Application>Microsoft Office PowerPoint</Application>
  <PresentationFormat>Широкоэкранный</PresentationFormat>
  <Paragraphs>147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5" baseType="lpstr">
      <vt:lpstr>Arial</vt:lpstr>
      <vt:lpstr>Calibri</vt:lpstr>
      <vt:lpstr>Calibri Light</vt:lpstr>
      <vt:lpstr>ff3</vt:lpstr>
      <vt:lpstr>ff4</vt:lpstr>
      <vt:lpstr>ff5</vt:lpstr>
      <vt:lpstr>ff6</vt:lpstr>
      <vt:lpstr>ff7</vt:lpstr>
      <vt:lpstr>ff8</vt:lpstr>
      <vt:lpstr>PT Sans</vt:lpstr>
      <vt:lpstr>Roboto</vt:lpstr>
      <vt:lpstr>Times New Roman</vt:lpstr>
      <vt:lpstr>Work Sans</vt:lpstr>
      <vt:lpstr>YS Text</vt:lpstr>
      <vt:lpstr>Тема Office</vt:lpstr>
      <vt:lpstr>Презентация PowerPoint</vt:lpstr>
      <vt:lpstr>1 КОНКУРС</vt:lpstr>
      <vt:lpstr> Какой журнал не детский? </vt:lpstr>
      <vt:lpstr>Как расшифровывается название детского журнала «Чиж»?  </vt:lpstr>
      <vt:lpstr>Чем журнал отличается от книги? </vt:lpstr>
      <vt:lpstr>2 КОНКУРС</vt:lpstr>
      <vt:lpstr>Кто является сценаристом мультфильма «Котенок по имени гав»?</vt:lpstr>
      <vt:lpstr>Кому Г. Остер запрещает слушать, читать «Вредные советы»?</vt:lpstr>
      <vt:lpstr>Кто написал рассказ «Воспитатели»? </vt:lpstr>
      <vt:lpstr>Что написал Роальд Семёнович Сеф? </vt:lpstr>
      <vt:lpstr>Чей портрет? </vt:lpstr>
      <vt:lpstr>Что значит псевдоним Сеф? </vt:lpstr>
      <vt:lpstr>3 КОНКУРС</vt:lpstr>
      <vt:lpstr>Как зовут третьеклассницу из рассказа Л. Кассиля?</vt:lpstr>
      <vt:lpstr>Что купили мама и папа Ирочке?</vt:lpstr>
      <vt:lpstr>Что крикнул попугай вместо «Здравствуйте, ребята»?</vt:lpstr>
      <vt:lpstr>Как звали второклассников в произведении «Воспитатели»?</vt:lpstr>
      <vt:lpstr>а) знать свой адрес  б) побывать в дальних странах в) уметь не потеряться</vt:lpstr>
      <vt:lpstr> Кто из перечисленных животных не упоминается в «Весёлых стихах»?  </vt:lpstr>
      <vt:lpstr>4 КОНКУРС</vt:lpstr>
      <vt:lpstr> Отгадайте загадку и укажите, из какого произведения этот предмет.    </vt:lpstr>
      <vt:lpstr> Отгадайте загадку О. Дружковой и укажите, из какого произведения этот предмет.    </vt:lpstr>
      <vt:lpstr> Отгадайте загадку и укажите, из какого произведения этот предмет.    </vt:lpstr>
      <vt:lpstr>5 КОНКУРС</vt:lpstr>
      <vt:lpstr> Прочитайте вредный совет Г. Остера и вставьте пропущенные слова.   </vt:lpstr>
      <vt:lpstr> Узнайте произведение по ключевым словам..    Лавровый переулок, бабушка, дедушка, дети, девочка, ветер</vt:lpstr>
      <vt:lpstr>Узнайте произведение по ключевым словам.  Ребёнок, адрес, друзья, трамвай, дураки, смех.</vt:lpstr>
      <vt:lpstr> Прочитайте вредный совет Г. Остера и вставьте пропущенные слова.    </vt:lpstr>
      <vt:lpstr>Чему учит «Вредный совет» Г. Остера о потерявшемся ребёнке: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Дарина</dc:creator>
  <cp:lastModifiedBy>Дарина</cp:lastModifiedBy>
  <cp:revision>1</cp:revision>
  <dcterms:created xsi:type="dcterms:W3CDTF">2023-04-30T11:32:33Z</dcterms:created>
  <dcterms:modified xsi:type="dcterms:W3CDTF">2023-04-30T13:02:03Z</dcterms:modified>
</cp:coreProperties>
</file>