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9"/>
  </p:notesMasterIdLst>
  <p:sldIdLst>
    <p:sldId id="278" r:id="rId2"/>
    <p:sldId id="256" r:id="rId3"/>
    <p:sldId id="257" r:id="rId4"/>
    <p:sldId id="259" r:id="rId5"/>
    <p:sldId id="260" r:id="rId6"/>
    <p:sldId id="261" r:id="rId7"/>
    <p:sldId id="264" r:id="rId8"/>
    <p:sldId id="265" r:id="rId9"/>
    <p:sldId id="268" r:id="rId10"/>
    <p:sldId id="267" r:id="rId11"/>
    <p:sldId id="266" r:id="rId12"/>
    <p:sldId id="269" r:id="rId13"/>
    <p:sldId id="270" r:id="rId14"/>
    <p:sldId id="271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5" autoAdjust="0"/>
    <p:restoredTop sz="94674" autoAdjust="0"/>
  </p:normalViewPr>
  <p:slideViewPr>
    <p:cSldViewPr>
      <p:cViewPr varScale="1">
        <p:scale>
          <a:sx n="93" d="100"/>
          <a:sy n="93" d="100"/>
        </p:scale>
        <p:origin x="1181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96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9AFBE-688C-436B-A5B2-A6C60BB0218F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B738D-7266-4DFC-8D81-6BE0C12CF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94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7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7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7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7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F8D27-71B8-4190-8321-32A61BA02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7F7AA6-7EF2-4C2C-9933-28237058B3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7EE7C6-B6C7-4561-B916-9D23C628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F8EC6A-E49D-414A-B5FD-8D029DC43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32D91A-6AB7-4847-801C-A419BD63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9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F5039-7A35-42F5-AB1B-4FF0B2F1C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819097-1283-4FEC-A302-03A59A091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20A152-819B-4682-BF98-3E8C53182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5957A-9264-4AC2-AAB0-AB2F2E477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AFA910-A637-461C-AC8F-91AE246E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67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285D70C-9EDB-4D2F-8DC3-1D6361A96C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DD5089D-39D5-470C-84EA-F14F562AF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A61335-79C2-457A-8DEE-4C863BC3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80F478-705B-4DDD-9E46-3DF9E875E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2A9C4C-CEA1-4200-8AD1-AB6AC263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0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75063-0881-43B5-96D3-A4D580702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A4DF68-AC5F-410E-9F1D-2FE5D877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B43A8C-E560-4526-BC8D-C9A7002D4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7A1E77-84F6-4DB1-9B2E-8C3D94698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413D66-1E25-42D8-A242-E10D49F4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1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3D8668-1A89-4F36-8F26-BB6DC9552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F089BA-2236-48D8-B615-2A52F82F8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42676D-51AB-4350-8738-03F25ACC2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51120A-B583-4AB9-B358-25F174EA9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3ED490-6B08-4783-8BDC-3120DCDB7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2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63358-D599-4626-B0C4-8BFA74C60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ACDD6C-52DC-4E40-9190-59A193499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6B3200-9FB7-4E64-A88C-D30AA8877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B35D53-5844-4332-86D7-F65EA9270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1F6C95-4316-42CB-9A6A-42A56F833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0EFAD0-5425-457B-96D1-EB6B9DBF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26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9D0E0-D33C-46AF-B00F-DD074023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E40AE7-36AB-413C-B099-EDC9EBCFA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4B15F1-4AC8-48AF-8F37-3F712E011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7D7904A-4297-4FFD-B87A-AF6C4431B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0152E9C-CC8D-4577-853D-CA97F3E363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478A15E-6EA8-4411-9536-9B58D20DC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E10CCBD-AA0F-474A-BABC-6C0F78677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E6ABDF-B452-4F79-9A76-4A1B99F4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99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CD512-0440-48C8-BB48-E32E36619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24AA60-9F02-42F9-BA16-2B05BEC56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212DF46-6C2C-4457-B4F8-BE122BF47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AE6A44D-A3E9-47AE-A02C-8EF39273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86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F3FA7E9-91A3-4FD9-9865-651C9C0C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37B4C95-66F6-4570-8135-D2EBF0EE1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9C5471-EB17-47C6-BFC3-2B7944537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39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D54F0-E8E8-48D7-9A37-2C33A5568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A09281-D12F-4D79-A31B-EF7504AFF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00FB6D-FA39-43F0-B0B6-892EB5AFD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9000C7-F39F-4738-9B72-6235ED4A0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A58CF5-3A6E-49D1-95D4-05AF5D0D4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E0ED2E-D527-4874-870A-5424E609B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6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B35F0-7728-4957-9FE7-5D66C635D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9D510B-C554-4DA6-9344-3F86D8B4E4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331F21-6FF7-4CB7-9B0D-0A4D4234B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D8BD85-7E36-4F28-8B08-E773AAD83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1FD956-4E5E-4B2C-9AA9-0B0E9B615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A081D2-A1AB-4624-B98B-29AEDC930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36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41C69-B048-476B-9401-5A36ABCAE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E05408-2A92-4E7D-B2D1-3666901DC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E3BEEF-D046-44C5-8C26-C781C6D84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CEA59-4702-4BB6-A525-67A9B261A60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1FB115-1129-4638-97CF-14F51798E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FCF51C-0C5C-4A37-A527-94FF8E8A6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62F9C-57F6-484F-91CB-2A7E871B3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32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32BE6F6-A7EF-45D7-94EB-EA877BBD9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Площадь прямоугольника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DE08856F-3528-4CC5-BFE6-CA9FE14AFA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 в 5 классе</a:t>
            </a:r>
          </a:p>
        </p:txBody>
      </p:sp>
    </p:spTree>
    <p:extLst>
      <p:ext uri="{BB962C8B-B14F-4D97-AF65-F5344CB8AC3E}">
        <p14:creationId xmlns:p14="http://schemas.microsoft.com/office/powerpoint/2010/main" val="762291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340768"/>
            <a:ext cx="8568952" cy="6336704"/>
          </a:xfrm>
          <a:prstGeom prst="rect">
            <a:avLst/>
          </a:prstGeom>
          <a:blipFill dpi="0" rotWithShape="1">
            <a:blip r:embed="rId2">
              <a:alphaModFix amt="5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  <a14:imgEffect>
                        <a14:brightnessContrast brigh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76200" dist="50800" dir="12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50999">
            <a:off x="3058348" y="2328142"/>
            <a:ext cx="720080" cy="895404"/>
          </a:xfrm>
          <a:prstGeom prst="rect">
            <a:avLst/>
          </a:prstGeom>
          <a:solidFill>
            <a:srgbClr val="FFC0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01341">
            <a:off x="3056875" y="4142212"/>
            <a:ext cx="720080" cy="895404"/>
          </a:xfrm>
          <a:prstGeom prst="rect">
            <a:avLst/>
          </a:pr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0800000">
            <a:off x="4355976" y="2319305"/>
            <a:ext cx="792088" cy="870974"/>
          </a:xfrm>
          <a:prstGeom prst="triangle">
            <a:avLst/>
          </a:pr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543632">
            <a:off x="7023122" y="2219001"/>
            <a:ext cx="792088" cy="870974"/>
          </a:xfrm>
          <a:prstGeom prst="triangle">
            <a:avLst/>
          </a:prstGeom>
          <a:solidFill>
            <a:srgbClr val="92D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437389">
            <a:off x="5870228" y="4133023"/>
            <a:ext cx="792088" cy="870974"/>
          </a:xfrm>
          <a:prstGeom prst="triangle">
            <a:avLst/>
          </a:pr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1347448">
            <a:off x="1741441" y="4006741"/>
            <a:ext cx="792088" cy="870974"/>
          </a:xfrm>
          <a:prstGeom prst="triangle">
            <a:avLst/>
          </a:prstGeom>
          <a:solidFill>
            <a:srgbClr val="FFFF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авильный пятиугольник 15"/>
          <p:cNvSpPr/>
          <p:nvPr/>
        </p:nvSpPr>
        <p:spPr>
          <a:xfrm rot="10636611">
            <a:off x="5725087" y="2301309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FFFF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ильный пятиугольник 15"/>
          <p:cNvSpPr/>
          <p:nvPr/>
        </p:nvSpPr>
        <p:spPr>
          <a:xfrm rot="11146431">
            <a:off x="1689648" y="2253558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авильный пятиугольник 15"/>
          <p:cNvSpPr/>
          <p:nvPr/>
        </p:nvSpPr>
        <p:spPr>
          <a:xfrm rot="10419919">
            <a:off x="7094509" y="3987532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FFC0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авильный пятиугольник 15"/>
          <p:cNvSpPr/>
          <p:nvPr/>
        </p:nvSpPr>
        <p:spPr>
          <a:xfrm rot="10800000">
            <a:off x="4427984" y="4196235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92D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5626889" y="4777293"/>
            <a:ext cx="637299" cy="5239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3200" b="1" i="1" u="sng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19926" y="227971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520226" y="230514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88078" y="2473387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88078" y="4287215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K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946360" y="403821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40460" y="4224814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L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85898" y="2172777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02705" y="2326473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220526" y="3980084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N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2394" y="415031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M</a:t>
            </a:r>
            <a:endParaRPr lang="ru-RU" sz="2800" b="1" dirty="0"/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Какие из флажков равны?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16-конечная звезда 33"/>
          <p:cNvSpPr/>
          <p:nvPr/>
        </p:nvSpPr>
        <p:spPr>
          <a:xfrm>
            <a:off x="2469483" y="1052736"/>
            <a:ext cx="2534565" cy="1035569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A, D, L,N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5" name="16-конечная звезда 34"/>
          <p:cNvSpPr/>
          <p:nvPr/>
        </p:nvSpPr>
        <p:spPr>
          <a:xfrm>
            <a:off x="3930996" y="1556792"/>
            <a:ext cx="2153172" cy="1035569"/>
          </a:xfrm>
          <a:prstGeom prst="star1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B, K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6" name="16-конечная звезда 35"/>
          <p:cNvSpPr/>
          <p:nvPr/>
        </p:nvSpPr>
        <p:spPr>
          <a:xfrm>
            <a:off x="5277795" y="1137207"/>
            <a:ext cx="2534565" cy="1035569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C, E, F, M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33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72816"/>
            <a:ext cx="4621721" cy="3698334"/>
          </a:xfrm>
          <a:prstGeom prst="rect">
            <a:avLst/>
          </a:prstGeom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Равны ли выкройка и вырезанный по ней кусок материи?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5940152" y="1412776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Да.</a:t>
            </a:r>
          </a:p>
        </p:txBody>
      </p:sp>
    </p:spTree>
    <p:extLst>
      <p:ext uri="{BB962C8B-B14F-4D97-AF65-F5344CB8AC3E}">
        <p14:creationId xmlns:p14="http://schemas.microsoft.com/office/powerpoint/2010/main" val="16733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Какие из отрезков АВ, МР, С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D, OK, EF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равны, если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03648" y="2204864"/>
            <a:ext cx="220152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МР = 5 см,</a:t>
            </a: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1115616" y="1982213"/>
            <a:ext cx="301388" cy="108674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 rot="10371555">
            <a:off x="3553848" y="2423665"/>
            <a:ext cx="301388" cy="1015812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403648" y="1772816"/>
            <a:ext cx="2911196" cy="5861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АВ = 3 см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394861" y="2708920"/>
            <a:ext cx="2385051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= 30 мм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1353052" y="3717032"/>
            <a:ext cx="2282844" cy="7179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EF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84 мм,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364653" y="3212976"/>
            <a:ext cx="2445466" cy="5852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OK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50 мм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5004048" y="2371454"/>
            <a:ext cx="2808312" cy="56011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B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М 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40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дм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5004048" y="1939406"/>
            <a:ext cx="2911196" cy="5861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АС = 200 см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4995261" y="2875510"/>
            <a:ext cx="2385051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DF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400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мм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4953452" y="3883622"/>
            <a:ext cx="2858908" cy="7179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KL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4000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мм,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4965053" y="3379566"/>
            <a:ext cx="2445466" cy="5852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OK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20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дм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5001955" y="4434950"/>
            <a:ext cx="2282844" cy="7179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CF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м,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 rot="11068969">
            <a:off x="7376370" y="2624308"/>
            <a:ext cx="344419" cy="1494799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4652064" y="2218225"/>
            <a:ext cx="323380" cy="1453945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>
            <a:off x="4674056" y="3647685"/>
            <a:ext cx="301388" cy="108674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5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12" grpId="0" animBg="1"/>
      <p:bldP spid="13" grpId="0" animBg="1"/>
      <p:bldP spid="14" grpId="0"/>
      <p:bldP spid="14" grpId="1"/>
      <p:bldP spid="15" grpId="0"/>
      <p:bldP spid="15" grpId="1"/>
      <p:bldP spid="16" grpId="0"/>
      <p:bldP spid="17" grpId="0"/>
      <p:bldP spid="17" grpId="1"/>
      <p:bldP spid="21" grpId="0"/>
      <p:bldP spid="21" grpId="1"/>
      <p:bldP spid="22" grpId="0"/>
      <p:bldP spid="22" grpId="1"/>
      <p:bldP spid="23" grpId="0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Длина прямоугольника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ABCD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равна 28 см, а его ширина в 7 раз меньше. Чему равна площадь прямоугольника?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348880"/>
            <a:ext cx="3672408" cy="100811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27584" y="2060848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60032" y="3068960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B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27584" y="3068960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860032" y="2098427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547664" y="4011486"/>
            <a:ext cx="344194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BC=28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:7= 4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41815" y="4515542"/>
            <a:ext cx="5159121" cy="9296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S=AB*BC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28*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=112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</a:t>
            </a:r>
            <a:r>
              <a:rPr lang="ru-RU" sz="2800" b="1" i="1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2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).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47664" y="3573016"/>
            <a:ext cx="3441949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АВ =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28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>
            <a:endCxn id="7" idx="1"/>
          </p:cNvCxnSpPr>
          <p:nvPr/>
        </p:nvCxnSpPr>
        <p:spPr>
          <a:xfrm>
            <a:off x="1187624" y="3356992"/>
            <a:ext cx="367240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6-конечная звезда 19"/>
          <p:cNvSpPr/>
          <p:nvPr/>
        </p:nvSpPr>
        <p:spPr>
          <a:xfrm>
            <a:off x="4841219" y="4991816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1</a:t>
            </a:r>
            <a:r>
              <a:rPr lang="en-US" sz="2800" b="1" i="1" dirty="0">
                <a:solidFill>
                  <a:srgbClr val="C00000"/>
                </a:solidFill>
              </a:rPr>
              <a:t>12</a:t>
            </a:r>
            <a:r>
              <a:rPr lang="ru-RU" sz="2800" b="1" i="1" dirty="0">
                <a:solidFill>
                  <a:srgbClr val="C00000"/>
                </a:solidFill>
              </a:rPr>
              <a:t> см</a:t>
            </a:r>
            <a:r>
              <a:rPr lang="ru-RU" sz="2800" b="1" i="1" baseline="30000" dirty="0">
                <a:solidFill>
                  <a:srgbClr val="C00000"/>
                </a:solidFill>
              </a:rPr>
              <a:t> 2</a:t>
            </a:r>
            <a:r>
              <a:rPr lang="ru-RU" sz="2800" b="1" i="1" dirty="0">
                <a:solidFill>
                  <a:srgbClr val="C00000"/>
                </a:solidFill>
              </a:rPr>
              <a:t>. 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860032" y="2386459"/>
            <a:ext cx="4952" cy="97053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46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3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Ширина прямоугольника К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NMT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равна 26 см, а его длина на 14 см больше. Чему равна площадь прямоугольника?</a:t>
            </a:r>
          </a:p>
          <a:p>
            <a:pPr marL="0" indent="0">
              <a:buNone/>
            </a:pP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38" y="1988840"/>
            <a:ext cx="2952329" cy="13681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07604" y="1772816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81179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598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380959" y="1844822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547664" y="4011486"/>
            <a:ext cx="344194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KM=26+14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= 4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0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41815" y="4515542"/>
            <a:ext cx="5159121" cy="9296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S=MN*KM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=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26*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0=1040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</a:t>
            </a:r>
            <a:r>
              <a:rPr lang="ru-RU" sz="2800" b="1" i="1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2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).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47664" y="3573016"/>
            <a:ext cx="3441949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MN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=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26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331639" y="3356992"/>
            <a:ext cx="2952329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6-конечная звезда 19"/>
          <p:cNvSpPr/>
          <p:nvPr/>
        </p:nvSpPr>
        <p:spPr>
          <a:xfrm>
            <a:off x="4841219" y="4991816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1</a:t>
            </a:r>
            <a:r>
              <a:rPr lang="en-US" sz="2800" b="1" i="1" dirty="0">
                <a:solidFill>
                  <a:srgbClr val="C00000"/>
                </a:solidFill>
              </a:rPr>
              <a:t>040</a:t>
            </a:r>
            <a:r>
              <a:rPr lang="ru-RU" sz="2800" b="1" i="1" dirty="0">
                <a:solidFill>
                  <a:srgbClr val="C00000"/>
                </a:solidFill>
              </a:rPr>
              <a:t> см</a:t>
            </a:r>
            <a:r>
              <a:rPr lang="ru-RU" sz="2800" b="1" i="1" baseline="30000" dirty="0">
                <a:solidFill>
                  <a:srgbClr val="C00000"/>
                </a:solidFill>
              </a:rPr>
              <a:t> 2</a:t>
            </a:r>
            <a:r>
              <a:rPr lang="ru-RU" sz="2800" b="1" i="1" dirty="0">
                <a:solidFill>
                  <a:srgbClr val="C00000"/>
                </a:solidFill>
              </a:rPr>
              <a:t>. 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283556" y="1982916"/>
            <a:ext cx="0" cy="137407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22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3" grpId="0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Чему равна площадь каждого из треугольников, на которые разбивает отрезок КМ этот прямоугольник?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38" y="1988840"/>
            <a:ext cx="2952329" cy="13681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07604" y="1772816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81179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598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380959" y="1844822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01439" y="3650948"/>
            <a:ext cx="3960440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1040:2 =520 (см</a:t>
            </a:r>
            <a:r>
              <a:rPr lang="ru-RU" sz="2800" b="1" i="1" baseline="300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1331639" y="1988840"/>
            <a:ext cx="2952328" cy="1368152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6-конечная звезда 19"/>
          <p:cNvSpPr/>
          <p:nvPr/>
        </p:nvSpPr>
        <p:spPr>
          <a:xfrm>
            <a:off x="3851920" y="4155878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520 см</a:t>
            </a:r>
            <a:r>
              <a:rPr lang="ru-RU" sz="2800" b="1" i="1" baseline="30000" dirty="0">
                <a:solidFill>
                  <a:srgbClr val="C00000"/>
                </a:solidFill>
              </a:rPr>
              <a:t> 2</a:t>
            </a:r>
            <a:r>
              <a:rPr lang="ru-RU" sz="2800" b="1" i="1" dirty="0">
                <a:solidFill>
                  <a:srgbClr val="C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5748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187624" y="620688"/>
            <a:ext cx="6984777" cy="136222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Два прямоугольника имеют равные площади. Длина первого прямоугольника 16 см, а его ширина на 12 см меньше длины. Длина второго прямоугольника 32 см. Найдите ширину второго прямоугольника.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8796" y="1988841"/>
            <a:ext cx="2517450" cy="75579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562099" y="3573016"/>
            <a:ext cx="344194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16*4=64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(см</a:t>
            </a:r>
            <a:r>
              <a:rPr lang="ru-RU" b="1" i="1" baseline="30000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 2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)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41815" y="4443534"/>
            <a:ext cx="5159121" cy="9296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64:32=2 (см</a:t>
            </a:r>
            <a:r>
              <a:rPr lang="ru-RU" b="1" i="1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).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61577" y="3212976"/>
            <a:ext cx="2314669" cy="504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16-12=4 (см),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" name="16-конечная звезда 19"/>
          <p:cNvSpPr/>
          <p:nvPr/>
        </p:nvSpPr>
        <p:spPr>
          <a:xfrm>
            <a:off x="4841219" y="4991816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2 см.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96230" y="1988840"/>
            <a:ext cx="3848178" cy="45890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437501" y="2078705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140299" y="2015698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573301" y="2924944"/>
            <a:ext cx="5518979" cy="50405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Найдем площадь первого прямоугольника: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1519244" y="4149080"/>
            <a:ext cx="5518979" cy="50405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Найдем ширину второго прямоугольника: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369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0" grpId="0"/>
      <p:bldP spid="11" grpId="0"/>
      <p:bldP spid="13" grpId="0"/>
      <p:bldP spid="20" grpId="0" animBg="1"/>
      <p:bldP spid="14" grpId="0" animBg="1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995294" y="980728"/>
            <a:ext cx="7020780" cy="14401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 изменится площадь прямоугольника, если ширину увеличить в 2 раза? Уменьшить в 3 раза?</a:t>
            </a:r>
            <a:endParaRPr lang="ru-RU" sz="2800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005686" y="3320076"/>
            <a:ext cx="6480722" cy="12259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</a:t>
            </a:r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ак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изменится площадь квадрата если его сторону уменьшить в 2 раза?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11225" cy="1022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68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ф"/>
          <p:cNvSpPr/>
          <p:nvPr/>
        </p:nvSpPr>
        <p:spPr>
          <a:xfrm>
            <a:off x="3854088" y="1394633"/>
            <a:ext cx="1944216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3ф"/>
          <p:cNvSpPr/>
          <p:nvPr/>
        </p:nvSpPr>
        <p:spPr>
          <a:xfrm>
            <a:off x="6156176" y="1813895"/>
            <a:ext cx="1944216" cy="1152128"/>
          </a:xfrm>
          <a:prstGeom prst="parallelogram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1ф"/>
          <p:cNvSpPr/>
          <p:nvPr/>
        </p:nvSpPr>
        <p:spPr>
          <a:xfrm>
            <a:off x="1810934" y="2083806"/>
            <a:ext cx="1728192" cy="1080120"/>
          </a:xfrm>
          <a:prstGeom prst="trapezoi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8ф"/>
          <p:cNvSpPr/>
          <p:nvPr/>
        </p:nvSpPr>
        <p:spPr>
          <a:xfrm rot="10800000" flipV="1">
            <a:off x="5896694" y="3717032"/>
            <a:ext cx="1944216" cy="1224136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ф"/>
          <p:cNvSpPr/>
          <p:nvPr/>
        </p:nvSpPr>
        <p:spPr>
          <a:xfrm rot="18929332">
            <a:off x="5418371" y="3212976"/>
            <a:ext cx="1008112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6ф"/>
          <p:cNvSpPr/>
          <p:nvPr/>
        </p:nvSpPr>
        <p:spPr>
          <a:xfrm>
            <a:off x="1791901" y="3717032"/>
            <a:ext cx="1152128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ф"/>
          <p:cNvSpPr/>
          <p:nvPr/>
        </p:nvSpPr>
        <p:spPr>
          <a:xfrm>
            <a:off x="3753775" y="3573016"/>
            <a:ext cx="1584176" cy="1296144"/>
          </a:xfrm>
          <a:custGeom>
            <a:avLst/>
            <a:gdLst>
              <a:gd name="connsiteX0" fmla="*/ 0 w 1584176"/>
              <a:gd name="connsiteY0" fmla="*/ 1296144 h 1296144"/>
              <a:gd name="connsiteX1" fmla="*/ 324036 w 1584176"/>
              <a:gd name="connsiteY1" fmla="*/ 0 h 1296144"/>
              <a:gd name="connsiteX2" fmla="*/ 1260140 w 1584176"/>
              <a:gd name="connsiteY2" fmla="*/ 0 h 1296144"/>
              <a:gd name="connsiteX3" fmla="*/ 1584176 w 1584176"/>
              <a:gd name="connsiteY3" fmla="*/ 1296144 h 1296144"/>
              <a:gd name="connsiteX4" fmla="*/ 0 w 1584176"/>
              <a:gd name="connsiteY4" fmla="*/ 1296144 h 1296144"/>
              <a:gd name="connsiteX0" fmla="*/ 0 w 1584176"/>
              <a:gd name="connsiteY0" fmla="*/ 1296144 h 1296144"/>
              <a:gd name="connsiteX1" fmla="*/ 153120 w 1584176"/>
              <a:gd name="connsiteY1" fmla="*/ 239282 h 1296144"/>
              <a:gd name="connsiteX2" fmla="*/ 1260140 w 1584176"/>
              <a:gd name="connsiteY2" fmla="*/ 0 h 1296144"/>
              <a:gd name="connsiteX3" fmla="*/ 1584176 w 1584176"/>
              <a:gd name="connsiteY3" fmla="*/ 1296144 h 1296144"/>
              <a:gd name="connsiteX4" fmla="*/ 0 w 1584176"/>
              <a:gd name="connsiteY4" fmla="*/ 1296144 h 1296144"/>
              <a:gd name="connsiteX0" fmla="*/ 0 w 1584176"/>
              <a:gd name="connsiteY0" fmla="*/ 1296144 h 1296144"/>
              <a:gd name="connsiteX1" fmla="*/ 153120 w 1584176"/>
              <a:gd name="connsiteY1" fmla="*/ 435835 h 1296144"/>
              <a:gd name="connsiteX2" fmla="*/ 1260140 w 1584176"/>
              <a:gd name="connsiteY2" fmla="*/ 0 h 1296144"/>
              <a:gd name="connsiteX3" fmla="*/ 1584176 w 1584176"/>
              <a:gd name="connsiteY3" fmla="*/ 1296144 h 1296144"/>
              <a:gd name="connsiteX4" fmla="*/ 0 w 1584176"/>
              <a:gd name="connsiteY4" fmla="*/ 1296144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176" h="1296144">
                <a:moveTo>
                  <a:pt x="0" y="1296144"/>
                </a:moveTo>
                <a:lnTo>
                  <a:pt x="153120" y="435835"/>
                </a:lnTo>
                <a:lnTo>
                  <a:pt x="1260140" y="0"/>
                </a:lnTo>
                <a:lnTo>
                  <a:pt x="1584176" y="1296144"/>
                </a:lnTo>
                <a:lnTo>
                  <a:pt x="0" y="1296144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4ф"/>
          <p:cNvSpPr/>
          <p:nvPr/>
        </p:nvSpPr>
        <p:spPr>
          <a:xfrm rot="3455862">
            <a:off x="4021172" y="2290264"/>
            <a:ext cx="360040" cy="21602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1"/>
          <p:cNvSpPr/>
          <p:nvPr/>
        </p:nvSpPr>
        <p:spPr>
          <a:xfrm>
            <a:off x="2367965" y="2389959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21" name="3"/>
          <p:cNvSpPr/>
          <p:nvPr/>
        </p:nvSpPr>
        <p:spPr>
          <a:xfrm>
            <a:off x="6982562" y="215847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2" name="2"/>
          <p:cNvSpPr/>
          <p:nvPr/>
        </p:nvSpPr>
        <p:spPr>
          <a:xfrm>
            <a:off x="4538164" y="1631196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23" name="5"/>
          <p:cNvSpPr/>
          <p:nvPr/>
        </p:nvSpPr>
        <p:spPr>
          <a:xfrm>
            <a:off x="5608661" y="3485543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24" name="4"/>
          <p:cNvSpPr/>
          <p:nvPr/>
        </p:nvSpPr>
        <p:spPr>
          <a:xfrm>
            <a:off x="3889265" y="3157736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25" name="6"/>
          <p:cNvSpPr/>
          <p:nvPr/>
        </p:nvSpPr>
        <p:spPr>
          <a:xfrm>
            <a:off x="2072243" y="410117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26" name="7"/>
          <p:cNvSpPr/>
          <p:nvPr/>
        </p:nvSpPr>
        <p:spPr>
          <a:xfrm>
            <a:off x="4258804" y="419836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27" name="8"/>
          <p:cNvSpPr/>
          <p:nvPr/>
        </p:nvSpPr>
        <p:spPr>
          <a:xfrm>
            <a:off x="7020272" y="432910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16709" y="598109"/>
            <a:ext cx="5619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rebuchet MS" pitchFamily="34" charset="0"/>
              </a:rPr>
              <a:t>Укажите все прямоугольники.</a:t>
            </a:r>
          </a:p>
        </p:txBody>
      </p:sp>
    </p:spTree>
    <p:extLst>
      <p:ext uri="{BB962C8B-B14F-4D97-AF65-F5344CB8AC3E}">
        <p14:creationId xmlns:p14="http://schemas.microsoft.com/office/powerpoint/2010/main" val="114241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331640" y="491873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/>
              <a:t>Как найти периметр  прямоугольника?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92627" y="1258750"/>
            <a:ext cx="2664296" cy="1559905"/>
          </a:xfrm>
          <a:prstGeom prst="rect">
            <a:avLst/>
          </a:prstGeom>
          <a:solidFill>
            <a:schemeClr val="accent3">
              <a:lumMod val="60000"/>
              <a:lumOff val="40000"/>
              <a:alpha val="42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15282" y="5488558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a</a:t>
            </a:r>
            <a:endParaRPr lang="ru-RU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341060" y="2818656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b</a:t>
            </a:r>
            <a:endParaRPr lang="ru-RU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4149080"/>
            <a:ext cx="1324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C00000"/>
                </a:solidFill>
              </a:rPr>
              <a:t>P=</a:t>
            </a:r>
            <a:r>
              <a:rPr lang="ru-RU" sz="4000" b="1" i="1" dirty="0">
                <a:solidFill>
                  <a:srgbClr val="C00000"/>
                </a:solidFill>
              </a:rPr>
              <a:t>4</a:t>
            </a:r>
            <a:r>
              <a:rPr lang="en-US" sz="4000" b="1" i="1" dirty="0">
                <a:solidFill>
                  <a:srgbClr val="C00000"/>
                </a:solidFill>
              </a:rPr>
              <a:t>a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07704" y="3080266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b="1" dirty="0"/>
              <a:t>Как найти периметр  квадрата?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51211" y="3789040"/>
            <a:ext cx="1728192" cy="1698477"/>
          </a:xfrm>
          <a:prstGeom prst="rect">
            <a:avLst/>
          </a:prstGeom>
          <a:solidFill>
            <a:schemeClr val="accent5">
              <a:lumMod val="60000"/>
              <a:lumOff val="40000"/>
              <a:alpha val="39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3280" y="1772816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a</a:t>
            </a:r>
            <a:endParaRPr lang="ru-RU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744012" y="1526595"/>
            <a:ext cx="2400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>
                <a:solidFill>
                  <a:srgbClr val="C00000"/>
                </a:solidFill>
              </a:rPr>
              <a:t>P=2(</a:t>
            </a:r>
            <a:r>
              <a:rPr lang="en-US" sz="4400" b="1" i="1" dirty="0" err="1">
                <a:solidFill>
                  <a:srgbClr val="C00000"/>
                </a:solidFill>
              </a:rPr>
              <a:t>a+b</a:t>
            </a:r>
            <a:r>
              <a:rPr lang="en-US" sz="4400" b="1" i="1" dirty="0">
                <a:solidFill>
                  <a:srgbClr val="C00000"/>
                </a:solidFill>
              </a:rPr>
              <a:t>)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92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331640" y="491873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Найдите периметр  прямоугольника со сторонами: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763688" y="3068960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Найдите периметр квадрата со стороной: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59632" y="37079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а) 12 см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141277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а)  8 и 7 см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4561" y="213285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б)  14 и 8 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9632" y="4361073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б) 15 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4048" y="37170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в)  7 </a:t>
            </a:r>
            <a:r>
              <a:rPr lang="ru-RU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6969" y="1476073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в)  10 и 9 см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06969" y="220486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г)  6 и 5 </a:t>
            </a:r>
            <a:r>
              <a:rPr lang="ru-RU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4048" y="4428401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г)  101 мм</a:t>
            </a:r>
          </a:p>
        </p:txBody>
      </p:sp>
      <p:sp>
        <p:nvSpPr>
          <p:cNvPr id="19" name="Пятно 1 18"/>
          <p:cNvSpPr/>
          <p:nvPr/>
        </p:nvSpPr>
        <p:spPr>
          <a:xfrm>
            <a:off x="2987824" y="1196428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30 см</a:t>
            </a:r>
          </a:p>
        </p:txBody>
      </p:sp>
      <p:sp>
        <p:nvSpPr>
          <p:cNvPr id="20" name="Пятно 1 19"/>
          <p:cNvSpPr/>
          <p:nvPr/>
        </p:nvSpPr>
        <p:spPr>
          <a:xfrm>
            <a:off x="3021341" y="1844500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44 м</a:t>
            </a:r>
          </a:p>
        </p:txBody>
      </p:sp>
      <p:sp>
        <p:nvSpPr>
          <p:cNvPr id="21" name="Пятно 1 20"/>
          <p:cNvSpPr/>
          <p:nvPr/>
        </p:nvSpPr>
        <p:spPr>
          <a:xfrm>
            <a:off x="6911225" y="1196430"/>
            <a:ext cx="1550659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38см</a:t>
            </a:r>
          </a:p>
        </p:txBody>
      </p:sp>
      <p:sp>
        <p:nvSpPr>
          <p:cNvPr id="22" name="Пятно 1 21"/>
          <p:cNvSpPr/>
          <p:nvPr/>
        </p:nvSpPr>
        <p:spPr>
          <a:xfrm>
            <a:off x="6800726" y="1844824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22 </a:t>
            </a:r>
            <a:r>
              <a:rPr lang="ru-RU" sz="3200" b="1" i="1" dirty="0" err="1">
                <a:solidFill>
                  <a:srgbClr val="C00000"/>
                </a:solidFill>
              </a:rPr>
              <a:t>дм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2965974" y="3429000"/>
            <a:ext cx="1550659" cy="1152452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48 см</a:t>
            </a:r>
          </a:p>
        </p:txBody>
      </p:sp>
      <p:sp>
        <p:nvSpPr>
          <p:cNvPr id="24" name="Пятно 1 23"/>
          <p:cNvSpPr/>
          <p:nvPr/>
        </p:nvSpPr>
        <p:spPr>
          <a:xfrm>
            <a:off x="2987824" y="4149080"/>
            <a:ext cx="1550659" cy="1152452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60 м</a:t>
            </a:r>
          </a:p>
        </p:txBody>
      </p:sp>
      <p:sp>
        <p:nvSpPr>
          <p:cNvPr id="25" name="Пятно 1 24"/>
          <p:cNvSpPr/>
          <p:nvPr/>
        </p:nvSpPr>
        <p:spPr>
          <a:xfrm>
            <a:off x="6516216" y="3501008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28 </a:t>
            </a:r>
            <a:r>
              <a:rPr lang="ru-RU" sz="3200" b="1" i="1" dirty="0" err="1">
                <a:solidFill>
                  <a:srgbClr val="C00000"/>
                </a:solidFill>
              </a:rPr>
              <a:t>дм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6" name="Пятно 1 25"/>
          <p:cNvSpPr/>
          <p:nvPr/>
        </p:nvSpPr>
        <p:spPr>
          <a:xfrm>
            <a:off x="7092280" y="4149080"/>
            <a:ext cx="1550659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404 мм</a:t>
            </a:r>
          </a:p>
        </p:txBody>
      </p:sp>
    </p:spTree>
    <p:extLst>
      <p:ext uri="{BB962C8B-B14F-4D97-AF65-F5344CB8AC3E}">
        <p14:creationId xmlns:p14="http://schemas.microsoft.com/office/powerpoint/2010/main" val="52870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448515" y="461044"/>
            <a:ext cx="6696744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Один квадрат равен 1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см</a:t>
            </a:r>
            <a:r>
              <a:rPr lang="ru-RU" b="1" baseline="30000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Чему равна площадь фигур?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Пятно 1 24"/>
          <p:cNvSpPr/>
          <p:nvPr/>
        </p:nvSpPr>
        <p:spPr>
          <a:xfrm>
            <a:off x="3131840" y="1286630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6" name="Пятно 1 25"/>
          <p:cNvSpPr/>
          <p:nvPr/>
        </p:nvSpPr>
        <p:spPr>
          <a:xfrm>
            <a:off x="6957013" y="1261348"/>
            <a:ext cx="1550659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11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48515" y="1973016"/>
            <a:ext cx="0" cy="4478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835696" y="1484784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257257" y="1484784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814723" y="1502654"/>
            <a:ext cx="8850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131840" y="1988840"/>
            <a:ext cx="0" cy="864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99792" y="1484784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563888" y="2420888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448515" y="1988840"/>
            <a:ext cx="16833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445926" y="2420888"/>
            <a:ext cx="21179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835696" y="2852936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120923" y="1756992"/>
            <a:ext cx="0" cy="4478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508104" y="1743655"/>
            <a:ext cx="0" cy="893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929665" y="1268760"/>
            <a:ext cx="0" cy="1786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5929665" y="1286630"/>
            <a:ext cx="44253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804248" y="1772816"/>
            <a:ext cx="0" cy="12828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372200" y="1268760"/>
            <a:ext cx="0" cy="1786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7236296" y="2204864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5120923" y="1772816"/>
            <a:ext cx="16833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120923" y="2204864"/>
            <a:ext cx="21153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508104" y="2636912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929665" y="3055623"/>
            <a:ext cx="87458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Объект 2"/>
          <p:cNvSpPr txBox="1">
            <a:spLocks/>
          </p:cNvSpPr>
          <p:nvPr/>
        </p:nvSpPr>
        <p:spPr>
          <a:xfrm>
            <a:off x="1334127" y="3212976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</a:rPr>
              <a:t>Чему равна площадь прямоугольников ?</a:t>
            </a:r>
          </a:p>
          <a:p>
            <a:pPr marL="0" indent="0">
              <a:buFont typeface="Arial" pitchFamily="34" charset="0"/>
              <a:buNone/>
            </a:pP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2411760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2411760" y="4289535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3707904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2843808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3275856" y="3861760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3707904" y="3861760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275856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843808" y="386651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6145689" y="4724432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5724128" y="4720871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6588224" y="429238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5724128" y="429238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6156176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6588224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6156176" y="429238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5724128" y="386580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7020272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1979712" y="3865270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7020272" y="472514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7020272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6588224" y="472514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1979712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ятно 1 116"/>
          <p:cNvSpPr/>
          <p:nvPr/>
        </p:nvSpPr>
        <p:spPr>
          <a:xfrm>
            <a:off x="3722616" y="3713309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18" name="Пятно 1 117"/>
          <p:cNvSpPr/>
          <p:nvPr/>
        </p:nvSpPr>
        <p:spPr>
          <a:xfrm>
            <a:off x="7022264" y="3543907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27116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 animBg="1"/>
      <p:bldP spid="26" grpId="0" animBg="1"/>
      <p:bldP spid="84" grpId="0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3" grpId="0" animBg="1"/>
      <p:bldP spid="114" grpId="0" animBg="1"/>
      <p:bldP spid="116" grpId="0" animBg="1"/>
      <p:bldP spid="117" grpId="0" animBg="1"/>
      <p:bldP spid="1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331640" y="3717032"/>
            <a:ext cx="6696744" cy="10801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Как вы думаете чем мы будем  заниматься сегодня на уроке? Сформулируйте тему урока, цель. </a:t>
            </a:r>
            <a:endParaRPr lang="ru-RU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Всегда ли удобно разбивать прямоугольник на квадратные сантиметры, чтобы найти его площадь?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Объект 2"/>
          <p:cNvSpPr txBox="1">
            <a:spLocks/>
          </p:cNvSpPr>
          <p:nvPr/>
        </p:nvSpPr>
        <p:spPr>
          <a:xfrm>
            <a:off x="1325960" y="1988840"/>
            <a:ext cx="6696744" cy="864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Как найти площадь прямоугольника не подсчитывая квадраты?</a:t>
            </a:r>
            <a:endParaRPr lang="ru-RU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3" name="Объект 2"/>
          <p:cNvSpPr txBox="1">
            <a:spLocks/>
          </p:cNvSpPr>
          <p:nvPr/>
        </p:nvSpPr>
        <p:spPr>
          <a:xfrm>
            <a:off x="1331640" y="2996952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Какие измерения нужно произвести?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4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2-конечная звезда 7"/>
          <p:cNvSpPr/>
          <p:nvPr/>
        </p:nvSpPr>
        <p:spPr>
          <a:xfrm>
            <a:off x="539552" y="2996952"/>
            <a:ext cx="3312368" cy="1584176"/>
          </a:xfrm>
          <a:prstGeom prst="star1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2"/>
          <p:cNvSpPr txBox="1">
            <a:spLocks/>
          </p:cNvSpPr>
          <p:nvPr/>
        </p:nvSpPr>
        <p:spPr>
          <a:xfrm>
            <a:off x="1092795" y="836712"/>
            <a:ext cx="7200800" cy="11521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Чтобы найти площадь прямоугольника нужно умножить его длину на ширину.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187624" y="3176972"/>
            <a:ext cx="2448272" cy="1224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i="1" dirty="0">
                <a:solidFill>
                  <a:srgbClr val="C00000"/>
                </a:solidFill>
              </a:rPr>
              <a:t>S=ab</a:t>
            </a:r>
            <a:r>
              <a:rPr lang="en-US" sz="5400" b="1" i="1" dirty="0">
                <a:solidFill>
                  <a:srgbClr val="C00000"/>
                </a:solidFill>
              </a:rPr>
              <a:t>.</a:t>
            </a:r>
            <a:endParaRPr lang="ru-RU" sz="54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64279" y="2492896"/>
            <a:ext cx="3384376" cy="1944216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63000"/>
                </a:schemeClr>
              </a:gs>
              <a:gs pos="34000">
                <a:schemeClr val="accent1">
                  <a:tint val="37000"/>
                  <a:satMod val="300000"/>
                  <a:alpha val="54000"/>
                </a:schemeClr>
              </a:gs>
              <a:gs pos="100000">
                <a:schemeClr val="accent1">
                  <a:tint val="15000"/>
                  <a:satMod val="350000"/>
                  <a:alpha val="54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067942" y="3212976"/>
            <a:ext cx="115212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endParaRPr lang="ru-RU" sz="32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156175" y="4509120"/>
            <a:ext cx="115212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ru-RU" sz="32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259632" y="4041068"/>
            <a:ext cx="172819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/>
          <p:cNvSpPr txBox="1">
            <a:spLocks/>
          </p:cNvSpPr>
          <p:nvPr/>
        </p:nvSpPr>
        <p:spPr>
          <a:xfrm>
            <a:off x="1043608" y="2420888"/>
            <a:ext cx="158417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Формула: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8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  <p:bldP spid="3" grpId="0"/>
      <p:bldP spid="4" grpId="0" animBg="1"/>
      <p:bldP spid="5" grpId="0"/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092795" y="836712"/>
            <a:ext cx="7200800" cy="11521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Две фигуры называют равными, если одну из них можно так наложить на вторую, что эти фигуры совпадут.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67499" y="2492896"/>
            <a:ext cx="1896964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2867435" y="3480109"/>
            <a:ext cx="1896965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5081639" y="2924944"/>
            <a:ext cx="3096344" cy="1633654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>
            <a:off x="5076057" y="2924944"/>
            <a:ext cx="3096344" cy="1633654"/>
          </a:xfrm>
          <a:prstGeom prst="rt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58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86838E-6 L -0.02969 -0.07818 C -0.03542 -0.0953 -0.04775 -0.11219 -0.06354 -0.1256 C -0.08125 -0.14018 -0.09827 -0.14665 -0.11163 -0.14642 L -0.17847 -0.14596 " pathEditMode="relative" rAng="12696454" ptsTypes="FffFF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91" y="-99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37 C 0.02413 -0.0037 0.04323 0.02105 0.04323 0.05205 C 0.04323 0.08282 0.02413 0.10803 0.00104 0.10803 C -0.02222 0.10803 -0.04097 0.08282 -0.04097 0.05205 C -0.04097 0.02105 -0.02222 -0.0037 0.00104 -0.0037 Z " pathEditMode="relative" rAng="0" ptsTypes="fffff">
                                      <p:cBhvr>
                                        <p:cTn id="21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1" animBg="1"/>
      <p:bldP spid="10" grpId="2" animBg="1"/>
      <p:bldP spid="12" grpId="0" animBg="1"/>
      <p:bldP spid="1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272743" y="4077072"/>
            <a:ext cx="6696744" cy="10801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Составьте формулу площади квадрата.</a:t>
            </a:r>
            <a:endParaRPr lang="ru-RU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Могут ли равные фигуры иметь различные площади?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Объект 2"/>
          <p:cNvSpPr txBox="1">
            <a:spLocks/>
          </p:cNvSpPr>
          <p:nvPr/>
        </p:nvSpPr>
        <p:spPr>
          <a:xfrm>
            <a:off x="1314210" y="1628800"/>
            <a:ext cx="6696744" cy="864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А периметры?</a:t>
            </a:r>
            <a:endParaRPr lang="ru-RU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3" name="Объект 2"/>
          <p:cNvSpPr txBox="1">
            <a:spLocks/>
          </p:cNvSpPr>
          <p:nvPr/>
        </p:nvSpPr>
        <p:spPr>
          <a:xfrm>
            <a:off x="1279056" y="2440190"/>
            <a:ext cx="6696744" cy="14928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Как найти  площадь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фигуры, зная площади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всех ее частей?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635001" y="615947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Нет.</a:t>
            </a:r>
          </a:p>
        </p:txBody>
      </p:sp>
      <p:sp>
        <p:nvSpPr>
          <p:cNvPr id="7" name="Пятно 1 6"/>
          <p:cNvSpPr/>
          <p:nvPr/>
        </p:nvSpPr>
        <p:spPr>
          <a:xfrm>
            <a:off x="4674624" y="1287739"/>
            <a:ext cx="1833861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Нет.</a:t>
            </a:r>
          </a:p>
        </p:txBody>
      </p:sp>
      <p:sp>
        <p:nvSpPr>
          <p:cNvPr id="3" name="16-конечная звезда 2"/>
          <p:cNvSpPr/>
          <p:nvPr/>
        </p:nvSpPr>
        <p:spPr>
          <a:xfrm>
            <a:off x="4740998" y="2407486"/>
            <a:ext cx="3719433" cy="152557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Найти сумму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площадей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ее частей</a:t>
            </a:r>
          </a:p>
        </p:txBody>
      </p:sp>
      <p:sp>
        <p:nvSpPr>
          <p:cNvPr id="12" name="12-конечная звезда 11"/>
          <p:cNvSpPr/>
          <p:nvPr/>
        </p:nvSpPr>
        <p:spPr>
          <a:xfrm>
            <a:off x="4978817" y="4597273"/>
            <a:ext cx="2905551" cy="1584176"/>
          </a:xfrm>
          <a:prstGeom prst="star1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626889" y="4777293"/>
            <a:ext cx="2448272" cy="1224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i="1" dirty="0">
                <a:solidFill>
                  <a:srgbClr val="C00000"/>
                </a:solidFill>
              </a:rPr>
              <a:t>S=a</a:t>
            </a:r>
            <a:r>
              <a:rPr lang="ru-RU" sz="4800" b="1" baseline="30000" dirty="0">
                <a:solidFill>
                  <a:srgbClr val="C00000"/>
                </a:solidFill>
              </a:rPr>
              <a:t>2</a:t>
            </a:r>
            <a:r>
              <a:rPr lang="en-US" sz="5400" b="1" i="1" dirty="0">
                <a:solidFill>
                  <a:srgbClr val="C00000"/>
                </a:solidFill>
              </a:rPr>
              <a:t>.</a:t>
            </a:r>
            <a:endParaRPr lang="ru-RU" sz="5400" b="1" i="1" u="sng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591554" y="5641389"/>
            <a:ext cx="142871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64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3" grpId="0"/>
      <p:bldP spid="6" grpId="0" animBg="1"/>
      <p:bldP spid="7" grpId="0" animBg="1"/>
      <p:bldP spid="3" grpId="0" animBg="1"/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</TotalTime>
  <Words>619</Words>
  <Application>Microsoft Office PowerPoint</Application>
  <PresentationFormat>Экран (4:3)</PresentationFormat>
  <Paragraphs>137</Paragraphs>
  <Slides>17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Palatino Linotype</vt:lpstr>
      <vt:lpstr>Times New Roman</vt:lpstr>
      <vt:lpstr>Trebuchet MS</vt:lpstr>
      <vt:lpstr>Тема Office</vt:lpstr>
      <vt:lpstr>Урок математики в 5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Елена Ванденко</cp:lastModifiedBy>
  <cp:revision>77</cp:revision>
  <dcterms:created xsi:type="dcterms:W3CDTF">2015-11-01T18:09:47Z</dcterms:created>
  <dcterms:modified xsi:type="dcterms:W3CDTF">2023-06-23T09:08:13Z</dcterms:modified>
</cp:coreProperties>
</file>