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75" r:id="rId6"/>
    <p:sldId id="276" r:id="rId7"/>
    <p:sldId id="277" r:id="rId8"/>
    <p:sldId id="283" r:id="rId9"/>
    <p:sldId id="284" r:id="rId10"/>
    <p:sldId id="285" r:id="rId11"/>
    <p:sldId id="286" r:id="rId12"/>
    <p:sldId id="287" r:id="rId13"/>
    <p:sldId id="288" r:id="rId14"/>
    <p:sldId id="289" r:id="rId15"/>
    <p:sldId id="290" r:id="rId16"/>
    <p:sldId id="291" r:id="rId17"/>
    <p:sldId id="263" r:id="rId18"/>
    <p:sldId id="260" r:id="rId19"/>
    <p:sldId id="282" r:id="rId20"/>
    <p:sldId id="273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ED3A8-EA0C-4514-979F-4AF6D48B70C9}" type="datetimeFigureOut">
              <a:rPr lang="ru-RU" smtClean="0"/>
              <a:t>23.06.2023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A3F6E-4795-4D73-BC22-3129776CE8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85620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ED3A8-EA0C-4514-979F-4AF6D48B70C9}" type="datetimeFigureOut">
              <a:rPr lang="ru-RU" smtClean="0"/>
              <a:t>23.06.2023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A3F6E-4795-4D73-BC22-3129776CE8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3078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ED3A8-EA0C-4514-979F-4AF6D48B70C9}" type="datetimeFigureOut">
              <a:rPr lang="ru-RU" smtClean="0"/>
              <a:t>23.06.2023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A3F6E-4795-4D73-BC22-3129776CE8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7654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ED3A8-EA0C-4514-979F-4AF6D48B70C9}" type="datetimeFigureOut">
              <a:rPr lang="ru-RU" smtClean="0"/>
              <a:t>23.06.2023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A3F6E-4795-4D73-BC22-3129776CE8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8303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ED3A8-EA0C-4514-979F-4AF6D48B70C9}" type="datetimeFigureOut">
              <a:rPr lang="ru-RU" smtClean="0"/>
              <a:t>23.06.2023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A3F6E-4795-4D73-BC22-3129776CE8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9642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ED3A8-EA0C-4514-979F-4AF6D48B70C9}" type="datetimeFigureOut">
              <a:rPr lang="ru-RU" smtClean="0"/>
              <a:t>23.06.2023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A3F6E-4795-4D73-BC22-3129776CE8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65966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ED3A8-EA0C-4514-979F-4AF6D48B70C9}" type="datetimeFigureOut">
              <a:rPr lang="ru-RU" smtClean="0"/>
              <a:t>23.06.2023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A3F6E-4795-4D73-BC22-3129776CE8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79369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ED3A8-EA0C-4514-979F-4AF6D48B70C9}" type="datetimeFigureOut">
              <a:rPr lang="ru-RU" smtClean="0"/>
              <a:t>23.06.2023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A3F6E-4795-4D73-BC22-3129776CE8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855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ED3A8-EA0C-4514-979F-4AF6D48B70C9}" type="datetimeFigureOut">
              <a:rPr lang="ru-RU" smtClean="0"/>
              <a:t>23.06.2023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A3F6E-4795-4D73-BC22-3129776CE8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24824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ED3A8-EA0C-4514-979F-4AF6D48B70C9}" type="datetimeFigureOut">
              <a:rPr lang="ru-RU" smtClean="0"/>
              <a:t>23.06.2023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A3F6E-4795-4D73-BC22-3129776CE8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43380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ED3A8-EA0C-4514-979F-4AF6D48B70C9}" type="datetimeFigureOut">
              <a:rPr lang="ru-RU" smtClean="0"/>
              <a:t>23.06.2023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A3F6E-4795-4D73-BC22-3129776CE8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89704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9ED3A8-EA0C-4514-979F-4AF6D48B70C9}" type="datetimeFigureOut">
              <a:rPr lang="ru-RU" smtClean="0"/>
              <a:t>23.06.2023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BA3F6E-4795-4D73-BC22-3129776CE8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78806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13" Type="http://schemas.openxmlformats.org/officeDocument/2006/relationships/slide" Target="slide13.xml"/><Relationship Id="rId3" Type="http://schemas.openxmlformats.org/officeDocument/2006/relationships/slide" Target="slide12.xml"/><Relationship Id="rId7" Type="http://schemas.openxmlformats.org/officeDocument/2006/relationships/slide" Target="slide9.xml"/><Relationship Id="rId12" Type="http://schemas.openxmlformats.org/officeDocument/2006/relationships/slide" Target="slide17.xml"/><Relationship Id="rId2" Type="http://schemas.openxmlformats.org/officeDocument/2006/relationships/slide" Target="slide3.xml"/><Relationship Id="rId16" Type="http://schemas.openxmlformats.org/officeDocument/2006/relationships/slide" Target="slide16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0.xml"/><Relationship Id="rId11" Type="http://schemas.openxmlformats.org/officeDocument/2006/relationships/slide" Target="slide5.xml"/><Relationship Id="rId5" Type="http://schemas.openxmlformats.org/officeDocument/2006/relationships/slide" Target="slide11.xml"/><Relationship Id="rId15" Type="http://schemas.openxmlformats.org/officeDocument/2006/relationships/slide" Target="slide15.xml"/><Relationship Id="rId10" Type="http://schemas.openxmlformats.org/officeDocument/2006/relationships/slide" Target="slide4.xml"/><Relationship Id="rId4" Type="http://schemas.openxmlformats.org/officeDocument/2006/relationships/slide" Target="slide7.xml"/><Relationship Id="rId9" Type="http://schemas.openxmlformats.org/officeDocument/2006/relationships/slide" Target="slide6.xml"/><Relationship Id="rId14" Type="http://schemas.openxmlformats.org/officeDocument/2006/relationships/slide" Target="slide1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64691" y="712930"/>
            <a:ext cx="9144000" cy="3040203"/>
          </a:xfrm>
        </p:spPr>
        <p:txBody>
          <a:bodyPr>
            <a:noAutofit/>
          </a:bodyPr>
          <a:lstStyle/>
          <a:p>
            <a:r>
              <a:rPr lang="ru-RU" sz="4800" b="1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ОБОБЩЕНИЕ ПО ТЕМЕ </a:t>
            </a:r>
            <a:br>
              <a:rPr lang="ru-RU" sz="4800" b="1" dirty="0">
                <a:solidFill>
                  <a:schemeClr val="accent4">
                    <a:lumMod val="40000"/>
                    <a:lumOff val="60000"/>
                  </a:schemeClr>
                </a:solidFill>
              </a:rPr>
            </a:br>
            <a:r>
              <a:rPr lang="ru-RU" sz="4800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«</a:t>
            </a:r>
            <a:r>
              <a:rPr lang="ru-RU" sz="4800" b="1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Задания на все действия с рациональными числами»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1236" y="5089644"/>
            <a:ext cx="4999630" cy="1655762"/>
          </a:xfrm>
        </p:spPr>
        <p:txBody>
          <a:bodyPr>
            <a:normAutofit lnSpcReduction="10000"/>
          </a:bodyPr>
          <a:lstStyle/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Подготовила:</a:t>
            </a:r>
          </a:p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учитель математики</a:t>
            </a:r>
          </a:p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ОАНО ПГИК</a:t>
            </a:r>
          </a:p>
          <a:p>
            <a:r>
              <a:rPr lang="ru-RU" b="1" dirty="0" err="1">
                <a:solidFill>
                  <a:schemeClr val="accent5">
                    <a:lumMod val="50000"/>
                  </a:schemeClr>
                </a:solidFill>
              </a:rPr>
              <a:t>Корощупова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 О.В.</a:t>
            </a:r>
          </a:p>
        </p:txBody>
      </p:sp>
    </p:spTree>
    <p:extLst>
      <p:ext uri="{BB962C8B-B14F-4D97-AF65-F5344CB8AC3E}">
        <p14:creationId xmlns:p14="http://schemas.microsoft.com/office/powerpoint/2010/main" val="1098826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Вопрос 8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sz="4000" dirty="0"/>
          </a:p>
          <a:p>
            <a:pPr marL="0" indent="0">
              <a:buNone/>
            </a:pPr>
            <a:r>
              <a:rPr lang="ru-RU" sz="4000" dirty="0"/>
              <a:t>Какой знак будет у разности двух чисел, если уменьшаемое больше вычитаемого?</a:t>
            </a:r>
          </a:p>
          <a:p>
            <a:pPr marL="0" indent="0">
              <a:buNone/>
            </a:pPr>
            <a:r>
              <a:rPr lang="ru-RU" sz="4000" dirty="0"/>
              <a:t>Ответ: плюс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39784" y="365125"/>
            <a:ext cx="2400869" cy="2400869"/>
          </a:xfrm>
          <a:prstGeom prst="rect">
            <a:avLst/>
          </a:prstGeom>
        </p:spPr>
      </p:pic>
      <p:pic>
        <p:nvPicPr>
          <p:cNvPr id="6" name="Рисунок 5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5621" y="4964052"/>
            <a:ext cx="1551599" cy="1356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8860062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Вопрос 9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sz="4000" dirty="0"/>
          </a:p>
          <a:p>
            <a:pPr marL="0" indent="0">
              <a:buNone/>
            </a:pPr>
            <a:r>
              <a:rPr lang="ru-RU" sz="4000" dirty="0"/>
              <a:t>Какой знак будет у разности двух чисел, если уменьшаемое меньше вычитаемого?</a:t>
            </a:r>
          </a:p>
          <a:p>
            <a:pPr marL="0" indent="0">
              <a:buNone/>
            </a:pPr>
            <a:endParaRPr lang="ru-RU" sz="4000" dirty="0"/>
          </a:p>
          <a:p>
            <a:pPr marL="0" indent="0">
              <a:buNone/>
            </a:pPr>
            <a:r>
              <a:rPr lang="ru-RU" sz="4000" dirty="0"/>
              <a:t>Ответ: минус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48586" y="365125"/>
            <a:ext cx="2469237" cy="2469237"/>
          </a:xfrm>
          <a:prstGeom prst="rect">
            <a:avLst/>
          </a:prstGeom>
        </p:spPr>
      </p:pic>
      <p:pic>
        <p:nvPicPr>
          <p:cNvPr id="6" name="Рисунок 5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5621" y="4964052"/>
            <a:ext cx="1551599" cy="1356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3671884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Вопрос 10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sz="4000" dirty="0"/>
          </a:p>
          <a:p>
            <a:pPr marL="0" indent="0">
              <a:buNone/>
            </a:pPr>
            <a:r>
              <a:rPr lang="ru-RU" sz="4000" dirty="0"/>
              <a:t>Какой знак будет у разности двух чисел, если уменьшаемое и вычитаемое равны?</a:t>
            </a:r>
          </a:p>
          <a:p>
            <a:pPr marL="0" indent="0">
              <a:buNone/>
            </a:pPr>
            <a:endParaRPr lang="ru-RU" sz="4000" dirty="0"/>
          </a:p>
          <a:p>
            <a:pPr marL="0" indent="0">
              <a:buNone/>
            </a:pPr>
            <a:r>
              <a:rPr lang="ru-RU" sz="4000" dirty="0"/>
              <a:t>Ответ: разность равна нулю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57898" y="487955"/>
            <a:ext cx="2086971" cy="2086971"/>
          </a:xfrm>
          <a:prstGeom prst="rect">
            <a:avLst/>
          </a:prstGeom>
        </p:spPr>
      </p:pic>
      <p:pic>
        <p:nvPicPr>
          <p:cNvPr id="6" name="Рисунок 5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5621" y="4964052"/>
            <a:ext cx="1551599" cy="1356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420511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Вопрос 11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/>
              <a:t>Сформулируйте правило умножения двух чисел с разными знаками</a:t>
            </a:r>
          </a:p>
          <a:p>
            <a:pPr marL="0" indent="0">
              <a:buNone/>
            </a:pPr>
            <a:endParaRPr lang="ru-RU" sz="4000" dirty="0"/>
          </a:p>
          <a:p>
            <a:pPr marL="0" indent="0">
              <a:buNone/>
            </a:pPr>
            <a:r>
              <a:rPr lang="ru-RU" sz="4000" dirty="0"/>
              <a:t>Ответ: нужно перемножить модули этих чисел и перед полученным произведением поставить знак минус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52297" y="150127"/>
            <a:ext cx="2797790" cy="2797790"/>
          </a:xfrm>
          <a:prstGeom prst="rect">
            <a:avLst/>
          </a:prstGeom>
        </p:spPr>
      </p:pic>
      <p:pic>
        <p:nvPicPr>
          <p:cNvPr id="6" name="Рисунок 5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02201" y="4955603"/>
            <a:ext cx="1551599" cy="1356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0967944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Вопрос 12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/>
              <a:t>Сформулируйте правило умножения двух отрицательных чисел</a:t>
            </a:r>
          </a:p>
          <a:p>
            <a:pPr marL="0" indent="0">
              <a:buNone/>
            </a:pPr>
            <a:endParaRPr lang="ru-RU" sz="4000" dirty="0"/>
          </a:p>
          <a:p>
            <a:pPr marL="0" indent="0">
              <a:buNone/>
            </a:pPr>
            <a:r>
              <a:rPr lang="ru-RU" sz="4000" dirty="0"/>
              <a:t>Ответ: необходимо перемножить их модули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7206" y="365125"/>
            <a:ext cx="2209800" cy="2209800"/>
          </a:xfrm>
          <a:prstGeom prst="rect">
            <a:avLst/>
          </a:prstGeom>
        </p:spPr>
      </p:pic>
      <p:pic>
        <p:nvPicPr>
          <p:cNvPr id="6" name="Рисунок 5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5621" y="4964052"/>
            <a:ext cx="1551599" cy="1356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4817874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Вопрос 13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/>
              <a:t>Какой знак имеет частное двух отрицательных чисел?</a:t>
            </a:r>
          </a:p>
          <a:p>
            <a:pPr marL="0" indent="0">
              <a:buNone/>
            </a:pPr>
            <a:endParaRPr lang="ru-RU" sz="4000" dirty="0"/>
          </a:p>
          <a:p>
            <a:pPr marL="0" indent="0">
              <a:buNone/>
            </a:pPr>
            <a:r>
              <a:rPr lang="ru-RU" sz="4000" dirty="0"/>
              <a:t>Ответ: плюс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35287" y="3466532"/>
            <a:ext cx="3295934" cy="3295934"/>
          </a:xfrm>
          <a:prstGeom prst="rect">
            <a:avLst/>
          </a:prstGeom>
        </p:spPr>
      </p:pic>
      <p:pic>
        <p:nvPicPr>
          <p:cNvPr id="6" name="Рисунок 5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5621" y="4964052"/>
            <a:ext cx="1551599" cy="1356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4318677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Вопрос 14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/>
              <a:t>Какой знак имеет частное двух чисел с разными знаками?</a:t>
            </a:r>
          </a:p>
          <a:p>
            <a:pPr marL="0" indent="0">
              <a:buNone/>
            </a:pPr>
            <a:endParaRPr lang="ru-RU" sz="4000" dirty="0"/>
          </a:p>
          <a:p>
            <a:pPr marL="0" indent="0">
              <a:buNone/>
            </a:pPr>
            <a:r>
              <a:rPr lang="ru-RU" sz="4000" dirty="0"/>
              <a:t>Ответ: минус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35287" y="3466532"/>
            <a:ext cx="3295934" cy="3295934"/>
          </a:xfrm>
          <a:prstGeom prst="rect">
            <a:avLst/>
          </a:prstGeom>
        </p:spPr>
      </p:pic>
      <p:pic>
        <p:nvPicPr>
          <p:cNvPr id="6" name="Рисунок 5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5621" y="4964052"/>
            <a:ext cx="1551599" cy="1356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6029687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55533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Задание 1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47382" y="1129589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Выполните умножение: 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6274" y="2367826"/>
            <a:ext cx="10327999" cy="292750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75151" y="820643"/>
            <a:ext cx="1378939" cy="174009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541366087"/>
      </p:ext>
    </p:extLst>
  </p:cSld>
  <p:clrMapOvr>
    <a:masterClrMapping/>
  </p:clrMapOvr>
  <p:transition spd="med">
    <p:pull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Задание 2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96287" y="1351129"/>
            <a:ext cx="10357513" cy="4825834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Выполните деление: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6287" y="2221174"/>
            <a:ext cx="9897008" cy="352901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75151" y="820643"/>
            <a:ext cx="1378939" cy="174009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992429995"/>
      </p:ext>
    </p:extLst>
  </p:cSld>
  <p:clrMapOvr>
    <a:masterClrMapping/>
  </p:clrMapOvr>
  <p:transition spd="med">
    <p:pull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Задание 3</a:t>
            </a:r>
          </a:p>
        </p:txBody>
      </p:sp>
      <p:pic>
        <p:nvPicPr>
          <p:cNvPr id="13" name="Объект 1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6534" y="1430253"/>
            <a:ext cx="3904588" cy="2255056"/>
          </a:xfr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75151" y="820643"/>
            <a:ext cx="1378939" cy="174009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1925782" y="4530436"/>
            <a:ext cx="11512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А)  6,05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168828" y="4899768"/>
            <a:ext cx="12923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Б)  25,92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757225" y="5361433"/>
            <a:ext cx="51538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В) 2,5</a:t>
            </a:r>
          </a:p>
        </p:txBody>
      </p:sp>
    </p:spTree>
    <p:extLst>
      <p:ext uri="{BB962C8B-B14F-4D97-AF65-F5344CB8AC3E}">
        <p14:creationId xmlns:p14="http://schemas.microsoft.com/office/powerpoint/2010/main" val="3975748292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БЛИЦ - ОПРОС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044053" y="1399860"/>
            <a:ext cx="1781033" cy="81107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>
                <a:solidFill>
                  <a:schemeClr val="tx1"/>
                </a:solidFill>
                <a:hlinkClick r:id="rId2" action="ppaction://hlinksldjump"/>
              </a:rPr>
              <a:t>Вопрос 1</a:t>
            </a:r>
            <a:endParaRPr lang="ru-RU" sz="3000" b="1" dirty="0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9358952" y="2770185"/>
            <a:ext cx="2044890" cy="8874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>
                <a:solidFill>
                  <a:schemeClr val="tx1"/>
                </a:solidFill>
                <a:hlinkClick r:id="rId3" action="ppaction://hlinksldjump"/>
              </a:rPr>
              <a:t>Вопрос 10</a:t>
            </a:r>
            <a:endParaRPr lang="ru-RU" sz="3000" b="1" dirty="0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9366913" y="1392367"/>
            <a:ext cx="2052852" cy="80425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>
                <a:solidFill>
                  <a:schemeClr val="tx1"/>
                </a:solidFill>
                <a:hlinkClick r:id="rId4" action="ppaction://hlinksldjump"/>
              </a:rPr>
              <a:t>Вопрос 5</a:t>
            </a:r>
            <a:endParaRPr lang="ru-RU" sz="3000" b="1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211703" y="2803563"/>
            <a:ext cx="1875432" cy="8206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>
                <a:solidFill>
                  <a:schemeClr val="tx1"/>
                </a:solidFill>
                <a:hlinkClick r:id="rId5" action="ppaction://hlinksldjump"/>
              </a:rPr>
              <a:t>Вопрос 9</a:t>
            </a:r>
            <a:endParaRPr lang="ru-RU" sz="3000" b="1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165677" y="2803563"/>
            <a:ext cx="1881116" cy="8253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>
                <a:solidFill>
                  <a:schemeClr val="tx1"/>
                </a:solidFill>
                <a:hlinkClick r:id="rId6" action="ppaction://hlinksldjump"/>
              </a:rPr>
              <a:t>Вопрос 8</a:t>
            </a:r>
            <a:endParaRPr lang="ru-RU" sz="3000" b="1" dirty="0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032075" y="2819658"/>
            <a:ext cx="1867469" cy="79318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>
                <a:solidFill>
                  <a:schemeClr val="tx1"/>
                </a:solidFill>
                <a:hlinkClick r:id="rId7" action="ppaction://hlinksldjump"/>
              </a:rPr>
              <a:t>Вопрос 7</a:t>
            </a:r>
            <a:endParaRPr lang="ru-RU" sz="3000" b="1" dirty="0">
              <a:solidFill>
                <a:schemeClr val="tx1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015619" y="2867107"/>
            <a:ext cx="1837899" cy="7571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>
                <a:solidFill>
                  <a:schemeClr val="tx1"/>
                </a:solidFill>
                <a:hlinkClick r:id="rId8" action="ppaction://hlinksldjump"/>
              </a:rPr>
              <a:t>Вопрос 6</a:t>
            </a:r>
            <a:endParaRPr lang="ru-RU" sz="3000" b="1" dirty="0">
              <a:solidFill>
                <a:schemeClr val="tx1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7218529" y="1392367"/>
            <a:ext cx="1800367" cy="80425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>
                <a:solidFill>
                  <a:schemeClr val="tx1"/>
                </a:solidFill>
                <a:hlinkClick r:id="rId9" action="ppaction://hlinksldjump"/>
              </a:rPr>
              <a:t>Вопрос 4</a:t>
            </a:r>
            <a:endParaRPr lang="ru-RU" sz="3000" b="1" dirty="0">
              <a:solidFill>
                <a:schemeClr val="tx1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030939" y="1406683"/>
            <a:ext cx="1868605" cy="80425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>
                <a:solidFill>
                  <a:schemeClr val="tx1"/>
                </a:solidFill>
                <a:hlinkClick r:id="rId10" action="ppaction://hlinksldjump"/>
              </a:rPr>
              <a:t>Вопрос 2</a:t>
            </a:r>
            <a:endParaRPr lang="ru-RU" sz="3000" b="1" dirty="0">
              <a:solidFill>
                <a:schemeClr val="tx1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165677" y="1404383"/>
            <a:ext cx="1860645" cy="79223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>
                <a:solidFill>
                  <a:schemeClr val="tx1"/>
                </a:solidFill>
                <a:hlinkClick r:id="rId11" action="ppaction://hlinksldjump"/>
              </a:rPr>
              <a:t>Вопрос 3</a:t>
            </a:r>
            <a:endParaRPr lang="ru-RU" sz="3000" b="1" dirty="0">
              <a:solidFill>
                <a:schemeClr val="tx1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9116704" y="4941157"/>
            <a:ext cx="2237096" cy="141936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hlinkClick r:id="rId12" action="ppaction://hlinksldjump"/>
              </a:rPr>
              <a:t>Выполни задания</a:t>
            </a:r>
            <a:r>
              <a:rPr lang="ru-RU" dirty="0">
                <a:solidFill>
                  <a:schemeClr val="tx1"/>
                </a:solidFill>
                <a:hlinkClick r:id="rId12" action="ppaction://hlinksldjump"/>
              </a:rPr>
              <a:t>!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044053" y="4162567"/>
            <a:ext cx="1986886" cy="7642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rgbClr val="002060"/>
                </a:solidFill>
                <a:hlinkClick r:id="rId13" action="ppaction://hlinksldjump"/>
              </a:rPr>
              <a:t>Вопрос 11</a:t>
            </a:r>
            <a:endParaRPr lang="ru-RU" sz="3000" dirty="0">
              <a:solidFill>
                <a:srgbClr val="002060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212910" y="4176882"/>
            <a:ext cx="1986886" cy="7642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rgbClr val="002060"/>
                </a:solidFill>
                <a:hlinkClick r:id="rId14" action="ppaction://hlinksldjump"/>
              </a:rPr>
              <a:t>Вопрос 12</a:t>
            </a:r>
            <a:endParaRPr lang="ru-RU" sz="3000" dirty="0">
              <a:solidFill>
                <a:srgbClr val="002060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381767" y="4162566"/>
            <a:ext cx="1986886" cy="7642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rgbClr val="002060"/>
                </a:solidFill>
                <a:hlinkClick r:id="rId15" action="ppaction://hlinksldjump"/>
              </a:rPr>
              <a:t>Вопрос 13</a:t>
            </a:r>
            <a:endParaRPr lang="ru-RU" sz="3000" dirty="0">
              <a:solidFill>
                <a:srgbClr val="002060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7691082" y="4162566"/>
            <a:ext cx="1986886" cy="7642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rgbClr val="002060"/>
                </a:solidFill>
                <a:hlinkClick r:id="rId16" action="ppaction://hlinksldjump"/>
              </a:rPr>
              <a:t>Вопрос 14</a:t>
            </a:r>
            <a:endParaRPr lang="ru-RU" sz="3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2435803"/>
      </p:ext>
    </p:extLst>
  </p:cSld>
  <p:clrMapOvr>
    <a:masterClrMapping/>
  </p:clrMapOvr>
  <p:transition spd="med">
    <p:pull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Рефлексия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2861" y="2105925"/>
            <a:ext cx="9326277" cy="3572374"/>
          </a:xfrm>
        </p:spPr>
      </p:pic>
    </p:spTree>
    <p:extLst>
      <p:ext uri="{BB962C8B-B14F-4D97-AF65-F5344CB8AC3E}">
        <p14:creationId xmlns:p14="http://schemas.microsoft.com/office/powerpoint/2010/main" val="2863070697"/>
      </p:ext>
    </p:extLst>
  </p:cSld>
  <p:clrMapOvr>
    <a:masterClrMapping/>
  </p:clrMapOvr>
  <p:transition spd="med">
    <p:pull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Вопрос 1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15621" y="1290863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 </a:t>
            </a:r>
            <a:r>
              <a:rPr lang="ru-RU" sz="3600" dirty="0"/>
              <a:t>Как сложить два отрицательных числа?</a:t>
            </a:r>
          </a:p>
          <a:p>
            <a:pPr marL="0" indent="0">
              <a:buNone/>
            </a:pPr>
            <a:endParaRPr lang="ru-RU" sz="3600" dirty="0"/>
          </a:p>
          <a:p>
            <a:pPr marL="0" indent="0">
              <a:buNone/>
            </a:pPr>
            <a:r>
              <a:rPr lang="ru-RU" sz="3600" dirty="0"/>
              <a:t> Ответ: нужно сложить модули этих чисел и в ответе поставить минус.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98842" y="365125"/>
            <a:ext cx="2441812" cy="2441812"/>
          </a:xfrm>
          <a:prstGeom prst="rect">
            <a:avLst/>
          </a:prstGeom>
        </p:spPr>
      </p:pic>
      <p:pic>
        <p:nvPicPr>
          <p:cNvPr id="5" name="Рисунок 4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5621" y="4964052"/>
            <a:ext cx="1551599" cy="1356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3999107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Вопрос 2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023582" y="1310185"/>
            <a:ext cx="10330218" cy="47575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/>
              <a:t>Как сложить два числа с разными знаками?</a:t>
            </a:r>
          </a:p>
          <a:p>
            <a:pPr marL="0" indent="0">
              <a:buNone/>
            </a:pPr>
            <a:endParaRPr lang="ru-RU" sz="3600" dirty="0"/>
          </a:p>
          <a:p>
            <a:pPr marL="0" indent="0">
              <a:buNone/>
            </a:pPr>
            <a:r>
              <a:rPr lang="ru-RU" sz="3600" dirty="0"/>
              <a:t>Ответ: нужно из большего модуля вычесть меньший модуль и в ответе поставить знак слагаемого с большим модулем.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67080" y="365125"/>
            <a:ext cx="2242782" cy="2242782"/>
          </a:xfrm>
          <a:prstGeom prst="rect">
            <a:avLst/>
          </a:prstGeom>
        </p:spPr>
      </p:pic>
      <p:pic>
        <p:nvPicPr>
          <p:cNvPr id="6" name="Рисунок 5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5621" y="4964052"/>
            <a:ext cx="1551599" cy="1356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4190499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Вопрос 3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933734" y="1361601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4000" dirty="0"/>
          </a:p>
          <a:p>
            <a:pPr marL="0" indent="0">
              <a:buNone/>
            </a:pPr>
            <a:r>
              <a:rPr lang="ru-RU" sz="4000" dirty="0"/>
              <a:t>Какие числа называются противоположными?</a:t>
            </a:r>
          </a:p>
          <a:p>
            <a:pPr marL="0" indent="0">
              <a:buNone/>
            </a:pPr>
            <a:endParaRPr lang="ru-RU" sz="4000" dirty="0"/>
          </a:p>
          <a:p>
            <a:pPr marL="0" indent="0">
              <a:buNone/>
            </a:pPr>
            <a:r>
              <a:rPr lang="ru-RU" sz="4000" dirty="0"/>
              <a:t>Ответ: два числа, отличающиеся только знаками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73407" y="236549"/>
            <a:ext cx="2250103" cy="2250103"/>
          </a:xfrm>
          <a:prstGeom prst="rect">
            <a:avLst/>
          </a:prstGeom>
        </p:spPr>
      </p:pic>
      <p:pic>
        <p:nvPicPr>
          <p:cNvPr id="6" name="Рисунок 5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5621" y="4964052"/>
            <a:ext cx="1551599" cy="1356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976019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Вопрос 4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083860" y="1347954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/>
              <a:t>Как найти разность двух чисел?</a:t>
            </a:r>
          </a:p>
          <a:p>
            <a:pPr marL="0" indent="0">
              <a:buNone/>
            </a:pPr>
            <a:endParaRPr lang="ru-RU" sz="4000" dirty="0"/>
          </a:p>
          <a:p>
            <a:pPr marL="0" indent="0">
              <a:buNone/>
            </a:pPr>
            <a:r>
              <a:rPr lang="ru-RU" sz="4000" dirty="0"/>
              <a:t>Ответ: нужно к уменьшаемому прибавить число, противоположное вычитаемому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48717" y="334655"/>
            <a:ext cx="2611272" cy="2611272"/>
          </a:xfrm>
          <a:prstGeom prst="rect">
            <a:avLst/>
          </a:prstGeom>
        </p:spPr>
      </p:pic>
      <p:pic>
        <p:nvPicPr>
          <p:cNvPr id="6" name="Рисунок 5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5621" y="4964052"/>
            <a:ext cx="1551599" cy="1356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4967376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Вопрос 5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sz="4000" dirty="0"/>
          </a:p>
          <a:p>
            <a:pPr marL="0" indent="0">
              <a:buNone/>
            </a:pPr>
            <a:r>
              <a:rPr lang="ru-RU" sz="4000" dirty="0"/>
              <a:t>Какой знак будет у суммы двух чисел разных знаков, если их модули равны?</a:t>
            </a:r>
          </a:p>
          <a:p>
            <a:pPr marL="0" indent="0">
              <a:buNone/>
            </a:pPr>
            <a:endParaRPr lang="ru-RU" sz="4000" dirty="0"/>
          </a:p>
          <a:p>
            <a:pPr marL="0" indent="0">
              <a:buNone/>
            </a:pPr>
            <a:r>
              <a:rPr lang="ru-RU" sz="4000" dirty="0"/>
              <a:t>Ответ: сумма равна нулю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39785" y="416541"/>
            <a:ext cx="2250744" cy="2250744"/>
          </a:xfrm>
          <a:prstGeom prst="rect">
            <a:avLst/>
          </a:prstGeom>
        </p:spPr>
      </p:pic>
      <p:pic>
        <p:nvPicPr>
          <p:cNvPr id="6" name="Рисунок 5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5621" y="4964052"/>
            <a:ext cx="1551599" cy="1356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2793232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Вопрос 6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sz="4000" dirty="0"/>
          </a:p>
          <a:p>
            <a:pPr marL="0" indent="0">
              <a:buNone/>
            </a:pPr>
            <a:r>
              <a:rPr lang="ru-RU" sz="4000" dirty="0"/>
              <a:t>Какой знак будет у суммы двух чисел разных знаков, если больший модуль у отрицательного числа?</a:t>
            </a:r>
          </a:p>
          <a:p>
            <a:pPr marL="0" indent="0">
              <a:buNone/>
            </a:pPr>
            <a:r>
              <a:rPr lang="ru-RU" sz="4000" dirty="0"/>
              <a:t>Ответ: минус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44466" y="365125"/>
            <a:ext cx="2091472" cy="2091472"/>
          </a:xfrm>
          <a:prstGeom prst="rect">
            <a:avLst/>
          </a:prstGeom>
        </p:spPr>
      </p:pic>
      <p:pic>
        <p:nvPicPr>
          <p:cNvPr id="6" name="Рисунок 5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5621" y="4964052"/>
            <a:ext cx="1551599" cy="1356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5190342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Вопрос 7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sz="4000" dirty="0"/>
          </a:p>
          <a:p>
            <a:pPr marL="0" indent="0">
              <a:buNone/>
            </a:pPr>
            <a:r>
              <a:rPr lang="ru-RU" sz="4000" dirty="0"/>
              <a:t>Какой знак будет у суммы двух чисел разных знаков, если меньший модуль у отрицательного числа?</a:t>
            </a:r>
          </a:p>
          <a:p>
            <a:pPr marL="0" indent="0">
              <a:buNone/>
            </a:pPr>
            <a:r>
              <a:rPr lang="ru-RU" sz="4000" dirty="0"/>
              <a:t>Ответ: плюс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94375" y="365125"/>
            <a:ext cx="2291687" cy="2291687"/>
          </a:xfrm>
          <a:prstGeom prst="rect">
            <a:avLst/>
          </a:prstGeom>
        </p:spPr>
      </p:pic>
      <p:pic>
        <p:nvPicPr>
          <p:cNvPr id="6" name="Рисунок 5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5621" y="4964052"/>
            <a:ext cx="1551599" cy="1356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9343608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637</TotalTime>
  <Words>344</Words>
  <Application>Microsoft Office PowerPoint</Application>
  <PresentationFormat>Широкоэкранный</PresentationFormat>
  <Paragraphs>90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4" baseType="lpstr">
      <vt:lpstr>Arial</vt:lpstr>
      <vt:lpstr>Calibri</vt:lpstr>
      <vt:lpstr>Calibri Light</vt:lpstr>
      <vt:lpstr>Тема Office</vt:lpstr>
      <vt:lpstr>ОБОБЩЕНИЕ ПО ТЕМЕ  «Задания на все действия с рациональными числами»</vt:lpstr>
      <vt:lpstr>БЛИЦ - ОПРОС</vt:lpstr>
      <vt:lpstr>Вопрос 1</vt:lpstr>
      <vt:lpstr>Вопрос 2</vt:lpstr>
      <vt:lpstr>Вопрос 3</vt:lpstr>
      <vt:lpstr>Вопрос 4</vt:lpstr>
      <vt:lpstr>Вопрос 5</vt:lpstr>
      <vt:lpstr>Вопрос 6</vt:lpstr>
      <vt:lpstr>Вопрос 7</vt:lpstr>
      <vt:lpstr>Вопрос 8</vt:lpstr>
      <vt:lpstr>Вопрос 9</vt:lpstr>
      <vt:lpstr>Вопрос 10</vt:lpstr>
      <vt:lpstr>Вопрос 11</vt:lpstr>
      <vt:lpstr>Вопрос 12</vt:lpstr>
      <vt:lpstr>Вопрос 13</vt:lpstr>
      <vt:lpstr>Вопрос 14</vt:lpstr>
      <vt:lpstr>Задание 1</vt:lpstr>
      <vt:lpstr>Задание 2</vt:lpstr>
      <vt:lpstr>Задание 3</vt:lpstr>
      <vt:lpstr>Рефлексия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Четырёхугольник, примеры четырёхугольников. Прямоугольник, квадрат: свойства сторон, углов, диагоналей.</dc:title>
  <dc:creator>ОШ42</dc:creator>
  <cp:lastModifiedBy>ГИМНАЗИЯ_9</cp:lastModifiedBy>
  <cp:revision>107</cp:revision>
  <dcterms:created xsi:type="dcterms:W3CDTF">2023-01-01T14:03:09Z</dcterms:created>
  <dcterms:modified xsi:type="dcterms:W3CDTF">2023-06-23T08:27:02Z</dcterms:modified>
</cp:coreProperties>
</file>