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14" r:id="rId3"/>
    <p:sldId id="322" r:id="rId4"/>
    <p:sldId id="324" r:id="rId5"/>
    <p:sldId id="286" r:id="rId6"/>
    <p:sldId id="272" r:id="rId7"/>
    <p:sldId id="292" r:id="rId8"/>
    <p:sldId id="287" r:id="rId9"/>
    <p:sldId id="273" r:id="rId10"/>
    <p:sldId id="288" r:id="rId11"/>
    <p:sldId id="294" r:id="rId12"/>
    <p:sldId id="310" r:id="rId13"/>
    <p:sldId id="302" r:id="rId14"/>
    <p:sldId id="318" r:id="rId15"/>
    <p:sldId id="290" r:id="rId16"/>
    <p:sldId id="267" r:id="rId17"/>
    <p:sldId id="277" r:id="rId18"/>
    <p:sldId id="293" r:id="rId19"/>
    <p:sldId id="325" r:id="rId20"/>
    <p:sldId id="30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7" autoAdjust="0"/>
    <p:restoredTop sz="94660"/>
  </p:normalViewPr>
  <p:slideViewPr>
    <p:cSldViewPr>
      <p:cViewPr varScale="1">
        <p:scale>
          <a:sx n="45" d="100"/>
          <a:sy n="45" d="100"/>
        </p:scale>
        <p:origin x="-15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A644B-0D89-47E9-A667-3BCE674B201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7EDA7-D2AD-4B23-9BF0-5209EBDEC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Музыкально-дидактические игры в образовательной деятельности старших </a:t>
            </a:r>
            <a:r>
              <a:rPr lang="ru-RU" b="1" dirty="0" smtClean="0">
                <a:solidFill>
                  <a:srgbClr val="FF0000"/>
                </a:solidFill>
              </a:rPr>
              <a:t>дошкольников  составленные с учётом ФГОС </a:t>
            </a:r>
            <a:r>
              <a:rPr lang="ru-RU" b="1" dirty="0" smtClean="0">
                <a:solidFill>
                  <a:srgbClr val="FF0000"/>
                </a:solidFill>
              </a:rPr>
              <a:t> ДО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933057"/>
            <a:ext cx="8147248" cy="24482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МКДОУ Нововоронежский детский сад № 7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Музыкальный </a:t>
            </a:r>
            <a:r>
              <a:rPr lang="ru-RU" b="1" dirty="0">
                <a:solidFill>
                  <a:srgbClr val="7030A0"/>
                </a:solidFill>
              </a:rPr>
              <a:t>руководитель                                                                                 </a:t>
            </a:r>
            <a:r>
              <a:rPr lang="ru-RU" b="1" dirty="0" smtClean="0">
                <a:solidFill>
                  <a:srgbClr val="7030A0"/>
                </a:solidFill>
              </a:rPr>
              <a:t>Сиротина Наталья Степановна</a:t>
            </a:r>
            <a:endParaRPr lang="ru-RU" b="1" dirty="0">
              <a:solidFill>
                <a:srgbClr val="7030A0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050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Интеграция образовательных областей</a:t>
            </a:r>
            <a:br>
              <a:rPr lang="ru-RU" sz="2800" b="1" dirty="0" smtClean="0"/>
            </a:br>
            <a:r>
              <a:rPr lang="ru-RU" sz="2800" b="1" dirty="0" smtClean="0"/>
              <a:t>Дидактическая игра </a:t>
            </a:r>
            <a:r>
              <a:rPr lang="ru-RU" sz="2800" b="1" dirty="0" smtClean="0">
                <a:solidFill>
                  <a:srgbClr val="C00000"/>
                </a:solidFill>
              </a:rPr>
              <a:t>« Музыкальный кораблик»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«Социально- коммуникативное развитие» </a:t>
            </a:r>
            <a:r>
              <a:rPr lang="ru-RU" sz="1800" dirty="0" smtClean="0"/>
              <a:t>( развития общения и взаимодействия ребёнка со взрослыми и сверстниками; становления самостоятельности, целенаправленности и само регуляции собственных действий);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« Познавательное развитие» </a:t>
            </a:r>
            <a:r>
              <a:rPr lang="ru-RU" sz="1800" dirty="0" smtClean="0">
                <a:solidFill>
                  <a:srgbClr val="FF0000"/>
                </a:solidFill>
              </a:rPr>
              <a:t>( </a:t>
            </a:r>
            <a:r>
              <a:rPr lang="ru-RU" sz="1800" dirty="0" smtClean="0"/>
              <a:t>развитие любознательности , воображения и творческой активности; формирование первичных представлений о свойствах и отношениях объектов окружающего мира: форме, цвете, размере, звучании);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« Речевое развитие» </a:t>
            </a:r>
            <a:r>
              <a:rPr lang="ru-RU" sz="1800" dirty="0" smtClean="0">
                <a:solidFill>
                  <a:srgbClr val="FF0000"/>
                </a:solidFill>
              </a:rPr>
              <a:t>(</a:t>
            </a:r>
            <a:r>
              <a:rPr lang="ru-RU" sz="1800" dirty="0" smtClean="0"/>
              <a:t>развитие </a:t>
            </a:r>
            <a:r>
              <a:rPr lang="ru-RU" sz="1800" u="sng" dirty="0" smtClean="0"/>
              <a:t>диалогической и монологической речи);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« Художественно- эстетическое» </a:t>
            </a:r>
            <a:r>
              <a:rPr lang="ru-RU" sz="1800" dirty="0" smtClean="0"/>
              <a:t>( восприятие музыки; реализация самостоятельной творческой музыкальной деятельности детей);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« Физическое развитие» </a:t>
            </a:r>
            <a:r>
              <a:rPr lang="ru-RU" sz="1800" dirty="0" smtClean="0"/>
              <a:t>(становление целенаправленности и саморегуляции в двигательной сфере, приобретение опыта в двигательной деятельности).</a:t>
            </a:r>
            <a:endParaRPr lang="ru-RU" sz="1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Интеграция образовательных областей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Дидактическая игра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 Музыкальный кораблик»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              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Музыкальный </a:t>
            </a:r>
            <a:r>
              <a:rPr lang="ru-RU" sz="40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кораблик</a:t>
            </a:r>
            <a:r>
              <a:rPr lang="ru-RU" sz="4000" b="1" i="1" dirty="0" smtClean="0"/>
              <a:t>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Цель:</a:t>
            </a:r>
            <a:r>
              <a:rPr lang="ru-RU" sz="2800" b="1" i="1" dirty="0" smtClean="0"/>
              <a:t> развивать тембровый и динамический слух детей, группировать , классифицировать объекты по 1-2 качествам; формировать умение подыгрывать  простейшие мелодии.</a:t>
            </a:r>
            <a:r>
              <a:rPr lang="ru-RU" sz="2800" b="1" i="1" dirty="0" smtClean="0">
                <a:solidFill>
                  <a:srgbClr val="00B050"/>
                </a:solidFill>
              </a:rPr>
              <a:t>                                                                                                                                      Игровая задача: </a:t>
            </a:r>
            <a:r>
              <a:rPr lang="ru-RU" sz="2800" b="1" i="1" dirty="0" smtClean="0"/>
              <a:t>определить по звуку музыкальный инструмент и прикрепить к кораблику карточку с изображением этого музыкального инструмента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Интеграция образовательных областей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Дидактическая игра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«Котятки»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928802"/>
            <a:ext cx="7429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«Социально- коммуникативное развитие» </a:t>
            </a:r>
            <a:r>
              <a:rPr lang="ru-RU" dirty="0" smtClean="0"/>
              <a:t>( развития общения и взаимодействия ребёнка со взрослыми и сверстниками; становления самостоятельности, целенаправленности и само регуляции собственных действий);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« Познавательное развитие» </a:t>
            </a:r>
            <a:r>
              <a:rPr lang="ru-RU" dirty="0" smtClean="0"/>
              <a:t>( развитие любознательности , воображения и творческой активности; формирование первичных представлений о свойствах и отношениях объектов);</a:t>
            </a:r>
          </a:p>
          <a:p>
            <a:endParaRPr lang="en-US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«Речевое развитие»</a:t>
            </a:r>
            <a:r>
              <a:rPr lang="ru-RU" dirty="0" smtClean="0"/>
              <a:t> ( развитие диалогической и монологической речи);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« Художественно- эстетическое» </a:t>
            </a:r>
            <a:r>
              <a:rPr lang="ru-RU" dirty="0" smtClean="0">
                <a:solidFill>
                  <a:srgbClr val="FF0000"/>
                </a:solidFill>
              </a:rPr>
              <a:t>( </a:t>
            </a:r>
            <a:r>
              <a:rPr lang="ru-RU" dirty="0" smtClean="0"/>
              <a:t>восприятие музыки; реализация самостоятельной творческой музыкальной деятельности детей);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« Физическое развитие» </a:t>
            </a:r>
            <a:r>
              <a:rPr lang="ru-RU" dirty="0" smtClean="0"/>
              <a:t>(становление целенаправленности и саморегуляции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в двигательной деятельности).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Кошка и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Котятка</a:t>
            </a:r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1600" b="1" dirty="0" smtClean="0"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Цель: Учить детей </a:t>
            </a:r>
            <a:r>
              <a:rPr lang="ru-RU" sz="1600" b="1" dirty="0" smtClean="0">
                <a:effectLst>
                  <a:reflection blurRad="6350" stA="55000" endA="300" endPos="45500" dir="5400000" sy="-100000" algn="bl" rotWithShape="0"/>
                </a:effectLst>
              </a:rPr>
              <a:t>различать музыку  разного характера,  определять жанр музыки; </a:t>
            </a:r>
            <a:r>
              <a:rPr lang="ru-RU" sz="16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1600" b="1" dirty="0" smtClean="0"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Игровая задача: </a:t>
            </a:r>
            <a:r>
              <a:rPr lang="ru-RU" sz="1600" b="1" dirty="0" smtClean="0">
                <a:effectLst>
                  <a:reflection blurRad="6350" stA="55000" endA="300" endPos="45500" dir="5400000" sy="-100000" algn="bl" rotWithShape="0"/>
                </a:effectLst>
              </a:rPr>
              <a:t>в соответствии с жанром музыки расположить на планшете фигуру спящей кошки или танцующего котёнка</a:t>
            </a:r>
            <a:endParaRPr lang="ru-RU" sz="1600" dirty="0"/>
          </a:p>
        </p:txBody>
      </p:sp>
      <p:pic>
        <p:nvPicPr>
          <p:cNvPr id="1026" name="Picture 2" descr="D:\Documents and Settings\Admin\Мои документы\Мои рисунки\Изображение\Изображение 007.jpg"/>
          <p:cNvPicPr>
            <a:picLocks noChangeAspect="1" noChangeArrowheads="1"/>
          </p:cNvPicPr>
          <p:nvPr/>
        </p:nvPicPr>
        <p:blipFill>
          <a:blip r:embed="rId2" cstate="print"/>
          <a:srcRect l="5853" r="4669" b="8241"/>
          <a:stretch>
            <a:fillRect/>
          </a:stretch>
        </p:blipFill>
        <p:spPr bwMode="auto">
          <a:xfrm rot="16200000" flipH="1">
            <a:off x="2214548" y="642918"/>
            <a:ext cx="4714908" cy="7000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751344"/>
            <a:ext cx="61436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smtClean="0">
                <a:solidFill>
                  <a:srgbClr val="C00000"/>
                </a:solidFill>
              </a:rPr>
              <a:t>Цель</a:t>
            </a:r>
            <a:r>
              <a:rPr lang="en-US" sz="2000" b="1" dirty="0" smtClean="0"/>
              <a:t>- </a:t>
            </a:r>
            <a:r>
              <a:rPr lang="ru-RU" sz="2000" b="1" dirty="0" smtClean="0"/>
              <a:t>создание условий для развития музыкального слуха у старших дошкольников в увлекательной форме – музыкально-дидактической игре.</a:t>
            </a:r>
          </a:p>
          <a:p>
            <a:pPr algn="ctr" fontAlgn="base"/>
            <a:r>
              <a:rPr lang="ru-RU" sz="2000" b="1" dirty="0" smtClean="0">
                <a:solidFill>
                  <a:srgbClr val="C00000"/>
                </a:solidFill>
              </a:rPr>
              <a:t>Задачи:</a:t>
            </a:r>
          </a:p>
          <a:p>
            <a:pPr algn="ctr" fontAlgn="base"/>
            <a:r>
              <a:rPr lang="ru-RU" sz="2000" b="1" dirty="0" smtClean="0"/>
              <a:t>– заложить основы гармонического развития ребенка;</a:t>
            </a:r>
          </a:p>
          <a:p>
            <a:pPr algn="ctr" fontAlgn="base"/>
            <a:r>
              <a:rPr lang="ru-RU" sz="2000" b="1" dirty="0" smtClean="0"/>
              <a:t>– развивать коммуникативные способности детей;</a:t>
            </a:r>
          </a:p>
          <a:p>
            <a:pPr algn="ctr" fontAlgn="base"/>
            <a:r>
              <a:rPr lang="ru-RU" sz="2000" b="1" dirty="0" smtClean="0"/>
              <a:t>– побуждать к осознанию свойств музыкальной речи, различению и воспроизведению </a:t>
            </a:r>
            <a:r>
              <a:rPr lang="ru-RU" sz="2000" b="1" dirty="0" err="1" smtClean="0"/>
              <a:t>звуковысотного</a:t>
            </a:r>
            <a:r>
              <a:rPr lang="ru-RU" sz="2000" b="1" dirty="0" smtClean="0"/>
              <a:t> движения, выразительных интонаций, особенностей характера, ритма, темпа, регистров, динамики;</a:t>
            </a:r>
          </a:p>
          <a:p>
            <a:pPr algn="ctr" fontAlgn="base"/>
            <a:r>
              <a:rPr lang="ru-RU" sz="2000" b="1" dirty="0" smtClean="0"/>
              <a:t>– способствовать адекватному применению знаний о средствах музыкальной выразительности в анализе музыкального произведения.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Коробочка с секретом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800" b="1" dirty="0" smtClean="0">
                <a:solidFill>
                  <a:srgbClr val="00B050"/>
                </a:solidFill>
                <a:latin typeface="+mn-lt"/>
              </a:rPr>
              <a:t>Цель: </a:t>
            </a:r>
            <a:r>
              <a:rPr lang="ru-RU" sz="1800" b="1" dirty="0" smtClean="0">
                <a:latin typeface="+mn-lt"/>
              </a:rPr>
              <a:t>Расширять представления об окружающем мире, закреплять понятие « короткие « и «длинные» звуки, развивать диапазон речевого и певческого голоса</a:t>
            </a:r>
            <a:r>
              <a:rPr lang="ru-RU" sz="1800" b="1" i="1" dirty="0" smtClean="0">
                <a:latin typeface="+mn-lt"/>
              </a:rPr>
              <a:t>.                                                         ( </a:t>
            </a:r>
            <a:r>
              <a:rPr lang="ru-RU" sz="1800" b="1" i="1" dirty="0" err="1" smtClean="0">
                <a:latin typeface="+mn-lt"/>
              </a:rPr>
              <a:t>пропевать</a:t>
            </a:r>
            <a:r>
              <a:rPr lang="ru-RU" sz="1800" b="1" i="1" dirty="0" smtClean="0">
                <a:latin typeface="+mn-lt"/>
              </a:rPr>
              <a:t> гласные звуки: «у»,«о, »«а» и др.)</a:t>
            </a:r>
            <a:endParaRPr lang="ru-RU" sz="1800" b="1" i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393689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Коробочка </a:t>
            </a:r>
            <a:r>
              <a:rPr lang="ru-RU" sz="1600" dirty="0" smtClean="0">
                <a:solidFill>
                  <a:srgbClr val="00B050"/>
                </a:solidFill>
              </a:rPr>
              <a:t>с « Зимними звуками»</a:t>
            </a: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393689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Коробочка с  </a:t>
            </a:r>
            <a:r>
              <a:rPr lang="ru-RU" sz="1600" dirty="0" smtClean="0">
                <a:solidFill>
                  <a:srgbClr val="00B050"/>
                </a:solidFill>
              </a:rPr>
              <a:t>« Разноцветными звуками»</a:t>
            </a:r>
            <a:endParaRPr lang="ru-RU" sz="1600" dirty="0">
              <a:solidFill>
                <a:srgbClr val="00B050"/>
              </a:solidFill>
            </a:endParaRPr>
          </a:p>
        </p:txBody>
      </p:sp>
      <p:pic>
        <p:nvPicPr>
          <p:cNvPr id="7" name="Picture 2" descr="C:\фото\Фото ДИДАКТ ИГРЫ ДЛЯ ПРЕЗЕНТАЦИИ\Флто Дидакт игры 2\IMG_20150603_1013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4040188" cy="3031134"/>
          </a:xfrm>
          <a:prstGeom prst="round2DiagRect">
            <a:avLst/>
          </a:prstGeom>
          <a:noFill/>
        </p:spPr>
      </p:pic>
      <p:pic>
        <p:nvPicPr>
          <p:cNvPr id="8" name="Picture 2" descr="C:\фото\Фото ДИДАКТ ИГРЫ ДЛЯ ПРЕЗЕНТАЦИИ\Флто Дидакт игры 2\IMG_20150603_10145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4708" t="2093" r="1122" b="3738"/>
          <a:stretch>
            <a:fillRect/>
          </a:stretch>
        </p:blipFill>
        <p:spPr bwMode="auto">
          <a:xfrm>
            <a:off x="4572000" y="2214554"/>
            <a:ext cx="4041775" cy="3030376"/>
          </a:xfrm>
          <a:prstGeom prst="snip2Diag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596" y="5643578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Приёмы:</a:t>
            </a:r>
            <a:r>
              <a:rPr lang="ru-RU" sz="1600" i="1" dirty="0" smtClean="0">
                <a:solidFill>
                  <a:srgbClr val="00B050"/>
                </a:solidFill>
              </a:rPr>
              <a:t> </a:t>
            </a:r>
            <a:r>
              <a:rPr lang="ru-RU" sz="1600" b="1" i="1" dirty="0" smtClean="0"/>
              <a:t>дети вытягивают по одной ленточке разной длины из коробочки, и </a:t>
            </a:r>
            <a:r>
              <a:rPr lang="ru-RU" sz="1600" b="1" i="1" dirty="0" err="1" smtClean="0"/>
              <a:t>пропевают</a:t>
            </a:r>
            <a:r>
              <a:rPr lang="ru-RU" sz="1600" b="1" i="1" dirty="0" smtClean="0"/>
              <a:t> на звук «У и др.звуки, голосом – глиссандо ( звук зимнего - осеннего ветра, песенка лета ). 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Музыка и настроение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1600" b="1" dirty="0" smtClean="0">
                <a:solidFill>
                  <a:srgbClr val="00B050"/>
                </a:solidFill>
                <a:latin typeface="+mn-lt"/>
              </a:rPr>
              <a:t>Цель: </a:t>
            </a:r>
            <a:r>
              <a:rPr lang="ru-RU" sz="1600" b="1" i="1" dirty="0" smtClean="0">
                <a:latin typeface="+mn-lt"/>
              </a:rPr>
              <a:t>Развивать музыкальную память.                                                                                            Закреплять умение определять характер музыки</a:t>
            </a:r>
            <a:endParaRPr lang="ru-RU" sz="1600" b="1" i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404286" flipV="1">
            <a:off x="421541" y="5429032"/>
            <a:ext cx="1500198" cy="573000"/>
          </a:xfrm>
        </p:spPr>
        <p:txBody>
          <a:bodyPr>
            <a:normAutofit lnSpcReduction="10000"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« Плаксивая, печальная…»</a:t>
            </a:r>
            <a:endParaRPr lang="ru-RU" sz="1600" i="1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57299"/>
            <a:ext cx="4041775" cy="64294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B050"/>
                </a:solidFill>
              </a:rPr>
              <a:t>Музыкальный репертуар</a:t>
            </a:r>
            <a:r>
              <a:rPr lang="ru-RU" sz="1600" dirty="0" smtClean="0"/>
              <a:t>: </a:t>
            </a:r>
            <a:r>
              <a:rPr lang="ru-RU" sz="1600" i="1" dirty="0" smtClean="0"/>
              <a:t>программные музыкальные произведения</a:t>
            </a:r>
            <a:endParaRPr lang="ru-RU" sz="1600" i="1" dirty="0"/>
          </a:p>
        </p:txBody>
      </p:sp>
      <p:pic>
        <p:nvPicPr>
          <p:cNvPr id="10243" name="Picture 3" descr="C:\фото\Фото ДИДАКТ ИГРЫ ДЛЯ ПРЕЗЕНТАЦИИ\IMG_20150602_12190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r="16667"/>
          <a:stretch>
            <a:fillRect/>
          </a:stretch>
        </p:blipFill>
        <p:spPr bwMode="auto">
          <a:xfrm rot="16200000">
            <a:off x="5964979" y="1408962"/>
            <a:ext cx="2444867" cy="39131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3" descr="C:\фото\Фото ДИДАКТ ИГРЫ ДЛЯ ПРЕЗЕНТАЦИИ\IMG_20150602_121313.jpg"/>
          <p:cNvPicPr>
            <a:picLocks noChangeAspect="1" noChangeArrowheads="1"/>
          </p:cNvPicPr>
          <p:nvPr/>
        </p:nvPicPr>
        <p:blipFill>
          <a:blip r:embed="rId3" cstate="print"/>
          <a:srcRect l="4185" t="3139"/>
          <a:stretch>
            <a:fillRect/>
          </a:stretch>
        </p:blipFill>
        <p:spPr bwMode="auto">
          <a:xfrm>
            <a:off x="2786050" y="3331316"/>
            <a:ext cx="2615654" cy="3526684"/>
          </a:xfrm>
          <a:prstGeom prst="rect">
            <a:avLst/>
          </a:prstGeom>
          <a:noFill/>
        </p:spPr>
      </p:pic>
      <p:pic>
        <p:nvPicPr>
          <p:cNvPr id="9" name="Picture 2" descr="C:\фото\Фото ДИДАКТ ИГРЫ ДЛЯ ПРЕЗЕНТАЦИИ\IMG_20150602_121343.jpg"/>
          <p:cNvPicPr>
            <a:picLocks noChangeAspect="1" noChangeArrowheads="1"/>
          </p:cNvPicPr>
          <p:nvPr/>
        </p:nvPicPr>
        <p:blipFill>
          <a:blip r:embed="rId4" cstate="print"/>
          <a:srcRect l="3906"/>
          <a:stretch>
            <a:fillRect/>
          </a:stretch>
        </p:blipFill>
        <p:spPr bwMode="auto">
          <a:xfrm>
            <a:off x="214282" y="1571612"/>
            <a:ext cx="2916230" cy="340219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 rot="11008236" flipV="1">
            <a:off x="5553573" y="6071809"/>
            <a:ext cx="33714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« Бодрая, прыгающая, весёлая»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1316175">
            <a:off x="6143636" y="4822451"/>
            <a:ext cx="2571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« Грустная, спокойная- солнечная, радостная»</a:t>
            </a:r>
            <a:endParaRPr lang="ru-RU" sz="1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6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Форма построения музыки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Цель: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i="1" dirty="0" smtClean="0"/>
              <a:t>Учить различать форму построения музыки ( 2-х, 3-х частную). Формировать умение изменять движения со сменой характера музыки. Совершенствовать умение свободно ориентироваться в пространстве. Передавать образ летающей бабочки.</a:t>
            </a:r>
            <a:r>
              <a:rPr lang="ru-RU" sz="2400" b="1" dirty="0" smtClean="0">
                <a:solidFill>
                  <a:srgbClr val="00B050"/>
                </a:solidFill>
              </a:rPr>
              <a:t> Музыкальный репертуар</a:t>
            </a:r>
            <a:r>
              <a:rPr lang="ru-RU" sz="2400" dirty="0" smtClean="0"/>
              <a:t>: </a:t>
            </a:r>
            <a:r>
              <a:rPr lang="ru-RU" sz="2400" b="1" i="1" dirty="0" smtClean="0"/>
              <a:t>программные музыкальные произведения                                                  </a:t>
            </a:r>
            <a:r>
              <a:rPr lang="ru-RU" sz="2400" b="1" i="1" dirty="0" smtClean="0">
                <a:solidFill>
                  <a:srgbClr val="00B050"/>
                </a:solidFill>
              </a:rPr>
              <a:t>Например:</a:t>
            </a:r>
            <a:r>
              <a:rPr lang="ru-RU" sz="2400" b="1" i="1" dirty="0" smtClean="0"/>
              <a:t>  « Вальс», « Полька" П.И.Чайковский  </a:t>
            </a:r>
            <a:endParaRPr lang="ru-RU" sz="2000" dirty="0" smtClean="0">
              <a:solidFill>
                <a:srgbClr val="00B050"/>
              </a:solidFill>
            </a:endParaRPr>
          </a:p>
          <a:p>
            <a:r>
              <a:rPr lang="ru-RU" sz="2800" i="1" dirty="0" smtClean="0">
                <a:solidFill>
                  <a:srgbClr val="FF0000"/>
                </a:solidFill>
              </a:rPr>
              <a:t>Цветочки. расположены в разных  местах музыкального </a:t>
            </a:r>
            <a:r>
              <a:rPr lang="ru-RU" sz="2800" i="1" dirty="0" smtClean="0">
                <a:solidFill>
                  <a:srgbClr val="FF0000"/>
                </a:solidFill>
              </a:rPr>
              <a:t>зала</a:t>
            </a:r>
            <a:endParaRPr lang="ru-RU" sz="20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1 </a:t>
            </a:r>
            <a:r>
              <a:rPr lang="ru-RU" sz="2800" dirty="0" smtClean="0">
                <a:solidFill>
                  <a:srgbClr val="00B050"/>
                </a:solidFill>
              </a:rPr>
              <a:t>ЧАСТЬ</a:t>
            </a:r>
            <a:r>
              <a:rPr lang="ru-RU" sz="2800" i="1" dirty="0" smtClean="0">
                <a:solidFill>
                  <a:srgbClr val="00B050"/>
                </a:solidFill>
              </a:rPr>
              <a:t>: </a:t>
            </a:r>
            <a:r>
              <a:rPr lang="ru-RU" sz="2800" i="1" dirty="0" smtClean="0"/>
              <a:t>Бабочки -  дети «летают»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65618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  <a:latin typeface="+mn-lt"/>
              </a:rPr>
              <a:t>2 часть:  </a:t>
            </a:r>
            <a:r>
              <a:rPr lang="ru-RU" sz="3200" b="1" i="1" dirty="0" smtClean="0">
                <a:latin typeface="+mn-lt"/>
              </a:rPr>
              <a:t>Бабочки - дети находят по  цвету свой цветочек и «летают» вокруг его</a:t>
            </a:r>
            <a:br>
              <a:rPr lang="ru-RU" sz="3200" b="1" i="1" dirty="0" smtClean="0">
                <a:latin typeface="+mn-lt"/>
              </a:rPr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endParaRPr lang="ru-RU" sz="20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2048" y="2492896"/>
            <a:ext cx="82296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B050"/>
                </a:solidFill>
                <a:latin typeface="+mn-lt"/>
              </a:rPr>
              <a:t>З часть: </a:t>
            </a:r>
            <a:r>
              <a:rPr lang="ru-RU" sz="3200" b="1" i="1" dirty="0" smtClean="0">
                <a:latin typeface="+mn-lt"/>
              </a:rPr>
              <a:t>бабочки - дети «летают» и в конце музыки все собираются вокруг  одного большого цветка</a:t>
            </a:r>
            <a:endParaRPr lang="ru-RU" sz="3200" b="1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00108"/>
            <a:ext cx="73581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Предложенные игровые упражнения позволят разнообразить музыкальную, коммуникативную, двигательную, познавательную деятельность каждого ребенка и могут применяться в практике дошкольной организации независимо от видовой направленности и реализуемой в ней образовательной программы.</a:t>
            </a:r>
            <a:endParaRPr lang="ru-RU" sz="2400" b="1" dirty="0"/>
          </a:p>
        </p:txBody>
      </p:sp>
      <p:pic>
        <p:nvPicPr>
          <p:cNvPr id="3" name="Picture 2" descr="C:\Рисунки Музыкальные\Разные Анимашки Музыкал\Бабочка цветочек Аним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786190"/>
            <a:ext cx="1819942" cy="2371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Федеральный государственный образовательный стандарт дошкольного образования предъявляет ряд требований к современному образованию дошкольников, делая акцент на реализации образовательной программы в форме игры, форме творческой активности, обеспечивающей художественно- эстетическое развитие ребенка.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071678"/>
            <a:ext cx="7858180" cy="138499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Музыкально-дидактическая игра –  как средство развития музыкальных  способностей детей дошкольного возраста.</a:t>
            </a:r>
          </a:p>
        </p:txBody>
      </p:sp>
      <p:pic>
        <p:nvPicPr>
          <p:cNvPr id="4" name="Picture 2" descr="C:\Рисунки Музыкальные\cfb2e9a226f839cb513b47883fdca42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429000"/>
            <a:ext cx="2786063" cy="285750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28596" y="928670"/>
            <a:ext cx="8001056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Литература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b="1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3333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Переверзева</a:t>
            </a:r>
            <a:r>
              <a:rPr lang="ru-RU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Т.А., Гладышева Н.Н</a:t>
            </a:r>
            <a:r>
              <a:rPr lang="ru-RU" b="1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. Развивающие игры .</a:t>
            </a:r>
            <a:r>
              <a:rPr lang="ru-RU" b="1" dirty="0" err="1" smtClean="0">
                <a:solidFill>
                  <a:srgbClr val="3333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Учебно</a:t>
            </a:r>
            <a:r>
              <a:rPr lang="ru-RU" b="1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- дидактический комплект по освоению опыта  музыкальной деятельности. </a:t>
            </a:r>
            <a:r>
              <a:rPr lang="ru-RU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Волгоград: Издательство   « Учитель»</a:t>
            </a:r>
            <a:endParaRPr lang="en-US" dirty="0" smtClean="0">
              <a:solidFill>
                <a:srgbClr val="333333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ru-RU" b="1" dirty="0" smtClean="0">
              <a:solidFill>
                <a:srgbClr val="333333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2</a:t>
            </a:r>
            <a:r>
              <a:rPr lang="ru-RU" dirty="0" smtClean="0"/>
              <a:t>. </a:t>
            </a:r>
            <a:r>
              <a:rPr lang="ru-RU" dirty="0" err="1" smtClean="0"/>
              <a:t>Каплунова</a:t>
            </a:r>
            <a:r>
              <a:rPr lang="ru-RU" dirty="0" smtClean="0"/>
              <a:t> И., Новоскольцева И. </a:t>
            </a:r>
            <a:r>
              <a:rPr lang="ru-RU" b="1" dirty="0" smtClean="0"/>
              <a:t>Этот удивительный ритм. Развитие чувства ритма у детей.  Издательство: «Композитор»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333333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3.    </a:t>
            </a:r>
            <a:r>
              <a:rPr lang="ru-RU" dirty="0" smtClean="0"/>
              <a:t> </a:t>
            </a:r>
            <a:r>
              <a:rPr lang="ru-RU" dirty="0" err="1" smtClean="0">
                <a:solidFill>
                  <a:schemeClr val="tx1"/>
                </a:solidFill>
              </a:rPr>
              <a:t>Кшенникова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Н.Г.</a:t>
            </a:r>
            <a:r>
              <a:rPr lang="ru-RU" b="1" dirty="0" smtClean="0"/>
              <a:t>Музыкально- дидактические игры в образовательной деятельности старших дошкольников. </a:t>
            </a:r>
            <a:r>
              <a:rPr lang="ru-RU" dirty="0" smtClean="0"/>
              <a:t>Издательство:  « Учитель» 2015 </a:t>
            </a:r>
            <a:endParaRPr lang="ru-RU" b="1" dirty="0" smtClean="0">
              <a:solidFill>
                <a:srgbClr val="333333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Цель: </a:t>
            </a:r>
            <a:r>
              <a:rPr lang="ru-RU" sz="2200" b="1" dirty="0" smtClean="0">
                <a:effectLst>
                  <a:reflection blurRad="6350" stA="55000" endA="300" endPos="45500" dir="5400000" sy="-100000" algn="bl" rotWithShape="0"/>
                </a:effectLst>
              </a:rPr>
              <a:t>помочь сделать жизнь дошкольников интересной и содержательной, наполнить её яркими впечатлениями, радостью общения, творчества.</a:t>
            </a:r>
            <a:r>
              <a:rPr lang="ru-RU" sz="2200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200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382286"/>
            <a:ext cx="70723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Предложенные игры помогут педагогам обеспечить интегрированный подход к реализации музыкальных программ, познакомят воспитанников с особенностями музыкального языка, помогут приобщить к музыкальному искусству, развивать музыкальные способности, расширить кругозор детей, научать обобщать, анализировать, сравнивать.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В основу классификации игр положены задачи формирования у детей восприятия четырёх важных</a:t>
            </a:r>
            <a:r>
              <a:rPr lang="ru-RU" sz="2400" b="1" dirty="0" smtClean="0">
                <a:solidFill>
                  <a:srgbClr val="C00000"/>
                </a:solidFill>
              </a:rPr>
              <a:t> свойств музыкальных звуков: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785926"/>
            <a:ext cx="75009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FontTx/>
              <a:buChar char="-"/>
            </a:pPr>
            <a:r>
              <a:rPr lang="ru-RU" sz="2400" b="1" dirty="0" smtClean="0"/>
              <a:t>высота (развитие </a:t>
            </a:r>
            <a:r>
              <a:rPr lang="ru-RU" sz="2400" b="1" dirty="0" err="1" smtClean="0"/>
              <a:t>звуковысотного</a:t>
            </a:r>
            <a:r>
              <a:rPr lang="ru-RU" sz="2400" b="1" dirty="0" smtClean="0"/>
              <a:t> слуха);</a:t>
            </a:r>
          </a:p>
          <a:p>
            <a:pPr lvl="0" algn="ctr">
              <a:buFontTx/>
              <a:buChar char="-"/>
            </a:pPr>
            <a:endParaRPr lang="ru-RU" sz="2400" b="1" dirty="0" smtClean="0"/>
          </a:p>
          <a:p>
            <a:pPr lvl="0" algn="ctr">
              <a:buFontTx/>
              <a:buChar char="-"/>
            </a:pPr>
            <a:r>
              <a:rPr lang="ru-RU" sz="2400" b="1" dirty="0" smtClean="0"/>
              <a:t>ритмическое отношения (развитие   ритмического чувства);</a:t>
            </a:r>
          </a:p>
          <a:p>
            <a:pPr lvl="0" algn="ctr">
              <a:buFontTx/>
              <a:buChar char="-"/>
            </a:pPr>
            <a:endParaRPr lang="ru-RU" sz="2400" b="1" dirty="0" smtClean="0"/>
          </a:p>
          <a:p>
            <a:pPr lvl="0" algn="ctr">
              <a:buFontTx/>
              <a:buChar char="-"/>
            </a:pPr>
            <a:r>
              <a:rPr lang="ru-RU" sz="2400" b="1" dirty="0" smtClean="0"/>
              <a:t>тембровая окраска (развитие тембрового слуха);</a:t>
            </a:r>
          </a:p>
          <a:p>
            <a:pPr lvl="0" algn="ctr">
              <a:buFontTx/>
              <a:buChar char="-"/>
            </a:pPr>
            <a:endParaRPr lang="ru-RU" sz="2400" b="1" dirty="0" smtClean="0"/>
          </a:p>
          <a:p>
            <a:pPr lvl="0" algn="ctr"/>
            <a:r>
              <a:rPr lang="ru-RU" sz="2400" b="1" dirty="0" smtClean="0"/>
              <a:t>- динамические оттенки (развитие динамического слуха).</a:t>
            </a:r>
          </a:p>
        </p:txBody>
      </p:sp>
      <p:pic>
        <p:nvPicPr>
          <p:cNvPr id="4" name="Picture 3" descr="C:\Рисунки Музыкальные\Разные Анимашки Музыкал\Ноты Аним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572008"/>
            <a:ext cx="2171705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Интеграция образовательных областей</a:t>
            </a:r>
            <a:br>
              <a:rPr lang="ru-RU" sz="2800" b="1" dirty="0" smtClean="0"/>
            </a:br>
            <a:r>
              <a:rPr lang="ru-RU" sz="2800" b="1" dirty="0" smtClean="0"/>
              <a:t>Дидактическая игра </a:t>
            </a:r>
            <a:r>
              <a:rPr lang="ru-RU" sz="2800" b="1" dirty="0" smtClean="0">
                <a:solidFill>
                  <a:srgbClr val="C00000"/>
                </a:solidFill>
              </a:rPr>
              <a:t>« Музыкальный цветок»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«Социально- коммуникативное развитие» </a:t>
            </a:r>
            <a:r>
              <a:rPr lang="ru-RU" sz="1800" dirty="0" smtClean="0"/>
              <a:t>( развития общения и взаимодействия ребёнка со взрослыми и сверстниками; становления самостоятельности, целенаправленности и само регуляции собственных действий);</a:t>
            </a:r>
          </a:p>
          <a:p>
            <a:endParaRPr lang="ru-RU" sz="1800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« Познавательное развитие» </a:t>
            </a:r>
            <a:r>
              <a:rPr lang="ru-RU" sz="1800" dirty="0" smtClean="0"/>
              <a:t>( развитие любознательности , воображения и творческой активности; формирование первичных представлений о свойствах и отношениях объектов);</a:t>
            </a:r>
          </a:p>
          <a:p>
            <a:endParaRPr lang="ru-RU" sz="1800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« Художественно- эстетическое» </a:t>
            </a:r>
            <a:r>
              <a:rPr lang="ru-RU" sz="1800" dirty="0" smtClean="0">
                <a:solidFill>
                  <a:srgbClr val="FF0000"/>
                </a:solidFill>
              </a:rPr>
              <a:t>( </a:t>
            </a:r>
            <a:r>
              <a:rPr lang="ru-RU" sz="1800" dirty="0" smtClean="0"/>
              <a:t>восприятие музыки; реализация самостоятельной творческой музыкальной деятельности детей);</a:t>
            </a:r>
          </a:p>
          <a:p>
            <a:endParaRPr lang="ru-RU" sz="1800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« Физическое развитие» ( </a:t>
            </a:r>
            <a:r>
              <a:rPr lang="ru-RU" sz="1800" dirty="0" smtClean="0"/>
              <a:t>приобретение опыта в двигательной деятельности).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1500198"/>
          </a:xfrm>
        </p:spPr>
        <p:txBody>
          <a:bodyPr>
            <a:noAutofit/>
          </a:bodyPr>
          <a:lstStyle/>
          <a:p>
            <a:endParaRPr lang="ru-RU" sz="1600" dirty="0" smtClean="0">
              <a:solidFill>
                <a:srgbClr val="00B050"/>
              </a:solidFill>
            </a:endParaRPr>
          </a:p>
          <a:p>
            <a:endParaRPr lang="ru-RU" sz="1600" dirty="0" smtClean="0">
              <a:solidFill>
                <a:srgbClr val="00B050"/>
              </a:solidFill>
            </a:endParaRPr>
          </a:p>
          <a:p>
            <a:endParaRPr lang="ru-RU" sz="1600" dirty="0" smtClean="0">
              <a:solidFill>
                <a:srgbClr val="00B050"/>
              </a:solidFill>
            </a:endParaRPr>
          </a:p>
          <a:p>
            <a:endParaRPr lang="ru-RU" sz="1600" dirty="0" smtClean="0">
              <a:solidFill>
                <a:srgbClr val="00B050"/>
              </a:solidFill>
            </a:endParaRPr>
          </a:p>
          <a:p>
            <a:endParaRPr lang="ru-RU" sz="1600" dirty="0" smtClean="0">
              <a:solidFill>
                <a:srgbClr val="00B050"/>
              </a:solidFill>
            </a:endParaRPr>
          </a:p>
          <a:p>
            <a:endParaRPr lang="ru-RU" sz="1600" dirty="0" smtClean="0">
              <a:solidFill>
                <a:srgbClr val="00B050"/>
              </a:solidFill>
            </a:endParaRPr>
          </a:p>
          <a:p>
            <a:r>
              <a:rPr lang="ru-RU" sz="1600" dirty="0" smtClean="0">
                <a:solidFill>
                  <a:srgbClr val="00B050"/>
                </a:solidFill>
              </a:rPr>
              <a:t>Цель:</a:t>
            </a:r>
            <a:r>
              <a:rPr lang="ru-RU" sz="1600" dirty="0" smtClean="0"/>
              <a:t> </a:t>
            </a:r>
            <a:r>
              <a:rPr lang="ru-RU" sz="1600" i="1" dirty="0" smtClean="0"/>
              <a:t>Закреплять знания о жанрах музыки; представления о цвете, размера; составления пар предметов; активизировать мышление внимание память; совершенствовать мелкую моторику рук.</a:t>
            </a:r>
            <a:endParaRPr lang="ru-RU" sz="160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00108"/>
            <a:ext cx="4041775" cy="1500198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>
              <a:lnSpc>
                <a:spcPct val="120000"/>
              </a:lnSpc>
            </a:pPr>
            <a:r>
              <a:rPr lang="ru-RU" sz="6400" dirty="0" smtClean="0">
                <a:solidFill>
                  <a:srgbClr val="00B050"/>
                </a:solidFill>
              </a:rPr>
              <a:t>Игровая задача</a:t>
            </a:r>
            <a:r>
              <a:rPr lang="ru-RU" sz="6400" i="1" dirty="0" smtClean="0">
                <a:solidFill>
                  <a:srgbClr val="00B050"/>
                </a:solidFill>
              </a:rPr>
              <a:t>: </a:t>
            </a:r>
            <a:r>
              <a:rPr lang="ru-RU" sz="6400" i="1" dirty="0" smtClean="0"/>
              <a:t>узнать по фрагменту музыкальные произведения, выбрать лепестки с картинками, соответствующими этим музыкальным произведениям, и положить  их по цвету на основной цветок.</a:t>
            </a:r>
            <a:endParaRPr lang="ru-RU" sz="6400" i="1" dirty="0"/>
          </a:p>
        </p:txBody>
      </p:sp>
      <p:pic>
        <p:nvPicPr>
          <p:cNvPr id="1026" name="Picture 2" descr="C:\фото\Фото ДИДАКТ ИГРЫ ДЛЯ ПРЕЗЕНТАЦИИ\Флто Дидакт игры 2\IMG_20150603_0951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3458" b="2613"/>
          <a:stretch>
            <a:fillRect/>
          </a:stretch>
        </p:blipFill>
        <p:spPr bwMode="auto">
          <a:xfrm rot="10800000">
            <a:off x="285720" y="2857496"/>
            <a:ext cx="4095296" cy="3098356"/>
          </a:xfrm>
          <a:prstGeom prst="round2Diag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фото\Фото ДИДАКТ ИГРЫ ДЛЯ ПРЕЗЕНТАЦИИ\Флто Дидакт игры 2\IMG_20150603_09533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4595" b="2631"/>
          <a:stretch>
            <a:fillRect/>
          </a:stretch>
        </p:blipFill>
        <p:spPr bwMode="auto">
          <a:xfrm rot="10800000">
            <a:off x="4714876" y="2857496"/>
            <a:ext cx="4047065" cy="3097784"/>
          </a:xfrm>
          <a:prstGeom prst="round2Diag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1571604" y="357166"/>
            <a:ext cx="4929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Музыкальный цветок</a:t>
            </a:r>
            <a:endParaRPr lang="ru-RU" sz="2800" dirty="0">
              <a:effectLst>
                <a:reflection blurRad="6350" stA="55000" endA="300" endPos="45500" dir="5400000" sy="-100000" algn="bl" rotWithShape="0"/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+mn-lt"/>
              </a:rPr>
              <a:t>Пример:</a:t>
            </a:r>
            <a:r>
              <a:rPr lang="ru-RU" sz="1600" dirty="0" smtClean="0">
                <a:latin typeface="+mn-lt"/>
              </a:rPr>
              <a:t> - </a:t>
            </a:r>
            <a:r>
              <a:rPr lang="ru-RU" sz="1600" b="1" i="1" dirty="0" smtClean="0">
                <a:latin typeface="+mn-lt"/>
              </a:rPr>
              <a:t>фиолетовый лепесток: с изображение  Деда Мороза – «Дед Мороз и дети» муз. И. </a:t>
            </a:r>
            <a:r>
              <a:rPr lang="ru-RU" sz="1600" b="1" i="1" dirty="0" err="1" smtClean="0">
                <a:latin typeface="+mn-lt"/>
              </a:rPr>
              <a:t>Кишко</a:t>
            </a:r>
            <a:r>
              <a:rPr lang="ru-RU" sz="1600" b="1" i="1" dirty="0" smtClean="0">
                <a:latin typeface="+mn-lt"/>
              </a:rPr>
              <a:t>;</a:t>
            </a:r>
            <a:br>
              <a:rPr lang="ru-RU" sz="1600" b="1" i="1" dirty="0" smtClean="0">
                <a:latin typeface="+mn-lt"/>
              </a:rPr>
            </a:br>
            <a:r>
              <a:rPr lang="ru-RU" sz="1600" b="1" i="1" dirty="0" smtClean="0">
                <a:latin typeface="+mn-lt"/>
              </a:rPr>
              <a:t>                    - жёлтый лепесток: с изображение  марширующим мальчиком-  « Марш» муз. Л.Шульгина;</a:t>
            </a:r>
            <a:br>
              <a:rPr lang="ru-RU" sz="1600" b="1" i="1" dirty="0" smtClean="0">
                <a:latin typeface="+mn-lt"/>
              </a:rPr>
            </a:br>
            <a:r>
              <a:rPr lang="ru-RU" sz="1600" b="1" i="1" dirty="0" smtClean="0">
                <a:latin typeface="+mn-lt"/>
              </a:rPr>
              <a:t> - </a:t>
            </a:r>
            <a:r>
              <a:rPr lang="ru-RU" sz="1600" b="1" i="1" dirty="0" err="1" smtClean="0">
                <a:latin typeface="+mn-lt"/>
              </a:rPr>
              <a:t>голубой</a:t>
            </a:r>
            <a:r>
              <a:rPr lang="ru-RU" sz="1600" b="1" i="1" dirty="0" smtClean="0">
                <a:latin typeface="+mn-lt"/>
              </a:rPr>
              <a:t> лепесток: с изображение куклы – « Новая кукла» из « Детского альбома» П.И.Чайковского;                                                                                                                                               - зелёный лепесток: с изображение кузнечика – « Песенка про кузнечика» муз. </a:t>
            </a:r>
            <a:r>
              <a:rPr lang="ru-RU" sz="1600" b="1" i="1" dirty="0" err="1" smtClean="0">
                <a:latin typeface="+mn-lt"/>
              </a:rPr>
              <a:t>В.Шаинского</a:t>
            </a:r>
            <a:r>
              <a:rPr lang="ru-RU" sz="1600" b="1" i="1" dirty="0" smtClean="0">
                <a:latin typeface="+mn-lt"/>
              </a:rPr>
              <a:t>.</a:t>
            </a:r>
            <a:endParaRPr lang="ru-RU" sz="1600" b="1" i="1" dirty="0">
              <a:latin typeface="+mn-lt"/>
            </a:endParaRPr>
          </a:p>
        </p:txBody>
      </p:sp>
      <p:pic>
        <p:nvPicPr>
          <p:cNvPr id="3074" name="Picture 2" descr="C:\фото\Фото ДИДАКТ ИГРЫ ДЛЯ ПРЕЗЕНТАЦИИ\Флто Дидакт игры 2\IMG_20150608_100926.jpg"/>
          <p:cNvPicPr>
            <a:picLocks noChangeAspect="1" noChangeArrowheads="1"/>
          </p:cNvPicPr>
          <p:nvPr/>
        </p:nvPicPr>
        <p:blipFill>
          <a:blip r:embed="rId2" cstate="print"/>
          <a:srcRect r="5170"/>
          <a:stretch>
            <a:fillRect/>
          </a:stretch>
        </p:blipFill>
        <p:spPr bwMode="auto">
          <a:xfrm>
            <a:off x="1785918" y="2214554"/>
            <a:ext cx="5564186" cy="4402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Интеграция образовательных областей</a:t>
            </a:r>
            <a:br>
              <a:rPr lang="ru-RU" sz="2800" b="1" dirty="0" smtClean="0"/>
            </a:br>
            <a:r>
              <a:rPr lang="ru-RU" sz="2800" b="1" dirty="0" smtClean="0"/>
              <a:t>Дидактическая игра </a:t>
            </a:r>
            <a:r>
              <a:rPr lang="ru-RU" sz="2800" b="1" dirty="0" smtClean="0">
                <a:solidFill>
                  <a:srgbClr val="C00000"/>
                </a:solidFill>
              </a:rPr>
              <a:t>«Куда полетела бабочка?»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«Социально- коммуникативное развитие» (</a:t>
            </a:r>
            <a:r>
              <a:rPr lang="ru-RU" sz="1800" dirty="0" smtClean="0"/>
              <a:t>становления самостоятельности, целенаправленности и саморегуляции собственных действий; формирование готовности к совместной деятельности со школьниками);</a:t>
            </a:r>
          </a:p>
          <a:p>
            <a:endParaRPr lang="ru-RU" sz="1800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« Познавательное развитие» </a:t>
            </a:r>
            <a:r>
              <a:rPr lang="ru-RU" sz="1800" dirty="0" smtClean="0"/>
              <a:t>(формирование первичных представлений о свойствах и отношениях объектов окружающего мира: форме , цвете, размере, звучании, ритме, темпе, движений и покое );</a:t>
            </a:r>
          </a:p>
          <a:p>
            <a:endParaRPr lang="ru-RU" sz="1800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« Художественно- эстетическое»</a:t>
            </a:r>
            <a:r>
              <a:rPr lang="ru-RU" sz="1800" b="1" dirty="0" smtClean="0"/>
              <a:t> </a:t>
            </a:r>
            <a:r>
              <a:rPr lang="ru-RU" sz="1800" dirty="0" smtClean="0"/>
              <a:t>( восприятие музыки);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Куда полетела бабочка?</a:t>
            </a:r>
            <a:endParaRPr lang="ru-RU" sz="2800" b="1" dirty="0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71547"/>
            <a:ext cx="4040188" cy="1214445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Цель: учить </a:t>
            </a:r>
            <a:r>
              <a:rPr lang="ru-RU" sz="1600" i="1" dirty="0" smtClean="0"/>
              <a:t>различать звуки по высоте, определять движение мелодии – на одном звуке или скачок в пределах </a:t>
            </a:r>
            <a:r>
              <a:rPr lang="ru-RU" sz="1600" i="1" dirty="0" err="1" smtClean="0"/>
              <a:t>квины</a:t>
            </a:r>
            <a:r>
              <a:rPr lang="ru-RU" sz="1600" i="1" dirty="0" smtClean="0"/>
              <a:t>, терции; обогащать сенсорный опыт.</a:t>
            </a:r>
            <a:endParaRPr lang="ru-RU" sz="160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00108"/>
            <a:ext cx="4041775" cy="1000132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Игровая задача: </a:t>
            </a:r>
            <a:r>
              <a:rPr lang="ru-RU" sz="1600" i="1" dirty="0" smtClean="0"/>
              <a:t>расположить бабочку на планшете в соответствии с движением мелодии.</a:t>
            </a:r>
            <a:endParaRPr lang="ru-RU" sz="1600" i="1" dirty="0"/>
          </a:p>
        </p:txBody>
      </p:sp>
      <p:pic>
        <p:nvPicPr>
          <p:cNvPr id="2050" name="Picture 2" descr="C:\фото\Фото ДИДАКТ ИГРЫ ДЛЯ ПРЕЗЕНТАЦИИ\Флто Дидакт игры 2\IMG_20150603_0942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785926"/>
            <a:ext cx="3324675" cy="2495481"/>
          </a:xfrm>
          <a:prstGeom prst="roundRect">
            <a:avLst/>
          </a:prstGeom>
          <a:noFill/>
        </p:spPr>
      </p:pic>
      <p:pic>
        <p:nvPicPr>
          <p:cNvPr id="2051" name="Picture 3" descr="C:\фото\Фото ДИДАКТ ИГРЫ ДЛЯ ПРЕЗЕНТАЦИИ\Флто Дидакт игры 2\IMG_20150603_09425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t="3869"/>
          <a:stretch>
            <a:fillRect/>
          </a:stretch>
        </p:blipFill>
        <p:spPr bwMode="auto">
          <a:xfrm rot="10800000">
            <a:off x="2857488" y="4280668"/>
            <a:ext cx="3608970" cy="2577332"/>
          </a:xfrm>
          <a:prstGeom prst="roundRect">
            <a:avLst/>
          </a:prstGeom>
          <a:noFill/>
        </p:spPr>
      </p:pic>
      <p:pic>
        <p:nvPicPr>
          <p:cNvPr id="1026" name="Picture 2" descr="C:\фото\Фото ДИДАКТ ИГРЫ ДЛЯ ПРЕЗЕНТАЦИИ\Флто Дидакт игры 2\IMG_20150605_131318.jpg"/>
          <p:cNvPicPr>
            <a:picLocks noChangeAspect="1" noChangeArrowheads="1"/>
          </p:cNvPicPr>
          <p:nvPr/>
        </p:nvPicPr>
        <p:blipFill>
          <a:blip r:embed="rId4" cstate="print"/>
          <a:srcRect t="2930" r="1122" b="3320"/>
          <a:stretch>
            <a:fillRect/>
          </a:stretch>
        </p:blipFill>
        <p:spPr bwMode="auto">
          <a:xfrm>
            <a:off x="357158" y="2285992"/>
            <a:ext cx="3357649" cy="2387637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 ФГОС ДОДидактические игры мо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 ФГОС ДОДидактические игры моя</Template>
  <TotalTime>420</TotalTime>
  <Words>942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Презент ФГОС ДОДидактические игры моя</vt:lpstr>
      <vt:lpstr>Музыкально-дидактические игры в образовательной деятельности старших дошкольников  составленные с учётом ФГОС  ДО</vt:lpstr>
      <vt:lpstr>Федеральный государственный образовательный стандарт дошкольного образования предъявляет ряд требований к современному образованию дошкольников, делая акцент на реализации образовательной программы в форме игры, форме творческой активности, обеспечивающей художественно- эстетическое развитие ребенка. </vt:lpstr>
      <vt:lpstr> Цель: помочь сделать жизнь дошкольников интересной и содержательной, наполнить её яркими впечатлениями, радостью общения, творчества. </vt:lpstr>
      <vt:lpstr> В основу классификации игр положены задачи формирования у детей восприятия четырёх важных свойств музыкальных звуков: </vt:lpstr>
      <vt:lpstr>Интеграция образовательных областей Дидактическая игра « Музыкальный цветок»</vt:lpstr>
      <vt:lpstr>Слайд 6</vt:lpstr>
      <vt:lpstr>Пример: - фиолетовый лепесток: с изображение  Деда Мороза – «Дед Мороз и дети» муз. И. Кишко;                     - жёлтый лепесток: с изображение  марширующим мальчиком-  « Марш» муз. Л.Шульгина;  - голубой лепесток: с изображение куклы – « Новая кукла» из « Детского альбома» П.И.Чайковского;                                                                                                                                               - зелёный лепесток: с изображение кузнечика – « Песенка про кузнечика» муз. В.Шаинского.</vt:lpstr>
      <vt:lpstr>Интеграция образовательных областей Дидактическая игра «Куда полетела бабочка?»</vt:lpstr>
      <vt:lpstr>Куда полетела бабочка?</vt:lpstr>
      <vt:lpstr>Интеграция образовательных областей Дидактическая игра « Музыкальный кораблик»</vt:lpstr>
      <vt:lpstr>                  Музыкальный кораблик.  </vt:lpstr>
      <vt:lpstr>Интеграция образовательных областей Дидактическая игра «Котятки» </vt:lpstr>
      <vt:lpstr>Кошка и Котятка  Цель: Учить детей различать музыку  разного характера,  определять жанр музыки;  Игровая задача: в соответствии с жанром музыки расположить на планшете фигуру спящей кошки или танцующего котёнка</vt:lpstr>
      <vt:lpstr>Слайд 14</vt:lpstr>
      <vt:lpstr>Коробочка с секретом Цель: Расширять представления об окружающем мире, закреплять понятие « короткие « и «длинные» звуки, развивать диапазон речевого и певческого голоса.                                                         ( пропевать гласные звуки: «у»,«о, »«а» и др.)</vt:lpstr>
      <vt:lpstr>Музыка и настроение Цель: Развивать музыкальную память.                                                                                            Закреплять умение определять характер музыки</vt:lpstr>
      <vt:lpstr>  Форма построения музыки </vt:lpstr>
      <vt:lpstr>  2 часть:  Бабочки - дети находят по  цвету свой цветочек и «летают» вокруг его  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HP</cp:lastModifiedBy>
  <cp:revision>42</cp:revision>
  <dcterms:created xsi:type="dcterms:W3CDTF">2015-06-24T08:56:16Z</dcterms:created>
  <dcterms:modified xsi:type="dcterms:W3CDTF">2022-08-29T21:06:14Z</dcterms:modified>
</cp:coreProperties>
</file>