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D04107-D969-4A5D-8BC7-D79E5E39248D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3C649E-CA01-4887-88F1-A43C660CC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08771.html" TargetMode="Externa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643050"/>
            <a:ext cx="6172200" cy="1285884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FF0000"/>
                </a:solidFill>
              </a:rPr>
              <a:t>ДОБРО и </a:t>
            </a:r>
            <a:r>
              <a:rPr lang="ru-RU" sz="5400" i="1" dirty="0" smtClean="0">
                <a:solidFill>
                  <a:srgbClr val="00B0F0"/>
                </a:solidFill>
              </a:rPr>
              <a:t>ЗЛО</a:t>
            </a:r>
            <a:endParaRPr lang="ru-RU" sz="5400" i="1" dirty="0">
              <a:solidFill>
                <a:srgbClr val="00B0F0"/>
              </a:solidFill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 flipH="1">
            <a:off x="5857882" y="3214686"/>
            <a:ext cx="2428891" cy="1857388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6715139" y="3857628"/>
            <a:ext cx="714381" cy="571504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1520" y="5373216"/>
            <a:ext cx="8458200" cy="914400"/>
          </a:xfrm>
        </p:spPr>
        <p:txBody>
          <a:bodyPr/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Учитель начальных классов </a:t>
            </a:r>
            <a:r>
              <a:rPr lang="ru-RU" dirty="0" err="1" smtClean="0"/>
              <a:t>Саидова</a:t>
            </a:r>
            <a:r>
              <a:rPr lang="ru-RU" dirty="0" smtClean="0"/>
              <a:t> Б.Д.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</a:rPr>
              <a:t>Стакан молока</a:t>
            </a:r>
            <a:endParaRPr lang="ru-RU" dirty="0">
              <a:effectLst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3918" y="1554163"/>
            <a:ext cx="714856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</a:rPr>
              <a:t>Стакан молока</a:t>
            </a:r>
            <a:endParaRPr lang="ru-RU" dirty="0">
              <a:effectLst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21757" y="1554163"/>
            <a:ext cx="705288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</a:rPr>
              <a:t>Стакан молока</a:t>
            </a:r>
            <a:endParaRPr lang="ru-RU" dirty="0">
              <a:effectLst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6030" y="1554163"/>
            <a:ext cx="716434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</a:rPr>
              <a:t>Стакан молока</a:t>
            </a:r>
            <a:endParaRPr lang="ru-RU" dirty="0">
              <a:effectLst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3918" y="1554163"/>
            <a:ext cx="714856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Стакан молока</a:t>
            </a: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5096" y="1554163"/>
            <a:ext cx="730620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14422"/>
            <a:ext cx="2928958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i="1" dirty="0" smtClean="0">
                <a:solidFill>
                  <a:srgbClr val="C00000"/>
                </a:solidFill>
              </a:rPr>
              <a:t>Говорят, если очень сильно захотеть, все, что пожелаешь, сбудется. Если бы у вас была  волшебная палочка. Какое желание вы бы исполнили?</a:t>
            </a:r>
          </a:p>
        </p:txBody>
      </p:sp>
      <p:pic>
        <p:nvPicPr>
          <p:cNvPr id="3" name="Picture 7" descr="66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9338" y="1628775"/>
            <a:ext cx="3024187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02f7fdf3af4041d9e100e47032db9cf0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363" y="3357563"/>
            <a:ext cx="2568595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0_6d9a5_dfc3fd54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642919"/>
            <a:ext cx="2928959" cy="2786082"/>
          </a:xfrm>
          <a:prstGeom prst="rect">
            <a:avLst/>
          </a:prstGeom>
          <a:noFill/>
        </p:spPr>
      </p:pic>
      <p:pic>
        <p:nvPicPr>
          <p:cNvPr id="3" name="Picture 13" descr="м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9" y="2285992"/>
            <a:ext cx="3429024" cy="3714776"/>
          </a:xfrm>
          <a:prstGeom prst="rect">
            <a:avLst/>
          </a:prstGeom>
          <a:noFill/>
        </p:spPr>
      </p:pic>
      <p:pic>
        <p:nvPicPr>
          <p:cNvPr id="4" name="Picture 14" descr="Безимени-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857364"/>
            <a:ext cx="4533902" cy="2659066"/>
          </a:xfrm>
          <a:prstGeom prst="rect">
            <a:avLst/>
          </a:prstGeom>
          <a:noFill/>
        </p:spPr>
      </p:pic>
      <p:pic>
        <p:nvPicPr>
          <p:cNvPr id="5" name="Picture 17" descr="B_Fly33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68636">
            <a:off x="2700338" y="1052513"/>
            <a:ext cx="1666875" cy="1323975"/>
          </a:xfrm>
          <a:prstGeom prst="rect">
            <a:avLst/>
          </a:prstGeom>
          <a:noFill/>
        </p:spPr>
      </p:pic>
      <p:pic>
        <p:nvPicPr>
          <p:cNvPr id="6" name="Picture 16" descr="butterfly_20024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8763490">
            <a:off x="5580063" y="404813"/>
            <a:ext cx="1114425" cy="1190625"/>
          </a:xfrm>
          <a:prstGeom prst="rect">
            <a:avLst/>
          </a:prstGeom>
          <a:noFill/>
        </p:spPr>
      </p:pic>
      <p:pic>
        <p:nvPicPr>
          <p:cNvPr id="7" name="Picture 5" descr="0_6d9a5_dfc3fd54_XL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4349" y="4437063"/>
            <a:ext cx="2428892" cy="1420829"/>
          </a:xfrm>
          <a:prstGeom prst="rect">
            <a:avLst/>
          </a:prstGeom>
          <a:noFill/>
        </p:spPr>
      </p:pic>
      <p:pic>
        <p:nvPicPr>
          <p:cNvPr id="8" name="Picture 15" descr="0_46b33_8acba8b4_XL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000100" y="5072075"/>
            <a:ext cx="2071701" cy="1000132"/>
          </a:xfrm>
          <a:prstGeom prst="rect">
            <a:avLst/>
          </a:prstGeom>
          <a:noFill/>
        </p:spPr>
      </p:pic>
      <p:pic>
        <p:nvPicPr>
          <p:cNvPr id="11" name="Picture 3" descr="0_6d9a5_dfc3fd54_XL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flipH="1">
            <a:off x="500034" y="908050"/>
            <a:ext cx="1785950" cy="166369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 rot="10355526" flipV="1">
            <a:off x="2070186" y="5156691"/>
            <a:ext cx="4572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400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57166"/>
            <a:ext cx="8568952" cy="2999826"/>
          </a:xfrm>
        </p:spPr>
        <p:txBody>
          <a:bodyPr>
            <a:noAutofit/>
          </a:bodyPr>
          <a:lstStyle/>
          <a:p>
            <a:r>
              <a:rPr lang="ru-RU" sz="4000" dirty="0" smtClean="0"/>
              <a:t>«Добрый человек – не тот, кто умеет делать добро,</a:t>
            </a:r>
            <a:br>
              <a:rPr lang="ru-RU" sz="4000" dirty="0" smtClean="0"/>
            </a:br>
            <a:r>
              <a:rPr lang="ru-RU" sz="4000" dirty="0" smtClean="0"/>
              <a:t> а тот, кто не умеет делать зло»</a:t>
            </a:r>
            <a:br>
              <a:rPr lang="ru-RU" sz="4000" dirty="0" smtClean="0"/>
            </a:br>
            <a:r>
              <a:rPr lang="ru-RU" sz="3200" dirty="0" smtClean="0"/>
              <a:t>          </a:t>
            </a:r>
            <a:r>
              <a:rPr lang="ru-RU" sz="3200" i="1" dirty="0" smtClean="0"/>
              <a:t>(В.О.Ключевский</a:t>
            </a:r>
            <a:r>
              <a:rPr lang="ru-RU" sz="3200" i="1" dirty="0" smtClean="0"/>
              <a:t>)</a:t>
            </a:r>
            <a:endParaRPr lang="ru-RU" sz="48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/>
              </a:rPr>
              <a:t>Игра «Доскажи словечко»</a:t>
            </a:r>
            <a:endParaRPr lang="ru-RU" sz="40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/>
            <a:r>
              <a:rPr lang="ru-RU" dirty="0" smtClean="0"/>
              <a:t>- Растает даже ледяная глыба</a:t>
            </a:r>
            <a:br>
              <a:rPr lang="ru-RU" dirty="0" smtClean="0"/>
            </a:br>
            <a:r>
              <a:rPr lang="ru-RU" dirty="0" smtClean="0"/>
              <a:t>От слова теплого….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СПАСИБО!</a:t>
            </a:r>
          </a:p>
          <a:p>
            <a:pPr marL="514350" indent="-514350"/>
            <a:r>
              <a:rPr lang="ru-RU" dirty="0" smtClean="0"/>
              <a:t>- Зазеленеет старый пень,</a:t>
            </a:r>
            <a:br>
              <a:rPr lang="ru-RU" dirty="0" smtClean="0"/>
            </a:br>
            <a:r>
              <a:rPr lang="ru-RU" dirty="0" smtClean="0"/>
              <a:t>Когда услышит.. </a:t>
            </a:r>
            <a:r>
              <a:rPr lang="ru-RU" i="1" dirty="0" smtClean="0">
                <a:solidFill>
                  <a:srgbClr val="FF0000"/>
                </a:solidFill>
              </a:rPr>
              <a:t>ДОБРЫЙ ДЕНЬ!</a:t>
            </a:r>
          </a:p>
          <a:p>
            <a:pPr marL="514350" indent="-514350"/>
            <a:r>
              <a:rPr lang="ru-RU" dirty="0" smtClean="0"/>
              <a:t>- Мальчик, вежливый и развитый,</a:t>
            </a:r>
            <a:br>
              <a:rPr lang="ru-RU" dirty="0" smtClean="0"/>
            </a:br>
            <a:r>
              <a:rPr lang="ru-RU" dirty="0" smtClean="0"/>
              <a:t>Говорит, встречаясь…. </a:t>
            </a:r>
            <a:r>
              <a:rPr lang="ru-RU" i="1" dirty="0" smtClean="0">
                <a:solidFill>
                  <a:srgbClr val="FF0000"/>
                </a:solidFill>
              </a:rPr>
              <a:t>ЗДРАВСТВУЙТЕ!</a:t>
            </a:r>
          </a:p>
          <a:p>
            <a:pPr marL="514350" indent="-514350"/>
            <a:r>
              <a:rPr lang="ru-RU" dirty="0" smtClean="0"/>
              <a:t>-Когда нас бранят за шалости,</a:t>
            </a:r>
            <a:br>
              <a:rPr lang="ru-RU" dirty="0" smtClean="0"/>
            </a:br>
            <a:r>
              <a:rPr lang="ru-RU" dirty="0" smtClean="0"/>
              <a:t>Говорим … </a:t>
            </a:r>
            <a:r>
              <a:rPr lang="ru-RU" i="1" dirty="0" smtClean="0">
                <a:solidFill>
                  <a:srgbClr val="FF0000"/>
                </a:solidFill>
              </a:rPr>
              <a:t>ИЗВИНИТЕ, ПОЖАЛУЙСТА!</a:t>
            </a:r>
          </a:p>
          <a:p>
            <a:pPr marL="514350" indent="-514350"/>
            <a:r>
              <a:rPr lang="ru-RU" dirty="0" smtClean="0"/>
              <a:t>-И во Франции, и в Дании</a:t>
            </a:r>
            <a:br>
              <a:rPr lang="ru-RU" dirty="0" smtClean="0"/>
            </a:br>
            <a:r>
              <a:rPr lang="ru-RU" dirty="0" smtClean="0"/>
              <a:t>На прощанье говорят …</a:t>
            </a:r>
            <a:r>
              <a:rPr lang="ru-RU" i="1" dirty="0" smtClean="0">
                <a:solidFill>
                  <a:srgbClr val="FF0000"/>
                </a:solidFill>
              </a:rPr>
              <a:t>ДО СВИДАНИЯ!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  <a:effectLst/>
              </a:rPr>
              <a:t>Что обозначают пословицы?</a:t>
            </a:r>
            <a:r>
              <a:rPr lang="ru-RU" dirty="0" smtClean="0">
                <a:solidFill>
                  <a:srgbClr val="00B0F0"/>
                </a:solidFill>
                <a:effectLst/>
              </a:rPr>
              <a:t/>
            </a:r>
            <a:br>
              <a:rPr lang="ru-RU" dirty="0" smtClean="0">
                <a:solidFill>
                  <a:srgbClr val="00B0F0"/>
                </a:solidFill>
                <a:effectLst/>
              </a:rPr>
            </a:br>
            <a:endParaRPr lang="ru-RU" dirty="0">
              <a:solidFill>
                <a:srgbClr val="00B0F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412776"/>
            <a:ext cx="6408712" cy="472440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1. </a:t>
            </a:r>
            <a:r>
              <a:rPr lang="ru-RU" sz="1800" b="1" i="1" dirty="0" smtClean="0">
                <a:solidFill>
                  <a:srgbClr val="0070C0"/>
                </a:solidFill>
              </a:rPr>
              <a:t>Доброе слово человеку, что дождь в засуху.</a:t>
            </a:r>
          </a:p>
          <a:p>
            <a:r>
              <a:rPr lang="ru-RU" sz="1800" b="1" i="1" dirty="0" smtClean="0">
                <a:solidFill>
                  <a:schemeClr val="accent3"/>
                </a:solidFill>
              </a:rPr>
              <a:t>2. Жизнь дана на добрые дела.</a:t>
            </a:r>
          </a:p>
          <a:p>
            <a:r>
              <a:rPr lang="ru-RU" sz="1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3. Доброе слово и железные ворота открывает.</a:t>
            </a:r>
            <a:endParaRPr lang="ru-RU" sz="1800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4. «Худо тому, кто добра не делает никому».</a:t>
            </a:r>
            <a:endParaRPr lang="ru-RU" sz="18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800" b="1" i="1" dirty="0" smtClean="0">
                <a:solidFill>
                  <a:schemeClr val="accent3"/>
                </a:solidFill>
              </a:rPr>
              <a:t>5. «Твори добро, чтобы любя добро тебя нашло,</a:t>
            </a:r>
            <a:endParaRPr lang="ru-RU" sz="1800" i="1" dirty="0" smtClean="0">
              <a:solidFill>
                <a:schemeClr val="accent3"/>
              </a:solidFill>
            </a:endParaRPr>
          </a:p>
          <a:p>
            <a:r>
              <a:rPr lang="ru-RU" sz="1800" b="1" i="1" dirty="0" smtClean="0">
                <a:solidFill>
                  <a:schemeClr val="accent3"/>
                </a:solidFill>
              </a:rPr>
              <a:t>Зла не верши, чтобы тебя не погубило зло».</a:t>
            </a:r>
            <a:endParaRPr lang="ru-RU" sz="1800" i="1" dirty="0" smtClean="0">
              <a:solidFill>
                <a:schemeClr val="accent3"/>
              </a:solidFill>
            </a:endParaRPr>
          </a:p>
          <a:p>
            <a:r>
              <a:rPr lang="ru-RU" sz="1800" b="1" i="1" dirty="0" smtClean="0">
                <a:solidFill>
                  <a:srgbClr val="00B050"/>
                </a:solidFill>
              </a:rPr>
              <a:t>6. «Добро и зло творить всегда</a:t>
            </a:r>
            <a:endParaRPr lang="ru-RU" sz="1800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00B050"/>
                </a:solidFill>
              </a:rPr>
              <a:t>Во власти всех людей.</a:t>
            </a:r>
            <a:endParaRPr lang="ru-RU" sz="1800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00B050"/>
                </a:solidFill>
              </a:rPr>
              <a:t>Но зло творится без труда,</a:t>
            </a:r>
            <a:endParaRPr lang="ru-RU" sz="1800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00B050"/>
                </a:solidFill>
              </a:rPr>
              <a:t>Добро – творить трудней».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FF0000"/>
                </a:solidFill>
              </a:rPr>
              <a:t>       7.«Рождает зверя зверь,</a:t>
            </a:r>
            <a:endParaRPr lang="ru-RU" sz="18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FF0000"/>
                </a:solidFill>
              </a:rPr>
              <a:t>Рождает птица птицу,</a:t>
            </a:r>
            <a:endParaRPr lang="ru-RU" sz="18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FF0000"/>
                </a:solidFill>
              </a:rPr>
              <a:t>От доброго добро,</a:t>
            </a:r>
            <a:endParaRPr lang="ru-RU" sz="18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FF0000"/>
                </a:solidFill>
              </a:rPr>
              <a:t>От злого зло родится».</a:t>
            </a:r>
            <a:endParaRPr lang="ru-RU" sz="1800" i="1" dirty="0" smtClean="0">
              <a:solidFill>
                <a:srgbClr val="FF0000"/>
              </a:solidFill>
            </a:endParaRPr>
          </a:p>
          <a:p>
            <a:endParaRPr lang="ru-RU" sz="1800" dirty="0"/>
          </a:p>
        </p:txBody>
      </p:sp>
      <p:pic>
        <p:nvPicPr>
          <p:cNvPr id="1026" name="Picture 2" descr="59218-Thinking-School-Boy-Doing-His-Homewor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20272" y="4509120"/>
            <a:ext cx="1923657" cy="2141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Соотнеси определения и понятия.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200" b="1" i="1" dirty="0" smtClean="0">
                <a:solidFill>
                  <a:srgbClr val="0070C0"/>
                </a:solidFill>
              </a:rPr>
              <a:t>1. Отнять у младшего деньги. 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Это  ________________________________</a:t>
            </a: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2.Помочь старушке перейти дорогу.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Это   _____________________________</a:t>
            </a: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3. Подарить маме цветы в день рождения.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Это _________________________</a:t>
            </a: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4.Придумать для одноклассника оскорбительное прозвище.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 Это   _____________________</a:t>
            </a: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5.Ударить ногой собаку.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Это _____________________________</a:t>
            </a: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6. Помочь однокласснику в учебе. 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Это _______________________</a:t>
            </a: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7. Помирить поссорившихся друзей.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Это _____________________</a:t>
            </a: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8.Помочь маме в домашних делах. 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Это _______________________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 </a:t>
            </a:r>
          </a:p>
          <a:p>
            <a:endParaRPr lang="ru-RU" sz="1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Слова для справок:</a:t>
            </a:r>
            <a:endParaRPr lang="ru-RU" sz="1600" dirty="0" smtClean="0"/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доброта, насилие,</a:t>
            </a: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злоба, забота, милосердие, </a:t>
            </a: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жестокость, внимательность, участие.</a:t>
            </a:r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pic>
        <p:nvPicPr>
          <p:cNvPr id="2050" name="Рисунок 6" descr="Описание: K:\ОРКСЭ\добро и зло\9f941262fbd0465a571f77d3c036fcde_082424e9be09cfedf43ffff871f611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4429132"/>
            <a:ext cx="173355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4" algn="ctr" rtl="0">
              <a:spcBef>
                <a:spcPct val="0"/>
              </a:spcBef>
            </a:pPr>
            <a:r>
              <a:rPr lang="ru-RU" sz="3600" b="1" i="1" dirty="0" smtClean="0">
                <a:solidFill>
                  <a:srgbClr val="00B050"/>
                </a:solidFill>
              </a:rPr>
              <a:t>«КОДЕКС ДОБРА»</a:t>
            </a:r>
            <a:r>
              <a:rPr lang="ru-RU" sz="3600" i="1" dirty="0" smtClean="0">
                <a:solidFill>
                  <a:srgbClr val="00B050"/>
                </a:solidFill>
              </a:rPr>
              <a:t/>
            </a:r>
            <a:br>
              <a:rPr lang="ru-RU" sz="3600" i="1" dirty="0" smtClean="0">
                <a:solidFill>
                  <a:srgbClr val="00B050"/>
                </a:solidFill>
              </a:rPr>
            </a:br>
            <a:endParaRPr lang="ru-RU" sz="36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357298"/>
            <a:ext cx="7643866" cy="5230942"/>
          </a:xfrm>
        </p:spPr>
        <p:txBody>
          <a:bodyPr>
            <a:normAutofit fontScale="85000" lnSpcReduction="20000"/>
          </a:bodyPr>
          <a:lstStyle/>
          <a:p>
            <a:pPr lvl="8">
              <a:buNone/>
            </a:pPr>
            <a:endParaRPr lang="ru-RU" dirty="0" smtClean="0"/>
          </a:p>
          <a:p>
            <a:pPr lvl="0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Делай добро.</a:t>
            </a:r>
            <a:endParaRPr lang="ru-RU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ru-RU" b="1" i="1" dirty="0" smtClean="0">
                <a:solidFill>
                  <a:srgbClr val="00B0F0"/>
                </a:solidFill>
              </a:rPr>
              <a:t>Люби и прощай людей.</a:t>
            </a:r>
            <a:endParaRPr lang="ru-RU" i="1" dirty="0" smtClean="0">
              <a:solidFill>
                <a:srgbClr val="00B0F0"/>
              </a:solidFill>
            </a:endParaRPr>
          </a:p>
          <a:p>
            <a:pPr lvl="0"/>
            <a:r>
              <a:rPr lang="ru-RU" b="1" i="1" dirty="0" smtClean="0">
                <a:solidFill>
                  <a:srgbClr val="FF0000"/>
                </a:solidFill>
              </a:rPr>
              <a:t>Относись к людям так,</a:t>
            </a:r>
            <a:endParaRPr lang="ru-RU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как хотел бы, чтобы</a:t>
            </a:r>
            <a:endParaRPr lang="ru-RU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относились к тебе.</a:t>
            </a:r>
            <a:endParaRPr lang="ru-RU" i="1" dirty="0" smtClean="0">
              <a:solidFill>
                <a:srgbClr val="FF0000"/>
              </a:solidFill>
            </a:endParaRPr>
          </a:p>
          <a:p>
            <a:pPr lvl="0"/>
            <a:r>
              <a:rPr lang="ru-RU" b="1" i="1" dirty="0" smtClean="0">
                <a:solidFill>
                  <a:srgbClr val="00B0F0"/>
                </a:solidFill>
              </a:rPr>
              <a:t>Бойся обидеть человека.</a:t>
            </a:r>
            <a:endParaRPr lang="ru-RU" i="1" dirty="0" smtClean="0">
              <a:solidFill>
                <a:srgbClr val="00B0F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Лучше отдай  свое, </a:t>
            </a:r>
            <a:endParaRPr lang="ru-RU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чем возьми чужое.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Не завидуйте чужому добру,</a:t>
            </a:r>
            <a:endParaRPr lang="ru-RU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довольствуйтесь тем, что имеете. </a:t>
            </a:r>
            <a:endParaRPr lang="ru-RU" i="1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От зависти рождаются недобрые желания, а от недобрых желаний – злые дела.</a:t>
            </a:r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nml\Desktop\doktor_ajboli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333375"/>
            <a:ext cx="2217737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C:\Users\mnml\Desktop\0_5ab50_7be5a0ef_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0220" y="476672"/>
            <a:ext cx="2923977" cy="225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Users\mnml\Desktop\250px-Milyar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61760" y="476672"/>
            <a:ext cx="2326625" cy="235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:\Users\mnml\Desktop\61887630_skazka_o_ruybak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48413" y="3284538"/>
            <a:ext cx="2566987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Users\mnml\Desktop\2012022909320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8038" y="4221163"/>
            <a:ext cx="2808287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Users\mnml\Desktop\250px-Винни-Пух0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3850" y="4292600"/>
            <a:ext cx="27178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14349" y="3244334"/>
            <a:ext cx="5462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Игра «Добрый или злой?»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8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552816">
            <a:off x="1106282" y="1461446"/>
            <a:ext cx="6388987" cy="38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20506290">
            <a:off x="2618602" y="3026107"/>
            <a:ext cx="34564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/>
              <a:t>Притча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Стакан</a:t>
            </a:r>
          </a:p>
          <a:p>
            <a:pPr algn="ctr"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                 молока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4" descr="C:\Users\Егор\Desktop\default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558986">
            <a:off x="3443641" y="3768416"/>
            <a:ext cx="647700" cy="882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/>
              </a:rPr>
              <a:t>Стакан молока</a:t>
            </a:r>
            <a:endParaRPr lang="ru-RU" dirty="0">
              <a:solidFill>
                <a:srgbClr val="7030A0"/>
              </a:solidFill>
              <a:effectLst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60713" y="1554163"/>
            <a:ext cx="737497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</TotalTime>
  <Words>352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ДОБРО и ЗЛО</vt:lpstr>
      <vt:lpstr>«Добрый человек – не тот, кто умеет делать добро,  а тот, кто не умеет делать зло»           (В.О.Ключевский)</vt:lpstr>
      <vt:lpstr>Игра «Доскажи словечко»</vt:lpstr>
      <vt:lpstr>Что обозначают пословицы? </vt:lpstr>
      <vt:lpstr>Соотнеси определения и понятия. </vt:lpstr>
      <vt:lpstr>«КОДЕКС ДОБРА» </vt:lpstr>
      <vt:lpstr>Слайд 7</vt:lpstr>
      <vt:lpstr>Слайд 8</vt:lpstr>
      <vt:lpstr>Стакан молока</vt:lpstr>
      <vt:lpstr>Стакан молока</vt:lpstr>
      <vt:lpstr>Стакан молока</vt:lpstr>
      <vt:lpstr>Стакан молока</vt:lpstr>
      <vt:lpstr>Стакан молока</vt:lpstr>
      <vt:lpstr>Стакан молока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и ЗЛО</dc:title>
  <dc:creator>Саидова Б.Д.</dc:creator>
  <cp:lastModifiedBy>User</cp:lastModifiedBy>
  <cp:revision>29</cp:revision>
  <dcterms:created xsi:type="dcterms:W3CDTF">2013-04-10T04:51:57Z</dcterms:created>
  <dcterms:modified xsi:type="dcterms:W3CDTF">2023-05-01T14:40:28Z</dcterms:modified>
</cp:coreProperties>
</file>