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71" r:id="rId10"/>
    <p:sldId id="269" r:id="rId11"/>
    <p:sldId id="270" r:id="rId12"/>
    <p:sldId id="263" r:id="rId13"/>
    <p:sldId id="265" r:id="rId14"/>
    <p:sldId id="272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90" d="100"/>
          <a:sy n="90" d="100"/>
        </p:scale>
        <p:origin x="-816" y="-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8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26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80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9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2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5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9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74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31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5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0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2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5567"/>
            <a:ext cx="7772400" cy="1784774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Периодизация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Лоуренса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Кольберга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75040" y="3867894"/>
            <a:ext cx="3668960" cy="100811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Подготовила: Студентка </a:t>
            </a:r>
            <a:r>
              <a:rPr lang="ru-RU" sz="1600" dirty="0" err="1" smtClean="0">
                <a:solidFill>
                  <a:schemeClr val="tx1"/>
                </a:solidFill>
                <a:latin typeface="Century Schoolbook" pitchFamily="18" charset="0"/>
              </a:rPr>
              <a:t>ФДиНО</a:t>
            </a:r>
            <a:endParaRPr lang="ru-RU" sz="1600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                           1курс, 621 группа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                           </a:t>
            </a:r>
            <a:r>
              <a:rPr lang="ru-RU" sz="1600" dirty="0" err="1" smtClean="0">
                <a:solidFill>
                  <a:schemeClr val="tx1"/>
                </a:solidFill>
                <a:latin typeface="Century Schoolbook" pitchFamily="18" charset="0"/>
              </a:rPr>
              <a:t>Мартюшова</a:t>
            </a:r>
            <a:r>
              <a:rPr lang="ru-RU" sz="1600" dirty="0" smtClean="0">
                <a:solidFill>
                  <a:schemeClr val="tx1"/>
                </a:solidFill>
                <a:latin typeface="Century Schoolbook" pitchFamily="18" charset="0"/>
              </a:rPr>
              <a:t> И. Ю</a:t>
            </a:r>
            <a:endParaRPr lang="ru-RU" sz="1600" dirty="0">
              <a:solidFill>
                <a:schemeClr val="tx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3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694" y="195486"/>
            <a:ext cx="8229600" cy="857250"/>
          </a:xfrm>
        </p:spPr>
        <p:txBody>
          <a:bodyPr/>
          <a:lstStyle/>
          <a:p>
            <a:r>
              <a:rPr lang="ru-RU" sz="2400" b="1" dirty="0" smtClean="0">
                <a:solidFill>
                  <a:prstClr val="black"/>
                </a:solidFill>
                <a:latin typeface="Century Schoolbook" pitchFamily="18" charset="0"/>
              </a:rPr>
              <a:t>Конвенциональный уровень</a:t>
            </a:r>
            <a:endParaRPr lang="ru-RU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white">
          <a:xfrm>
            <a:off x="2300288" y="1296591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8F8F8"/>
                </a:solidFill>
                <a:latin typeface="Calibri" pitchFamily="34" charset="0"/>
                <a:cs typeface="Arial" charset="0"/>
              </a:rPr>
              <a:t>Информация с описанием раздела</a:t>
            </a:r>
            <a:endParaRPr lang="en-US" sz="1600" b="1" dirty="0">
              <a:solidFill>
                <a:srgbClr val="F8F8F8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2011362" y="1397199"/>
            <a:ext cx="4818063" cy="741759"/>
          </a:xfrm>
          <a:prstGeom prst="roundRect">
            <a:avLst>
              <a:gd name="adj" fmla="val 12727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entury Schoolbook" pitchFamily="18" charset="0"/>
              <a:cs typeface="Arial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white">
          <a:xfrm>
            <a:off x="2225674" y="1566267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entury Schoolbook" pitchFamily="18" charset="0"/>
              </a:rPr>
              <a:t>Межличностные отношения</a:t>
            </a:r>
            <a:endParaRPr lang="en-US" sz="1600" b="1" dirty="0">
              <a:solidFill>
                <a:schemeClr val="bg1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101724" y="1299567"/>
            <a:ext cx="1238250" cy="927497"/>
            <a:chOff x="802" y="845"/>
            <a:chExt cx="827" cy="826"/>
          </a:xfrm>
        </p:grpSpPr>
        <p:sp>
          <p:nvSpPr>
            <p:cNvPr id="21" name="Oval 20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4" name="Text Box 23"/>
          <p:cNvSpPr txBox="1">
            <a:spLocks noChangeArrowheads="1"/>
          </p:cNvSpPr>
          <p:nvPr/>
        </p:nvSpPr>
        <p:spPr bwMode="gray">
          <a:xfrm>
            <a:off x="1019843" y="1560314"/>
            <a:ext cx="138931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latin typeface="Century Schoolbook" pitchFamily="18" charset="0"/>
                <a:cs typeface="Arial" charset="0"/>
              </a:rPr>
              <a:t>3 стадия</a:t>
            </a:r>
            <a:endParaRPr lang="en-US" b="1" dirty="0">
              <a:solidFill>
                <a:srgbClr val="002060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2176462" y="2582385"/>
            <a:ext cx="4818063" cy="740569"/>
          </a:xfrm>
          <a:prstGeom prst="roundRect">
            <a:avLst>
              <a:gd name="adj" fmla="val 12727"/>
            </a:avLst>
          </a:prstGeom>
          <a:solidFill>
            <a:srgbClr val="FF33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entury Schoolbook" pitchFamily="18" charset="0"/>
              <a:cs typeface="Arial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white">
          <a:xfrm>
            <a:off x="2181224" y="2744310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Поддержание общественного порядка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6707014" y="2465227"/>
            <a:ext cx="1238250" cy="927497"/>
            <a:chOff x="802" y="845"/>
            <a:chExt cx="827" cy="826"/>
          </a:xfrm>
        </p:grpSpPr>
        <p:sp>
          <p:nvSpPr>
            <p:cNvPr id="28" name="Oval 27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</p:grpSp>
      <p:sp>
        <p:nvSpPr>
          <p:cNvPr id="31" name="Text Box 30"/>
          <p:cNvSpPr txBox="1">
            <a:spLocks noChangeArrowheads="1"/>
          </p:cNvSpPr>
          <p:nvPr/>
        </p:nvSpPr>
        <p:spPr bwMode="gray">
          <a:xfrm>
            <a:off x="6561757" y="2744310"/>
            <a:ext cx="146084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B0F0"/>
                </a:solidFill>
                <a:latin typeface="Century Schoolbook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FF3399"/>
                </a:solidFill>
                <a:latin typeface="Century Schoolbook" pitchFamily="18" charset="0"/>
                <a:cs typeface="Arial" charset="0"/>
              </a:rPr>
              <a:t>4 стадия</a:t>
            </a:r>
            <a:endParaRPr lang="en-US" b="1" dirty="0">
              <a:solidFill>
                <a:srgbClr val="FF3399"/>
              </a:solidFill>
              <a:latin typeface="Century Schoolbook" pitchFamily="18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92723"/>
            <a:ext cx="26638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17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err="1" smtClean="0">
                <a:solidFill>
                  <a:prstClr val="black"/>
                </a:solidFill>
                <a:latin typeface="Century Schoolbook" pitchFamily="18" charset="0"/>
              </a:rPr>
              <a:t>Постконвенциональный</a:t>
            </a:r>
            <a:r>
              <a:rPr lang="ru-RU" sz="2400" b="1" dirty="0" smtClean="0">
                <a:solidFill>
                  <a:prstClr val="black"/>
                </a:solidFill>
                <a:latin typeface="Century Schoolbook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Century Schoolbook" pitchFamily="18" charset="0"/>
              </a:rPr>
              <a:t>уровень</a:t>
            </a:r>
            <a:endParaRPr lang="ru-RU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white">
          <a:xfrm>
            <a:off x="2300288" y="1296591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Информация с описанием раздела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2011362" y="1397199"/>
            <a:ext cx="4818063" cy="741759"/>
          </a:xfrm>
          <a:prstGeom prst="roundRect">
            <a:avLst>
              <a:gd name="adj" fmla="val 12727"/>
            </a:avLst>
          </a:prstGeom>
          <a:solidFill>
            <a:srgbClr val="FF33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entury Schoolbook" pitchFamily="18" charset="0"/>
              <a:cs typeface="Arial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white">
          <a:xfrm>
            <a:off x="2225674" y="1475690"/>
            <a:ext cx="45704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Общественный договор и права личности.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101724" y="1299567"/>
            <a:ext cx="1238250" cy="927497"/>
            <a:chOff x="802" y="845"/>
            <a:chExt cx="827" cy="826"/>
          </a:xfrm>
        </p:grpSpPr>
        <p:sp>
          <p:nvSpPr>
            <p:cNvPr id="21" name="Oval 20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</p:grpSp>
      <p:sp>
        <p:nvSpPr>
          <p:cNvPr id="24" name="Text Box 23"/>
          <p:cNvSpPr txBox="1">
            <a:spLocks noChangeArrowheads="1"/>
          </p:cNvSpPr>
          <p:nvPr/>
        </p:nvSpPr>
        <p:spPr bwMode="gray">
          <a:xfrm>
            <a:off x="1019843" y="1560314"/>
            <a:ext cx="138931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3399"/>
                </a:solidFill>
                <a:latin typeface="Century Schoolbook" pitchFamily="18" charset="0"/>
                <a:cs typeface="Arial" charset="0"/>
              </a:rPr>
              <a:t> 5 стадия</a:t>
            </a:r>
            <a:endParaRPr lang="en-US" b="1" dirty="0">
              <a:solidFill>
                <a:srgbClr val="FF3399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2176462" y="2582385"/>
            <a:ext cx="4818063" cy="740569"/>
          </a:xfrm>
          <a:prstGeom prst="roundRect">
            <a:avLst>
              <a:gd name="adj" fmla="val 1272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entury Schoolbook" pitchFamily="18" charset="0"/>
              <a:cs typeface="Arial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white">
          <a:xfrm>
            <a:off x="2181224" y="2636587"/>
            <a:ext cx="45704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Общечеловеческие нравственные принципы и нормы морали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6707014" y="2465227"/>
            <a:ext cx="1238250" cy="927497"/>
            <a:chOff x="802" y="845"/>
            <a:chExt cx="827" cy="826"/>
          </a:xfrm>
        </p:grpSpPr>
        <p:sp>
          <p:nvSpPr>
            <p:cNvPr id="28" name="Oval 27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entury Schoolbook" pitchFamily="18" charset="0"/>
                <a:cs typeface="Arial" charset="0"/>
              </a:endParaRPr>
            </a:p>
          </p:txBody>
        </p:sp>
      </p:grpSp>
      <p:sp>
        <p:nvSpPr>
          <p:cNvPr id="31" name="Text Box 30"/>
          <p:cNvSpPr txBox="1">
            <a:spLocks noChangeArrowheads="1"/>
          </p:cNvSpPr>
          <p:nvPr/>
        </p:nvSpPr>
        <p:spPr bwMode="gray">
          <a:xfrm>
            <a:off x="6561757" y="2744310"/>
            <a:ext cx="146084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  <a:cs typeface="Arial" charset="0"/>
              </a:rPr>
              <a:t>6 стадия</a:t>
            </a:r>
            <a:endParaRPr lang="en-US" b="1" dirty="0">
              <a:solidFill>
                <a:srgbClr val="7030A0"/>
              </a:solidFill>
              <a:latin typeface="Century Schoolbook" pitchFamily="18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09287"/>
            <a:ext cx="26638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1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8219251" cy="566763"/>
          </a:xfrm>
        </p:spPr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Century Schoolbook" pitchFamily="18" charset="0"/>
              </a:rPr>
              <a:t>КРИТИКА ТЕОРИИ НРАВСТВЕННОГО РАЗВИТИЯ</a:t>
            </a:r>
            <a:endParaRPr lang="ru-RU" b="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843558"/>
            <a:ext cx="6264696" cy="2561406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>
                <a:latin typeface="Century Schoolbook" pitchFamily="18" charset="0"/>
              </a:rPr>
              <a:t>В частности, критики указывают на то, что в идеях учёного прослеживается явная благосклонность к представителям мужского пола (так, например, он утверждал, что большинство мальчиков находятся на стадии 4, а девочек - на стадии 3); что есть существенная разница между тем, как человеку следует поступить по его собственному мнению, и тем, что он делает на самом деле; и что учёный сосредоточился исключительно на справедливости, оставив без внимания такие понятия, как забота и сострадание. Сомнению подвергается и способ, которым психолог проводил свой эксперимент: ведь он интервьюировал разных детей разного возраста, а не одних и тех же детей по мере их взросления, что дало бы, конечно же, более точные результаты.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059582"/>
            <a:ext cx="2263881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3387134"/>
            <a:ext cx="1866308" cy="158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7574"/>
            <a:ext cx="5688632" cy="3518297"/>
          </a:xfrm>
        </p:spPr>
        <p:txBody>
          <a:bodyPr>
            <a:normAutofit/>
          </a:bodyPr>
          <a:lstStyle/>
          <a:p>
            <a:endParaRPr lang="ru-RU" sz="1600" dirty="0" smtClean="0">
              <a:latin typeface="Century Schoolbook" pitchFamily="18" charset="0"/>
            </a:endParaRPr>
          </a:p>
          <a:p>
            <a:r>
              <a:rPr lang="ru-RU" sz="1600" dirty="0" smtClean="0">
                <a:latin typeface="Century Schoolbook" pitchFamily="18" charset="0"/>
              </a:rPr>
              <a:t> «Если мы любим жизнь и природу, мы должны со спокойствием и хладнокровием относиться к собственной смерти, потому что жизнь вообще мы ценим гораздо больше, нежели собственную, имеющую естественный конец жизнь. Если мы знаем и любим вечное, мы в этом смысле сами становимся вечны...» </a:t>
            </a:r>
          </a:p>
          <a:p>
            <a:endParaRPr lang="ru-RU" sz="1600" dirty="0">
              <a:latin typeface="Century Schoolbook" pitchFamily="18" charset="0"/>
            </a:endParaRPr>
          </a:p>
          <a:p>
            <a:pPr algn="r"/>
            <a:r>
              <a:rPr lang="ru-RU" sz="1600" dirty="0" smtClean="0">
                <a:latin typeface="Century Schoolbook" pitchFamily="18" charset="0"/>
              </a:rPr>
              <a:t>Лоуренс </a:t>
            </a:r>
            <a:r>
              <a:rPr lang="ru-RU" sz="1600" dirty="0" err="1">
                <a:latin typeface="Century Schoolbook" pitchFamily="18" charset="0"/>
              </a:rPr>
              <a:t>К</a:t>
            </a:r>
            <a:r>
              <a:rPr lang="ru-RU" sz="1600" dirty="0" err="1" smtClean="0">
                <a:latin typeface="Century Schoolbook" pitchFamily="18" charset="0"/>
              </a:rPr>
              <a:t>ольберг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732364"/>
            <a:ext cx="2706439" cy="394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54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492" y="211008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583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626963" cy="49475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Биография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43558"/>
            <a:ext cx="5976663" cy="417646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Century Schoolbook" pitchFamily="18" charset="0"/>
              </a:rPr>
              <a:t>Лоуренс </a:t>
            </a:r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(25 октября 1927 – 19 января 1987) - американский психолог, специалист в области психологии развития. Один из основателей теории </a:t>
            </a:r>
            <a:r>
              <a:rPr lang="ru-RU" sz="1600" dirty="0" err="1" smtClean="0">
                <a:latin typeface="Century Schoolbook" pitchFamily="18" charset="0"/>
              </a:rPr>
              <a:t>когнитивизма</a:t>
            </a:r>
            <a:r>
              <a:rPr lang="ru-RU" sz="1600" dirty="0" smtClean="0">
                <a:latin typeface="Century Schoolbook" pitchFamily="18" charset="0"/>
              </a:rPr>
              <a:t>, в том числе теории развития нравственности.</a:t>
            </a:r>
          </a:p>
          <a:p>
            <a:r>
              <a:rPr lang="ru-RU" sz="1600" dirty="0" smtClean="0">
                <a:latin typeface="Century Schoolbook" pitchFamily="18" charset="0"/>
              </a:rPr>
              <a:t>Родился в </a:t>
            </a:r>
            <a:r>
              <a:rPr lang="ru-RU" sz="1600" dirty="0" err="1" smtClean="0">
                <a:latin typeface="Century Schoolbook" pitchFamily="18" charset="0"/>
              </a:rPr>
              <a:t>Бронксвилле</a:t>
            </a:r>
            <a:r>
              <a:rPr lang="ru-RU" sz="1600" dirty="0" smtClean="0">
                <a:latin typeface="Century Schoolbook" pitchFamily="18" charset="0"/>
              </a:rPr>
              <a:t>, штат Нью-Йорк. Он был младшим из четырёх детей Альфреда </a:t>
            </a:r>
            <a:r>
              <a:rPr lang="ru-RU" sz="1600" dirty="0" err="1" smtClean="0">
                <a:latin typeface="Century Schoolbook" pitchFamily="18" charset="0"/>
              </a:rPr>
              <a:t>Кольберга</a:t>
            </a:r>
            <a:r>
              <a:rPr lang="ru-RU" sz="1600" dirty="0" smtClean="0">
                <a:latin typeface="Century Schoolbook" pitchFamily="18" charset="0"/>
              </a:rPr>
              <a:t>. немецкого предпринимателя еврейского происхождения, и его второй жены, Шарлотты Альбрехт, немецкого химика-христианина. </a:t>
            </a:r>
          </a:p>
          <a:p>
            <a:r>
              <a:rPr lang="ru-RU" sz="1600" dirty="0" smtClean="0">
                <a:latin typeface="Century Schoolbook" pitchFamily="18" charset="0"/>
              </a:rPr>
              <a:t>Его родители развелись, когда ему было четыре года, и окончательно развелись, когда ему было 14. С 1933 по 1938 год Лоуренс и трое его братьев и сестёр менялись местами между матерью и отцом в течение шести месяцев кряду. Эта чередующаяся опека над детьми </a:t>
            </a:r>
            <a:r>
              <a:rPr lang="ru-RU" sz="1600" dirty="0" err="1" smtClean="0">
                <a:latin typeface="Century Schoolbook" pitchFamily="18" charset="0"/>
              </a:rPr>
              <a:t>Кольбергов</a:t>
            </a:r>
            <a:r>
              <a:rPr lang="ru-RU" sz="1600" dirty="0" smtClean="0">
                <a:latin typeface="Century Schoolbook" pitchFamily="18" charset="0"/>
              </a:rPr>
              <a:t> закончилась в 1938 году, когда детям разрешили выбирать родителя, с которым они хотели бы жить. </a:t>
            </a:r>
          </a:p>
          <a:p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843558"/>
            <a:ext cx="2886571" cy="2886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559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626963" cy="49475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Биография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43558"/>
            <a:ext cx="5976663" cy="4176464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учился в средней школе при Академии </a:t>
            </a:r>
            <a:r>
              <a:rPr lang="ru-RU" sz="1600" dirty="0" err="1" smtClean="0">
                <a:latin typeface="Century Schoolbook" pitchFamily="18" charset="0"/>
              </a:rPr>
              <a:t>Филлипса</a:t>
            </a:r>
            <a:r>
              <a:rPr lang="ru-RU" sz="1600" dirty="0" smtClean="0">
                <a:latin typeface="Century Schoolbook" pitchFamily="18" charset="0"/>
              </a:rPr>
              <a:t> в </a:t>
            </a:r>
            <a:r>
              <a:rPr lang="ru-RU" sz="1600" dirty="0" err="1" smtClean="0">
                <a:latin typeface="Century Schoolbook" pitchFamily="18" charset="0"/>
              </a:rPr>
              <a:t>Андовере</a:t>
            </a:r>
            <a:r>
              <a:rPr lang="ru-RU" sz="1600" dirty="0" smtClean="0">
                <a:latin typeface="Century Schoolbook" pitchFamily="18" charset="0"/>
              </a:rPr>
              <a:t>, штат Массачусетс, и служил в торговом флоте в конце Второй мировой войны.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Некоторое время он работал в </a:t>
            </a:r>
            <a:r>
              <a:rPr lang="ru-RU" sz="1600" dirty="0" err="1" smtClean="0">
                <a:latin typeface="Century Schoolbook" pitchFamily="18" charset="0"/>
              </a:rPr>
              <a:t>Хагане</a:t>
            </a:r>
            <a:r>
              <a:rPr lang="ru-RU" sz="1600" dirty="0" smtClean="0">
                <a:latin typeface="Century Schoolbook" pitchFamily="18" charset="0"/>
              </a:rPr>
              <a:t> на корабле, перевозившем еврейских беженцев из Румынии в Палестину через британскую блокаду.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Захваченный британцами и содержавшийся в лагере для интернированных на Кипре, </a:t>
            </a:r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сбежал с другими членами экипажа.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был в Палестине во время боевых действий 1948 года за создание государства Израиль, но отказался участвовать и сосредоточился на ненасильственных формах </a:t>
            </a:r>
            <a:r>
              <a:rPr lang="ru-RU" sz="1600" dirty="0" err="1" smtClean="0">
                <a:latin typeface="Century Schoolbook" pitchFamily="18" charset="0"/>
              </a:rPr>
              <a:t>активизма</a:t>
            </a:r>
            <a:r>
              <a:rPr lang="ru-RU" sz="1600" dirty="0" smtClean="0">
                <a:latin typeface="Century Schoolbook" pitchFamily="18" charset="0"/>
              </a:rPr>
              <a:t>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 это время он также жил в кибуце, пока не смог вернуться в Америку в 1948 году. 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43558"/>
            <a:ext cx="2889754" cy="288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3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626963" cy="49475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Биография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43558"/>
            <a:ext cx="5976663" cy="4176464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 том же году он поступил в Чикагский университет. В то время было возможно получить зачёт по курсам путём экзамена, и </a:t>
            </a:r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получил степень бакалавра за один год, в 1949 году.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Затем он начал подготовку к получению докторской степени по психологии, которую он завершил в Чикаго в 1958 году.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 1955 году, когда он начинал свою диссертацию, он женился на </a:t>
            </a:r>
            <a:r>
              <a:rPr lang="ru-RU" sz="1600" dirty="0" err="1" smtClean="0">
                <a:latin typeface="Century Schoolbook" pitchFamily="18" charset="0"/>
              </a:rPr>
              <a:t>Люсиль</a:t>
            </a:r>
            <a:r>
              <a:rPr lang="ru-RU" sz="1600" dirty="0" smtClean="0">
                <a:latin typeface="Century Schoolbook" pitchFamily="18" charset="0"/>
              </a:rPr>
              <a:t> </a:t>
            </a:r>
            <a:r>
              <a:rPr lang="ru-RU" sz="1600" dirty="0" err="1" smtClean="0">
                <a:latin typeface="Century Schoolbook" pitchFamily="18" charset="0"/>
              </a:rPr>
              <a:t>Стигберг</a:t>
            </a:r>
            <a:r>
              <a:rPr lang="ru-RU" sz="1600" dirty="0" smtClean="0">
                <a:latin typeface="Century Schoolbook" pitchFamily="18" charset="0"/>
              </a:rPr>
              <a:t>, и у пары родилось двое сыновей, Дэвид и Стивен.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43558"/>
            <a:ext cx="2889754" cy="288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6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842987" cy="566763"/>
          </a:xfrm>
        </p:spPr>
        <p:txBody>
          <a:bodyPr/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Научная жизнь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7574"/>
            <a:ext cx="5760640" cy="3518297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Century Schoolbook" pitchFamily="18" charset="0"/>
              </a:rPr>
              <a:t>В те ранние годы он читал работы Пиаже. </a:t>
            </a:r>
          </a:p>
          <a:p>
            <a:r>
              <a:rPr lang="ru-RU" sz="1600" dirty="0" err="1" smtClean="0">
                <a:latin typeface="Century Schoolbook" pitchFamily="18" charset="0"/>
              </a:rPr>
              <a:t>Кольберг</a:t>
            </a:r>
            <a:r>
              <a:rPr lang="ru-RU" sz="1600" dirty="0" smtClean="0">
                <a:latin typeface="Century Schoolbook" pitchFamily="18" charset="0"/>
              </a:rPr>
              <a:t> нашёл научный подход, который отводил центральное место рассуждениям индивида при принятии моральных решений.</a:t>
            </a:r>
          </a:p>
          <a:p>
            <a:r>
              <a:rPr lang="ru-RU" sz="1600" dirty="0" smtClean="0">
                <a:latin typeface="Century Schoolbook" pitchFamily="18" charset="0"/>
              </a:rPr>
              <a:t>В то время это противоречило современным психологическим подходам бихевиоризма и психоанализа, которые объясняли мораль как простое усвоение внешних культурных или родительских правил посредством обучения с использованием подкрепления и наказания или идентификации с родительским авторитетом.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71550"/>
            <a:ext cx="2463049" cy="3741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676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842987" cy="5667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“Дилемма Хайнца”: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7574"/>
            <a:ext cx="5760640" cy="388843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latin typeface="Century Schoolbook" pitchFamily="18" charset="0"/>
              </a:rPr>
              <a:t>Когда-то в Европе жил человек по имени Хайнц. Его жена умирала от рака. Врачи ничем не могли ей помочь, но многие из них утверждали, что несчастную можно спасти с помощью нового вида препарата, который был изготовлен одним талантливым фармацевтом, проживающем в том же городе. Поскольку Хайнц отчаянно хотел спасти свою жену от верной смерти, он решил купить этот препарат. Однако изготовитель запросил за него очень большую сумму денег, которых у Хайнца попросту не оказалось. Он попытался попросить деньги у своей семьи и друзей, но в конечном итоге ему удалось собрать только половину от необходимой суммы. “Моя жена умирает, могу ли я заплатить тебе половину суммы сейчас, а вторую половину с рассрочкой” — попросил фармацевта Хайнц. Но фармацевт не хотел ни чего слышать и тогда Хайнц решил пробраться в его аптеку, чтобы украсть препарат. 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71550"/>
            <a:ext cx="2463049" cy="3741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38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5842987" cy="5667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entury Schoolbook" pitchFamily="18" charset="0"/>
              </a:rPr>
              <a:t>“Дилемма Хайнца” Вопросы:</a:t>
            </a: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843558"/>
            <a:ext cx="5976664" cy="4032448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Должен ли Хайнц украсть лекарство?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Хорошо или дурно для него украсть лекарство?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Почему это правильно или дурно?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Есть ли у Хайнца обязанность или обязательство украсть лекарство?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Если бы Хайнц не любил свою жену, должен ли был он украсть лекарство для неё?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Предположим, что умирает не его жена, а чужой человек. Должен ли Хайнц стащить лекарство для чужого?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Предположим, что это домашнее животное, которое он любит. Должен ли Хайнц украсть, чтобы спасти любимое животное?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Важно ли для людей делать всё, что они могут, чтобы спасти жизнь другого?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Воровать — противозаконно. Дурно ли это в моральном отношении?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Вообще, должны ли люди пытаться делать всё, что они могут, чтобы повиноваться закону? Почему да или нет?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dirty="0" smtClean="0">
                <a:latin typeface="Century Schoolbook" pitchFamily="18" charset="0"/>
              </a:rPr>
              <a:t>Осмысливая снова дилемму, какая самая ответственная вещь, которую нужно сделать в этой ситуации Хайнцу? Почему?</a:t>
            </a:r>
            <a:endParaRPr lang="ru-RU" sz="1600" dirty="0">
              <a:latin typeface="Century Schoolbook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71550"/>
            <a:ext cx="2463049" cy="3741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094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033" y="411510"/>
            <a:ext cx="8229600" cy="8572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entury Schoolbook" pitchFamily="18" charset="0"/>
              </a:rPr>
              <a:t>Теория морального развития Л. </a:t>
            </a:r>
            <a:r>
              <a:rPr lang="ru-RU" sz="2400" b="1" dirty="0" err="1" smtClean="0">
                <a:latin typeface="Century Schoolbook" pitchFamily="18" charset="0"/>
              </a:rPr>
              <a:t>Кольберга</a:t>
            </a:r>
            <a:endParaRPr lang="ru-RU" sz="2400" b="1" dirty="0"/>
          </a:p>
        </p:txBody>
      </p:sp>
      <p:sp>
        <p:nvSpPr>
          <p:cNvPr id="4" name="Freeform 4"/>
          <p:cNvSpPr>
            <a:spLocks/>
          </p:cNvSpPr>
          <p:nvPr/>
        </p:nvSpPr>
        <p:spPr bwMode="ltGray">
          <a:xfrm>
            <a:off x="6180139" y="1851670"/>
            <a:ext cx="2160587" cy="2015481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rgbClr val="FF3399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ltGray">
          <a:xfrm>
            <a:off x="3444875" y="1851670"/>
            <a:ext cx="2160588" cy="1996432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rgbClr val="7030A0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ltGray">
          <a:xfrm>
            <a:off x="695325" y="1851669"/>
            <a:ext cx="2160588" cy="2016673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>
            <a:off x="2868614" y="2768203"/>
            <a:ext cx="504825" cy="432197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5603876" y="2768203"/>
            <a:ext cx="504825" cy="432197"/>
          </a:xfrm>
          <a:prstGeom prst="chevron">
            <a:avLst>
              <a:gd name="adj" fmla="val 52514"/>
            </a:avLst>
          </a:prstGeom>
          <a:solidFill>
            <a:srgbClr val="FF3399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723901" y="4005262"/>
            <a:ext cx="2111375" cy="510704"/>
            <a:chOff x="3964" y="2071"/>
            <a:chExt cx="1484" cy="330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457576" y="4005262"/>
            <a:ext cx="2111375" cy="510704"/>
            <a:chOff x="3964" y="2071"/>
            <a:chExt cx="1484" cy="330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6200776" y="4005262"/>
            <a:ext cx="2111375" cy="510704"/>
            <a:chOff x="3964" y="2071"/>
            <a:chExt cx="1484" cy="330"/>
          </a:xfrm>
        </p:grpSpPr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917575" y="4031457"/>
            <a:ext cx="172243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1 Уровень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black">
          <a:xfrm>
            <a:off x="942227" y="2444901"/>
            <a:ext cx="159226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err="1" smtClean="0">
                <a:solidFill>
                  <a:srgbClr val="FFFFFF"/>
                </a:solidFill>
                <a:latin typeface="Century Schoolbook" pitchFamily="18" charset="0"/>
              </a:rPr>
              <a:t>Преконвен-циональный</a:t>
            </a:r>
            <a:r>
              <a:rPr lang="ru-RU" sz="1600" b="1" dirty="0" smtClean="0">
                <a:solidFill>
                  <a:srgbClr val="FFFFFF"/>
                </a:solidFill>
                <a:latin typeface="Century Schoolbook" pitchFamily="18" charset="0"/>
              </a:rPr>
              <a:t> </a:t>
            </a:r>
            <a:endParaRPr lang="en-US" sz="1600" b="1" dirty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3657600" y="4031457"/>
            <a:ext cx="172243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2 Уровень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gray">
          <a:xfrm>
            <a:off x="6400800" y="4031457"/>
            <a:ext cx="172243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3 Уровень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black">
          <a:xfrm>
            <a:off x="3657601" y="2522080"/>
            <a:ext cx="166846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err="1" smtClean="0">
                <a:solidFill>
                  <a:srgbClr val="FFFFFF"/>
                </a:solidFill>
                <a:latin typeface="Century Schoolbook" pitchFamily="18" charset="0"/>
              </a:rPr>
              <a:t>Конвенцио-нальный</a:t>
            </a:r>
            <a:endParaRPr lang="en-US" sz="1600" b="1" dirty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black">
          <a:xfrm>
            <a:off x="6456063" y="2567617"/>
            <a:ext cx="159226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err="1" smtClean="0">
                <a:solidFill>
                  <a:srgbClr val="FFFFFF"/>
                </a:solidFill>
                <a:latin typeface="Century Schoolbook" pitchFamily="18" charset="0"/>
              </a:rPr>
              <a:t>Постконвен-циональный</a:t>
            </a:r>
            <a:endParaRPr lang="en-US" sz="1600" b="1" dirty="0">
              <a:solidFill>
                <a:srgbClr val="FFFFFF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45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err="1">
                <a:solidFill>
                  <a:prstClr val="black"/>
                </a:solidFill>
                <a:latin typeface="Century Schoolbook" pitchFamily="18" charset="0"/>
              </a:rPr>
              <a:t>Преконвенциональный</a:t>
            </a:r>
            <a:r>
              <a:rPr lang="ru-RU" sz="2400" b="1" dirty="0">
                <a:solidFill>
                  <a:prstClr val="black"/>
                </a:solidFill>
                <a:latin typeface="Century Schoolbook" pitchFamily="18" charset="0"/>
              </a:rPr>
              <a:t> уровень</a:t>
            </a:r>
            <a:endParaRPr lang="ru-RU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white">
          <a:xfrm>
            <a:off x="2300288" y="1296591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8F8F8"/>
                </a:solidFill>
                <a:latin typeface="Calibri" pitchFamily="34" charset="0"/>
                <a:cs typeface="Arial" charset="0"/>
              </a:rPr>
              <a:t>Информация с описанием раздела</a:t>
            </a:r>
            <a:endParaRPr lang="en-US" sz="1600" b="1" dirty="0">
              <a:solidFill>
                <a:srgbClr val="F8F8F8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2011362" y="1397199"/>
            <a:ext cx="4818063" cy="741759"/>
          </a:xfrm>
          <a:prstGeom prst="roundRect">
            <a:avLst>
              <a:gd name="adj" fmla="val 12727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alibri" pitchFamily="34" charset="0"/>
              <a:cs typeface="Arial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white">
          <a:xfrm>
            <a:off x="2225674" y="1566267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Подчинение и </a:t>
            </a:r>
            <a:r>
              <a:rPr lang="ru-RU" sz="1600" b="1" dirty="0" smtClean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наказание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101724" y="1299567"/>
            <a:ext cx="1238250" cy="927497"/>
            <a:chOff x="802" y="845"/>
            <a:chExt cx="827" cy="826"/>
          </a:xfrm>
        </p:grpSpPr>
        <p:sp>
          <p:nvSpPr>
            <p:cNvPr id="21" name="Oval 20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4" name="Text Box 23"/>
          <p:cNvSpPr txBox="1">
            <a:spLocks noChangeArrowheads="1"/>
          </p:cNvSpPr>
          <p:nvPr/>
        </p:nvSpPr>
        <p:spPr bwMode="gray">
          <a:xfrm>
            <a:off x="1019843" y="1560314"/>
            <a:ext cx="138931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  <a:cs typeface="Arial" charset="0"/>
              </a:rPr>
              <a:t>1 стадия</a:t>
            </a:r>
            <a:endParaRPr lang="en-US" b="1" dirty="0">
              <a:solidFill>
                <a:srgbClr val="0070C0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2176462" y="2582385"/>
            <a:ext cx="4818063" cy="740569"/>
          </a:xfrm>
          <a:prstGeom prst="roundRect">
            <a:avLst>
              <a:gd name="adj" fmla="val 12727"/>
            </a:avLst>
          </a:prstGeom>
          <a:solidFill>
            <a:srgbClr val="FF33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>
              <a:latin typeface="Calibri" pitchFamily="34" charset="0"/>
              <a:cs typeface="Arial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white">
          <a:xfrm>
            <a:off x="2181224" y="2744310"/>
            <a:ext cx="45704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8F8F8"/>
                </a:solidFill>
                <a:latin typeface="Century Schoolbook" pitchFamily="18" charset="0"/>
                <a:cs typeface="Arial" charset="0"/>
              </a:rPr>
              <a:t>Индивидуализм и обмен</a:t>
            </a:r>
            <a:endParaRPr lang="en-US" sz="1600" b="1" dirty="0">
              <a:solidFill>
                <a:srgbClr val="F8F8F8"/>
              </a:solidFill>
              <a:latin typeface="Century Schoolbook" pitchFamily="18" charset="0"/>
              <a:cs typeface="Arial" charset="0"/>
            </a:endParaRP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6707014" y="2465227"/>
            <a:ext cx="1238250" cy="927497"/>
            <a:chOff x="802" y="845"/>
            <a:chExt cx="827" cy="826"/>
          </a:xfrm>
        </p:grpSpPr>
        <p:sp>
          <p:nvSpPr>
            <p:cNvPr id="28" name="Oval 27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31" name="Text Box 30"/>
          <p:cNvSpPr txBox="1">
            <a:spLocks noChangeArrowheads="1"/>
          </p:cNvSpPr>
          <p:nvPr/>
        </p:nvSpPr>
        <p:spPr bwMode="gray">
          <a:xfrm>
            <a:off x="6561757" y="2744310"/>
            <a:ext cx="146084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FF3399"/>
                </a:solidFill>
                <a:latin typeface="Century Schoolbook" pitchFamily="18" charset="0"/>
                <a:cs typeface="Arial" charset="0"/>
              </a:rPr>
              <a:t>2 стадия</a:t>
            </a:r>
            <a:endParaRPr lang="en-US" b="1" dirty="0">
              <a:solidFill>
                <a:srgbClr val="FF3399"/>
              </a:solidFill>
              <a:latin typeface="Century Schoolbook" pitchFamily="18" charset="0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84484"/>
            <a:ext cx="2663943" cy="159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1019</Words>
  <Application>Microsoft Office PowerPoint</Application>
  <PresentationFormat>Экран (16:9)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Периодизация  Лоуренса Кольберга</vt:lpstr>
      <vt:lpstr>Биография</vt:lpstr>
      <vt:lpstr>Биография</vt:lpstr>
      <vt:lpstr>Биография</vt:lpstr>
      <vt:lpstr>Научная жизнь</vt:lpstr>
      <vt:lpstr>“Дилемма Хайнца”:</vt:lpstr>
      <vt:lpstr>“Дилемма Хайнца” Вопросы:</vt:lpstr>
      <vt:lpstr>Теория морального развития Л. Кольберга</vt:lpstr>
      <vt:lpstr>Преконвенциональный уровень</vt:lpstr>
      <vt:lpstr>Конвенциональный уровень</vt:lpstr>
      <vt:lpstr>Постконвенциональный уровень</vt:lpstr>
      <vt:lpstr>КРИТИКА ТЕОРИИ НРАВСТВЕННОГО РАЗВИТИЯ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Периодизация  Лоуренса Кольберга</dc:title>
  <dc:creator>Ирина Мартюшова</dc:creator>
  <cp:lastModifiedBy>13</cp:lastModifiedBy>
  <cp:revision>25</cp:revision>
  <dcterms:created xsi:type="dcterms:W3CDTF">2023-05-08T04:45:17Z</dcterms:created>
  <dcterms:modified xsi:type="dcterms:W3CDTF">2023-05-08T10:07:18Z</dcterms:modified>
</cp:coreProperties>
</file>