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4" d="100"/>
          <a:sy n="84" d="100"/>
        </p:scale>
        <p:origin x="658"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753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9841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3366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5584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3709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9807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0880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9512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2397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6854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899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33267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9809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46224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3024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3542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2572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61BEF0D-F0BB-DE4B-95CE-6DB70DBA9567}" type="datetimeFigureOut">
              <a:rPr lang="en-US" smtClean="0"/>
              <a:pPr/>
              <a:t>5/15/2019</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335071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5" y="585217"/>
            <a:ext cx="8825658" cy="1700784"/>
          </a:xfrm>
        </p:spPr>
        <p:txBody>
          <a:bodyPr/>
          <a:lstStyle/>
          <a:p>
            <a:r>
              <a:rPr lang="ru-RU" sz="3600" dirty="0" smtClean="0"/>
              <a:t>Педагогическое взаимодействие как универсальная характеристика</a:t>
            </a:r>
            <a:endParaRPr lang="ru-RU" sz="3600" dirty="0"/>
          </a:p>
        </p:txBody>
      </p:sp>
      <p:sp>
        <p:nvSpPr>
          <p:cNvPr id="3" name="Подзаголовок 2"/>
          <p:cNvSpPr>
            <a:spLocks noGrp="1"/>
          </p:cNvSpPr>
          <p:nvPr>
            <p:ph type="subTitle" idx="1"/>
          </p:nvPr>
        </p:nvSpPr>
        <p:spPr>
          <a:xfrm>
            <a:off x="2608851" y="4493916"/>
            <a:ext cx="8825658" cy="861420"/>
          </a:xfrm>
        </p:spPr>
        <p:txBody>
          <a:bodyPr>
            <a:normAutofit fontScale="77500" lnSpcReduction="20000"/>
          </a:bodyPr>
          <a:lstStyle/>
          <a:p>
            <a:pPr algn="r"/>
            <a:r>
              <a:rPr lang="ru-RU" dirty="0" smtClean="0"/>
              <a:t>Работу выполнили:</a:t>
            </a:r>
          </a:p>
          <a:p>
            <a:pPr algn="r"/>
            <a:r>
              <a:rPr lang="ru-RU" dirty="0" smtClean="0"/>
              <a:t> Большакова Дарья,</a:t>
            </a:r>
          </a:p>
          <a:p>
            <a:pPr algn="r"/>
            <a:r>
              <a:rPr lang="ru-RU" dirty="0" err="1" smtClean="0"/>
              <a:t>Варягина</a:t>
            </a:r>
            <a:r>
              <a:rPr lang="ru-RU" dirty="0" smtClean="0"/>
              <a:t> Полина</a:t>
            </a:r>
            <a:endParaRPr lang="ru-RU" dirty="0"/>
          </a:p>
        </p:txBody>
      </p:sp>
    </p:spTree>
    <p:extLst>
      <p:ext uri="{BB962C8B-B14F-4D97-AF65-F5344CB8AC3E}">
        <p14:creationId xmlns:p14="http://schemas.microsoft.com/office/powerpoint/2010/main" val="3248430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973668"/>
            <a:ext cx="8761413" cy="1028868"/>
          </a:xfrm>
        </p:spPr>
        <p:txBody>
          <a:bodyPr/>
          <a:lstStyle/>
          <a:p>
            <a:r>
              <a:rPr lang="ru-RU" dirty="0" smtClean="0"/>
              <a:t>Педагогическое взаимодействие - это</a:t>
            </a:r>
            <a:endParaRPr lang="ru-RU" dirty="0"/>
          </a:p>
        </p:txBody>
      </p:sp>
      <p:sp>
        <p:nvSpPr>
          <p:cNvPr id="3" name="Объект 2"/>
          <p:cNvSpPr>
            <a:spLocks noGrp="1"/>
          </p:cNvSpPr>
          <p:nvPr>
            <p:ph idx="1"/>
          </p:nvPr>
        </p:nvSpPr>
        <p:spPr/>
        <p:txBody>
          <a:bodyPr/>
          <a:lstStyle/>
          <a:p>
            <a:pPr marL="0" indent="0">
              <a:buNone/>
            </a:pPr>
            <a:r>
              <a:rPr lang="ru-RU" dirty="0"/>
              <a:t>У</a:t>
            </a:r>
            <a:r>
              <a:rPr lang="ru-RU" dirty="0" smtClean="0"/>
              <a:t>ниверсальная </a:t>
            </a:r>
            <a:r>
              <a:rPr lang="ru-RU" dirty="0"/>
              <a:t>характеристика педагогического процесса, его основа. Педагогическое взаимодействие в широком смысле - это взаимосвязанная деятельность педагога и воспитанников. Благодаря этой деятельности и обеспечивается динамика педагогической системы и протекание педагогического процесса.</a:t>
            </a:r>
            <a:endParaRPr lang="ru-RU" dirty="0"/>
          </a:p>
        </p:txBody>
      </p:sp>
    </p:spTree>
    <p:extLst>
      <p:ext uri="{BB962C8B-B14F-4D97-AF65-F5344CB8AC3E}">
        <p14:creationId xmlns:p14="http://schemas.microsoft.com/office/powerpoint/2010/main" val="4073341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973668"/>
            <a:ext cx="8761413" cy="1102020"/>
          </a:xfrm>
        </p:spPr>
        <p:txBody>
          <a:bodyPr/>
          <a:lstStyle/>
          <a:p>
            <a:r>
              <a:rPr lang="ru-RU" sz="2000" dirty="0"/>
              <a:t>В педагогической науке существуют термины «педагогическое воздействие» и «педагогическое взаимодействие».</a:t>
            </a:r>
            <a:br>
              <a:rPr lang="ru-RU" sz="2000" dirty="0"/>
            </a:br>
            <a:r>
              <a:rPr lang="ru-RU" dirty="0"/>
              <a:t> </a:t>
            </a:r>
            <a:br>
              <a:rPr lang="ru-RU" dirty="0"/>
            </a:br>
            <a:endParaRPr lang="ru-RU" dirty="0"/>
          </a:p>
        </p:txBody>
      </p:sp>
      <p:sp>
        <p:nvSpPr>
          <p:cNvPr id="3" name="Объект 2"/>
          <p:cNvSpPr>
            <a:spLocks noGrp="1"/>
          </p:cNvSpPr>
          <p:nvPr>
            <p:ph idx="1"/>
          </p:nvPr>
        </p:nvSpPr>
        <p:spPr/>
        <p:txBody>
          <a:bodyPr/>
          <a:lstStyle/>
          <a:p>
            <a:r>
              <a:rPr lang="ru-RU" b="1" dirty="0"/>
              <a:t>Педагогическое воздействие</a:t>
            </a:r>
            <a:r>
              <a:rPr lang="ru-RU" dirty="0"/>
              <a:t> предполагает активные действия педагога в отношении воспитанника и готовность воспитанника принять их и измениться вод их влиянием. Иначе говоря, педагог в таких отношениях выступает субъектом, а воспитанник – объектом, а сами отношения являются субъект-объектными. При чёткой организации педагогическое воздействие даёт хороший эффект, однако имеет существенный недостаток: оно крайне неэффективно для формирования самостоятельности, творчества, инициативы, активной жизненной позиции – тех качеств, без которых немыслима свободная саморазвивающаяся личность (а именно такая личность является целью современного воспитания).</a:t>
            </a:r>
            <a:endParaRPr lang="ru-RU" dirty="0"/>
          </a:p>
        </p:txBody>
      </p:sp>
    </p:spTree>
    <p:extLst>
      <p:ext uri="{BB962C8B-B14F-4D97-AF65-F5344CB8AC3E}">
        <p14:creationId xmlns:p14="http://schemas.microsoft.com/office/powerpoint/2010/main" val="2791964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dirty="0"/>
              <a:t>Педагогическое взаимодействие</a:t>
            </a:r>
            <a:r>
              <a:rPr lang="ru-RU" dirty="0"/>
              <a:t> – это согласованная деятельность педагога и воспитанника по достижению совместных целей и результатов. При взаимодействии педагога и воспитанника они оба являются субъектами, их взаимоотношения приобретают субъект-субъектный характер. Таким образом, понятие педагогического взаимодействия гораздо шире понятия педагогического воздействия. Педагогическое взаимодействие всегда имеет два взаимообусловленных компонента: педагогическое воздействие и ответную реакцию воспитанника </a:t>
            </a:r>
            <a:endParaRPr lang="ru-RU" dirty="0"/>
          </a:p>
        </p:txBody>
      </p:sp>
    </p:spTree>
    <p:extLst>
      <p:ext uri="{BB962C8B-B14F-4D97-AF65-F5344CB8AC3E}">
        <p14:creationId xmlns:p14="http://schemas.microsoft.com/office/powerpoint/2010/main" val="2744988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1757664" y="2473284"/>
            <a:ext cx="7391400" cy="2514600"/>
          </a:xfrm>
          <a:prstGeom prst="rect">
            <a:avLst/>
          </a:prstGeom>
        </p:spPr>
      </p:pic>
    </p:spTree>
    <p:extLst>
      <p:ext uri="{BB962C8B-B14F-4D97-AF65-F5344CB8AC3E}">
        <p14:creationId xmlns:p14="http://schemas.microsoft.com/office/powerpoint/2010/main" val="2923476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5879592" y="4785827"/>
            <a:ext cx="4629150" cy="1800225"/>
          </a:xfrm>
          <a:prstGeom prst="rect">
            <a:avLst/>
          </a:prstGeom>
        </p:spPr>
      </p:pic>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154954" y="1975104"/>
            <a:ext cx="8825659" cy="4044696"/>
          </a:xfrm>
        </p:spPr>
        <p:txBody>
          <a:bodyPr/>
          <a:lstStyle/>
          <a:p>
            <a:r>
              <a:rPr lang="ru-RU" dirty="0">
                <a:solidFill>
                  <a:schemeClr val="tx1"/>
                </a:solidFill>
              </a:rPr>
              <a:t>При первом варианте воздействие выходит на первый план, обратная связь осуществляется эпизодически. Поэтому отношения между педагогом и воспитанником в целом можно охарактеризовать как субъект-объектные, односторонне активные.</a:t>
            </a:r>
          </a:p>
          <a:p>
            <a:r>
              <a:rPr lang="ru-RU" b="1" dirty="0"/>
              <a:t>Пример.</a:t>
            </a:r>
            <a:r>
              <a:rPr lang="ru-RU" dirty="0"/>
              <a:t> При изучении правила педагог демонстрирует образцы, алгоритмы деятельности, а ребёнок их запоминает и воспроизводит. При неправильном воспроизведении педагог разъясняет ошибки, снова демонстрирует образец, а ребёнок снова запоминает и воспроизводит его до тех пока, пока не усваивает данное правило.</a:t>
            </a:r>
          </a:p>
          <a:p>
            <a:endParaRPr lang="ru-RU" dirty="0"/>
          </a:p>
        </p:txBody>
      </p:sp>
    </p:spTree>
    <p:extLst>
      <p:ext uri="{BB962C8B-B14F-4D97-AF65-F5344CB8AC3E}">
        <p14:creationId xmlns:p14="http://schemas.microsoft.com/office/powerpoint/2010/main" val="1989948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122830" y="1816272"/>
            <a:ext cx="8825659" cy="5046132"/>
          </a:xfrm>
        </p:spPr>
        <p:txBody>
          <a:bodyPr/>
          <a:lstStyle/>
          <a:p>
            <a:r>
              <a:rPr lang="ru-RU" dirty="0">
                <a:solidFill>
                  <a:schemeClr val="tx1"/>
                </a:solidFill>
              </a:rPr>
              <a:t>Второй вариант отражает единство воздействия и обратной связи в педагогическом действии. Обратная связь осуществляется постоянно, неотделимо от педагогического воздействия. Характер отношений: субъект-субъектный, интерактивный.</a:t>
            </a:r>
          </a:p>
          <a:p>
            <a:r>
              <a:rPr lang="ru-RU" b="1" dirty="0"/>
              <a:t>Пример.</a:t>
            </a:r>
            <a:r>
              <a:rPr lang="ru-RU" dirty="0"/>
              <a:t> Учитель объясняет новый материал в режиме диалога, стимулируя активность учащихся: просит их продолжить мысль, найти ошибку, привести свои примеры. При этом он следит за их реакцией на свои действия, отвечает на их вопросы (в том числе, невысказанные, угаданные по невербальным реакциям).</a:t>
            </a:r>
          </a:p>
          <a:p>
            <a:r>
              <a:rPr lang="ru-RU" dirty="0"/>
              <a:t> </a:t>
            </a:r>
          </a:p>
          <a:p>
            <a:endParaRPr lang="ru-RU" dirty="0"/>
          </a:p>
        </p:txBody>
      </p:sp>
      <p:pic>
        <p:nvPicPr>
          <p:cNvPr id="4" name="Рисунок 3"/>
          <p:cNvPicPr>
            <a:picLocks noChangeAspect="1"/>
          </p:cNvPicPr>
          <p:nvPr/>
        </p:nvPicPr>
        <p:blipFill>
          <a:blip r:embed="rId2"/>
          <a:stretch>
            <a:fillRect/>
          </a:stretch>
        </p:blipFill>
        <p:spPr>
          <a:xfrm>
            <a:off x="4892611" y="4585525"/>
            <a:ext cx="4619625" cy="1838325"/>
          </a:xfrm>
          <a:prstGeom prst="rect">
            <a:avLst/>
          </a:prstGeom>
        </p:spPr>
      </p:pic>
    </p:spTree>
    <p:extLst>
      <p:ext uri="{BB962C8B-B14F-4D97-AF65-F5344CB8AC3E}">
        <p14:creationId xmlns:p14="http://schemas.microsoft.com/office/powerpoint/2010/main" val="242069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Заключение</a:t>
            </a:r>
            <a:endParaRPr lang="ru-RU" dirty="0"/>
          </a:p>
        </p:txBody>
      </p:sp>
      <p:sp>
        <p:nvSpPr>
          <p:cNvPr id="3" name="Объект 2"/>
          <p:cNvSpPr>
            <a:spLocks noGrp="1"/>
          </p:cNvSpPr>
          <p:nvPr>
            <p:ph idx="1"/>
          </p:nvPr>
        </p:nvSpPr>
        <p:spPr/>
        <p:txBody>
          <a:bodyPr/>
          <a:lstStyle/>
          <a:p>
            <a:r>
              <a:rPr lang="ru-RU" dirty="0"/>
              <a:t>Благодаря педагогическому взаимодействию наиболее успешно развиваются инициативность, способность строить свои действия с учётом действий партнёра, понимать эмоциональные состояния участников совместной деятельности, способность добывать недостающую информацию в диалоге, готовность предложить свою помощь и план общего действия, способность к мирному разрешению конфликтов,</a:t>
            </a:r>
            <a:endParaRPr lang="ru-RU" dirty="0"/>
          </a:p>
        </p:txBody>
      </p:sp>
    </p:spTree>
    <p:extLst>
      <p:ext uri="{BB962C8B-B14F-4D97-AF65-F5344CB8AC3E}">
        <p14:creationId xmlns:p14="http://schemas.microsoft.com/office/powerpoint/2010/main" val="27448263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Совет директоров">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Совет директоров">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вет директоров">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20</TotalTime>
  <Words>180</Words>
  <Application>Microsoft Office PowerPoint</Application>
  <PresentationFormat>Широкоэкранный</PresentationFormat>
  <Paragraphs>16</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Century Gothic</vt:lpstr>
      <vt:lpstr>Wingdings 3</vt:lpstr>
      <vt:lpstr>Совет директоров</vt:lpstr>
      <vt:lpstr>Педагогическое взаимодействие как универсальная характеристика</vt:lpstr>
      <vt:lpstr>Педагогическое взаимодействие - это</vt:lpstr>
      <vt:lpstr>В педагогической науке существуют термины «педагогическое воздействие» и «педагогическое взаимодействие».   </vt:lpstr>
      <vt:lpstr>Презентация PowerPoint</vt:lpstr>
      <vt:lpstr>Презентация PowerPoint</vt:lpstr>
      <vt:lpstr>Презентация PowerPoint</vt:lpstr>
      <vt:lpstr>Презентация PowerPoint</vt:lpstr>
      <vt:lpstr>Заключение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Педагогическое взаимодействие как универсальная характеристика</dc:title>
  <dc:creator>Andron</dc:creator>
  <cp:lastModifiedBy>Andron</cp:lastModifiedBy>
  <cp:revision>3</cp:revision>
  <dcterms:created xsi:type="dcterms:W3CDTF">2019-05-15T13:41:29Z</dcterms:created>
  <dcterms:modified xsi:type="dcterms:W3CDTF">2019-05-15T14:01:35Z</dcterms:modified>
</cp:coreProperties>
</file>