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4" r:id="rId3"/>
    <p:sldId id="262" r:id="rId4"/>
    <p:sldId id="267" r:id="rId5"/>
    <p:sldId id="263" r:id="rId6"/>
    <p:sldId id="265" r:id="rId7"/>
    <p:sldId id="266" r:id="rId8"/>
    <p:sldId id="268" r:id="rId9"/>
    <p:sldId id="269" r:id="rId10"/>
    <p:sldId id="270" r:id="rId11"/>
    <p:sldId id="273" r:id="rId12"/>
    <p:sldId id="271" r:id="rId13"/>
    <p:sldId id="272" r:id="rId14"/>
    <p:sldId id="274" r:id="rId15"/>
    <p:sldId id="275" r:id="rId16"/>
    <p:sldId id="276" r:id="rId17"/>
    <p:sldId id="277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50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72632C-E82D-4B6C-B8B5-57FED43341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3FD9664-0819-402A-B6F1-E6B503B7FB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9C005C-5362-402F-883F-3EE26D770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B6270-980D-48D0-9084-BB776E8A1915}" type="datetimeFigureOut">
              <a:rPr lang="ru-RU" smtClean="0"/>
              <a:t>24.06.2023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A82D96-8A22-4AAA-A16F-0530975E8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D94C6E-A3AD-4A3E-B776-9410CF8C6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9D86-BCAF-48FB-A225-E2721EA2F7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221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AED29F-08EB-448E-B77A-36B63BAFF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618B8D0-E16F-48B0-AB23-E63E4EF67B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2D8DA3C-7C05-491B-A627-F031585A1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B6270-980D-48D0-9084-BB776E8A1915}" type="datetimeFigureOut">
              <a:rPr lang="ru-RU" smtClean="0"/>
              <a:t>24.06.2023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AE8873F-F1D7-4D12-BBA4-3F308A2D7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7BE7D0-3A78-445C-9AF0-13FAABA36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9D86-BCAF-48FB-A225-E2721EA2F7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54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DAAE940-7247-4527-9763-9936046C18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C976B2D-7DCA-444E-971C-95329FA089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561B4E-7F7C-4BF1-973D-835CF35E6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B6270-980D-48D0-9084-BB776E8A1915}" type="datetimeFigureOut">
              <a:rPr lang="ru-RU" smtClean="0"/>
              <a:t>24.06.2023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B738E97-09CD-4B93-A6CB-6045F356F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82FC91B-3835-416A-90E0-055366EBD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9D86-BCAF-48FB-A225-E2721EA2F7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211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489AC3-C720-4E2D-8110-598F1A2DC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3CDD58-3CDB-4077-8A99-0CA1A8ADF1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6F94E8-06D4-4DAE-B845-A433BC7A8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B6270-980D-48D0-9084-BB776E8A1915}" type="datetimeFigureOut">
              <a:rPr lang="ru-RU" smtClean="0"/>
              <a:t>24.06.2023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D85616-403E-40DC-95B5-2181B2D6E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8DFEF9-8B59-44C9-9736-01DBC9694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9D86-BCAF-48FB-A225-E2721EA2F7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743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9881DE-493D-4FCE-9BE2-2D0EDCECD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C006D8D-809A-47C2-B0D4-58AA591A8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B13412-D99E-479D-B130-740B4D535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B6270-980D-48D0-9084-BB776E8A1915}" type="datetimeFigureOut">
              <a:rPr lang="ru-RU" smtClean="0"/>
              <a:t>24.06.2023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BD8BC6E-DCE1-4DE0-844B-CC6024E48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ACD632-2283-4D9A-90F7-10034C6AD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9D86-BCAF-48FB-A225-E2721EA2F7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908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450926-4BC1-42AB-A7EF-7C3A111B4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7970E8-C71B-425C-A95B-294EEC23B7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5AB6A24-69BA-4936-B465-41E5573BAE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0D55DEC-3513-49F1-BBAC-396B694D8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B6270-980D-48D0-9084-BB776E8A1915}" type="datetimeFigureOut">
              <a:rPr lang="ru-RU" smtClean="0"/>
              <a:t>24.06.2023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C4F55F3-3547-4CBA-832D-BB6977F80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C5E8ECA-0A67-4CEB-A02A-04A8ADF87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9D86-BCAF-48FB-A225-E2721EA2F7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490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CA7BD7-4604-4116-AAD5-536599A77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ADE55D1-0DBB-42AD-A62B-7141E0E698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6B30FEF-1A75-4C33-BCCB-72B6ACC34B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2879EB2-6BC8-4170-942E-0567D26765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62B35EF-F712-4576-9DE3-F2CF6C0D86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DE34AEF-595E-4DB4-AC8A-60C2401AB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B6270-980D-48D0-9084-BB776E8A1915}" type="datetimeFigureOut">
              <a:rPr lang="ru-RU" smtClean="0"/>
              <a:t>24.06.2023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15219BA-8B24-4F75-B8F7-A0BB65B72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186286E-6281-43E3-B5FA-9EA62ED70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9D86-BCAF-48FB-A225-E2721EA2F7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12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9E7C6B-810A-49E7-9DED-0E0DE67A5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E0E9AEB-A89B-4707-B626-AC1932EEC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B6270-980D-48D0-9084-BB776E8A1915}" type="datetimeFigureOut">
              <a:rPr lang="ru-RU" smtClean="0"/>
              <a:t>24.06.2023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EBE6FB0-6F3A-422D-931E-58BB2DC1A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EF632DA-D382-4890-A6DF-6C77A367C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9D86-BCAF-48FB-A225-E2721EA2F7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162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B271D57-8574-438F-93F7-99AA93604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B6270-980D-48D0-9084-BB776E8A1915}" type="datetimeFigureOut">
              <a:rPr lang="ru-RU" smtClean="0"/>
              <a:t>24.06.2023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B4CCC35-55A2-443B-8083-A4194F88E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3C19D1F-6F6A-445B-87A2-3B2C82613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9D86-BCAF-48FB-A225-E2721EA2F7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413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E04B16-90CF-4144-9A0E-E2349AB9D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2CB921-939E-44B0-8A56-2E69420C42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99E8980-A7C3-40E4-8E79-1E75F9E97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05E17F8-4C74-4B6E-982D-E48E9A442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B6270-980D-48D0-9084-BB776E8A1915}" type="datetimeFigureOut">
              <a:rPr lang="ru-RU" smtClean="0"/>
              <a:t>24.06.2023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4285B53-F098-4606-8D84-7F55E58F3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915402F-36AF-4D30-A5F2-6D09F97EE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9D86-BCAF-48FB-A225-E2721EA2F7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047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6270E5-B1EB-40F2-B56F-127D77EC7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A9FE561-64FC-469D-9014-CFC5F7BB37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8AA0FE8-3974-4D34-88AD-AA9EB7B48F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CE3514F-0B62-4421-8602-1FDA8B907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B6270-980D-48D0-9084-BB776E8A1915}" type="datetimeFigureOut">
              <a:rPr lang="ru-RU" smtClean="0"/>
              <a:t>24.06.2023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DF0DD80-E673-4791-B4B0-4E2A8B3E3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B5C37A9-63F4-4082-B161-5FA11554E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9D86-BCAF-48FB-A225-E2721EA2F7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861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2BA9FD-7165-4721-BA19-B092DC7E8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02A549-B2BD-4EB6-94C8-233B97882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A978FF1-8444-4014-BB45-2ECC0F5695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B6270-980D-48D0-9084-BB776E8A1915}" type="datetimeFigureOut">
              <a:rPr lang="ru-RU" smtClean="0"/>
              <a:t>24.06.2023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590CDA3-3443-48EA-85E1-3B8CE40EBC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3D73891-742B-4857-8D33-DEE09DBF72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59D86-BCAF-48FB-A225-E2721EA2F7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557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29697ECE-B3BE-427D-8723-F96BCF73CA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46525" y="-160357"/>
            <a:ext cx="12528438" cy="7018357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FEC7EE-73A2-4F1A-A7CC-A755BC9BC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19175"/>
          </a:xfrm>
        </p:spPr>
        <p:txBody>
          <a:bodyPr>
            <a:normAutofit/>
          </a:bodyPr>
          <a:lstStyle/>
          <a:p>
            <a:pPr algn="r"/>
            <a:r>
              <a:rPr lang="ru-RU" sz="2800" b="1" dirty="0">
                <a:latin typeface="Arial Black" panose="020B0A04020102020204" pitchFamily="34" charset="0"/>
              </a:rPr>
              <a:t>МА ДОУ ПГО «Детский сад № 63</a:t>
            </a:r>
            <a:br>
              <a:rPr lang="ru-RU" sz="2800" b="1" dirty="0">
                <a:latin typeface="Arial Black" panose="020B0A04020102020204" pitchFamily="34" charset="0"/>
              </a:rPr>
            </a:br>
            <a:endParaRPr lang="ru-RU" sz="2800" b="1" dirty="0">
              <a:latin typeface="Arial Black" panose="020B0A040201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E5EE2B-7172-4372-B043-AC55DC080AD4}"/>
              </a:ext>
            </a:extLst>
          </p:cNvPr>
          <p:cNvSpPr txBox="1"/>
          <p:nvPr/>
        </p:nvSpPr>
        <p:spPr>
          <a:xfrm>
            <a:off x="689366" y="204768"/>
            <a:ext cx="11540734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sz="4000" b="1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4000" b="1" dirty="0">
              <a:solidFill>
                <a:srgbClr val="FFFF00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4000" b="1" dirty="0">
              <a:solidFill>
                <a:srgbClr val="FFFF00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4000" b="1" dirty="0">
              <a:solidFill>
                <a:srgbClr val="FFFF00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4000" b="1" dirty="0">
              <a:solidFill>
                <a:srgbClr val="FFFF00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5400" b="1" dirty="0">
                <a:solidFill>
                  <a:srgbClr val="FFFF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Познавательный п</a:t>
            </a:r>
            <a:r>
              <a:rPr lang="ru-RU" sz="5400" b="1" dirty="0">
                <a:solidFill>
                  <a:srgbClr val="FFFF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роект: </a:t>
            </a:r>
          </a:p>
          <a:p>
            <a:pPr>
              <a:spcAft>
                <a:spcPts val="0"/>
              </a:spcAft>
            </a:pPr>
            <a:r>
              <a:rPr lang="ru-RU" sz="5400" b="1" dirty="0">
                <a:solidFill>
                  <a:srgbClr val="FFFF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 Улица, на которой я живу»</a:t>
            </a:r>
            <a:r>
              <a:rPr lang="ru-RU" sz="5400" dirty="0">
                <a:solidFill>
                  <a:srgbClr val="FFFF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817331-0F83-4F0B-B769-236188E8F2D3}"/>
              </a:ext>
            </a:extLst>
          </p:cNvPr>
          <p:cNvSpPr txBox="1"/>
          <p:nvPr/>
        </p:nvSpPr>
        <p:spPr>
          <a:xfrm>
            <a:off x="3175000" y="5197217"/>
            <a:ext cx="838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Участники проекта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дети, воспитатели, родители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28664C-9167-407A-B3C7-8834255234B4}"/>
              </a:ext>
            </a:extLst>
          </p:cNvPr>
          <p:cNvSpPr txBox="1"/>
          <p:nvPr/>
        </p:nvSpPr>
        <p:spPr>
          <a:xfrm>
            <a:off x="3314700" y="5727700"/>
            <a:ext cx="76708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Продолжительность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краткосрочный, июнь, июль.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6226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4E5716B-F45A-4126-8F72-4F1C0DB95A8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90F815DA-D658-4502-9720-84F859CE2FC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2522192"/>
              </p:ext>
            </p:extLst>
          </p:nvPr>
        </p:nvGraphicFramePr>
        <p:xfrm>
          <a:off x="330200" y="203200"/>
          <a:ext cx="11639550" cy="6451600"/>
        </p:xfrm>
        <a:graphic>
          <a:graphicData uri="http://schemas.openxmlformats.org/drawingml/2006/table">
            <a:tbl>
              <a:tblPr firstRow="1" firstCol="1" bandRow="1"/>
              <a:tblGrid>
                <a:gridCol w="882501">
                  <a:extLst>
                    <a:ext uri="{9D8B030D-6E8A-4147-A177-3AD203B41FA5}">
                      <a16:colId xmlns:a16="http://schemas.microsoft.com/office/drawing/2014/main" val="1934802169"/>
                    </a:ext>
                  </a:extLst>
                </a:gridCol>
                <a:gridCol w="2281798">
                  <a:extLst>
                    <a:ext uri="{9D8B030D-6E8A-4147-A177-3AD203B41FA5}">
                      <a16:colId xmlns:a16="http://schemas.microsoft.com/office/drawing/2014/main" val="4050782165"/>
                    </a:ext>
                  </a:extLst>
                </a:gridCol>
                <a:gridCol w="6068079">
                  <a:extLst>
                    <a:ext uri="{9D8B030D-6E8A-4147-A177-3AD203B41FA5}">
                      <a16:colId xmlns:a16="http://schemas.microsoft.com/office/drawing/2014/main" val="42367556"/>
                    </a:ext>
                  </a:extLst>
                </a:gridCol>
                <a:gridCol w="2407172">
                  <a:extLst>
                    <a:ext uri="{9D8B030D-6E8A-4147-A177-3AD203B41FA5}">
                      <a16:colId xmlns:a16="http://schemas.microsoft.com/office/drawing/2014/main" val="3667312964"/>
                    </a:ext>
                  </a:extLst>
                </a:gridCol>
              </a:tblGrid>
              <a:tr h="6451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неделя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Целевая прогулка по улице  К- Маркса.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Цель: рассказ, в честь кого ее так назвали,  о достопримечательности улицы ( много магазинов, аптек, больница, школа, библиотека, 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*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Экскурсия по городу улице К- Маркса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Цель: обратить внимание на то, какие у нас улицы, какие у них названия.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Рисование</a:t>
                      </a:r>
                      <a:r>
                        <a:rPr lang="ru-RU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улицы к-Маркса глазами детей.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Цель: вызвать у детей желание рисовать улицу всевозможными средствами, изготовление коллективного альбома из рисунков. Развивать мелкую моторику, логическое мышление, эстетические навыки.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Настольно-печатные игры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:  «Прогулка по городу.»,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*Рассматривание иллюстраций домов 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*Д/игра  «Сосчитай этажи. Назови дом»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*Игра : «Сравни дома». </a:t>
                      </a:r>
                      <a:r>
                        <a:rPr lang="ru-RU" sz="20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чего строят дома? В каком доме люди живут в городе? В деревне?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ети с родителями составляют мини-рассказ» «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Улица, на которой я живу» Как называется? Какая она (Тихая, шумная, зеленая. Что расположена на этой улице: аптека, магазин….)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23125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36181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42868C2-BF64-4C55-A270-9670D53936E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F03F0BA9-9EAF-40BC-B676-1ABB376268E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690819"/>
              </p:ext>
            </p:extLst>
          </p:nvPr>
        </p:nvGraphicFramePr>
        <p:xfrm>
          <a:off x="165100" y="190500"/>
          <a:ext cx="11836400" cy="6476999"/>
        </p:xfrm>
        <a:graphic>
          <a:graphicData uri="http://schemas.openxmlformats.org/drawingml/2006/table">
            <a:tbl>
              <a:tblPr firstRow="1" firstCol="1" bandRow="1"/>
              <a:tblGrid>
                <a:gridCol w="965200">
                  <a:extLst>
                    <a:ext uri="{9D8B030D-6E8A-4147-A177-3AD203B41FA5}">
                      <a16:colId xmlns:a16="http://schemas.microsoft.com/office/drawing/2014/main" val="1762754045"/>
                    </a:ext>
                  </a:extLst>
                </a:gridCol>
                <a:gridCol w="2832100">
                  <a:extLst>
                    <a:ext uri="{9D8B030D-6E8A-4147-A177-3AD203B41FA5}">
                      <a16:colId xmlns:a16="http://schemas.microsoft.com/office/drawing/2014/main" val="3305978038"/>
                    </a:ext>
                  </a:extLst>
                </a:gridCol>
                <a:gridCol w="4816944">
                  <a:extLst>
                    <a:ext uri="{9D8B030D-6E8A-4147-A177-3AD203B41FA5}">
                      <a16:colId xmlns:a16="http://schemas.microsoft.com/office/drawing/2014/main" val="3981960057"/>
                    </a:ext>
                  </a:extLst>
                </a:gridCol>
                <a:gridCol w="3222156">
                  <a:extLst>
                    <a:ext uri="{9D8B030D-6E8A-4147-A177-3AD203B41FA5}">
                      <a16:colId xmlns:a16="http://schemas.microsoft.com/office/drawing/2014/main" val="3841944932"/>
                    </a:ext>
                  </a:extLst>
                </a:gridCol>
              </a:tblGrid>
              <a:tr h="64769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неделя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Рассказ воспитателя о БКЭК, библиотеке, памятнике.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*Целевая  прогулка по улице  К-Маркса.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Цель: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знакомство с «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Бажовским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экспозиционным комплексом», библиотекой имени П.П. Бажова, памятником П.П. Бажову.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Аппликация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«Городская улица -т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ранспорт на проезжей части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*</a:t>
                      </a: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Знакомство с книгой и чтение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стихов  «Стихи ребят из города </a:t>
                      </a: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Полевского «</a:t>
                      </a:r>
                      <a:r>
                        <a:rPr lang="ru-RU" sz="24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Подарение</a:t>
                      </a: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*«Нарисуй дом, в котором я живу»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Оказание помощи в оформлении фотоальбома: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«Улица, на которой я живу», «Дом в котором я живу»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2626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09730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851368F-DAD1-4E23-A1FE-073BBA8213B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A883597C-61A2-4DD2-9E6A-2CACFF6EBC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6280402"/>
              </p:ext>
            </p:extLst>
          </p:nvPr>
        </p:nvGraphicFramePr>
        <p:xfrm>
          <a:off x="260350" y="254000"/>
          <a:ext cx="11671300" cy="6350000"/>
        </p:xfrm>
        <a:graphic>
          <a:graphicData uri="http://schemas.openxmlformats.org/drawingml/2006/table">
            <a:tbl>
              <a:tblPr firstRow="1" firstCol="1" bandRow="1"/>
              <a:tblGrid>
                <a:gridCol w="990600">
                  <a:extLst>
                    <a:ext uri="{9D8B030D-6E8A-4147-A177-3AD203B41FA5}">
                      <a16:colId xmlns:a16="http://schemas.microsoft.com/office/drawing/2014/main" val="3742459553"/>
                    </a:ext>
                  </a:extLst>
                </a:gridCol>
                <a:gridCol w="3196329">
                  <a:extLst>
                    <a:ext uri="{9D8B030D-6E8A-4147-A177-3AD203B41FA5}">
                      <a16:colId xmlns:a16="http://schemas.microsoft.com/office/drawing/2014/main" val="1068101346"/>
                    </a:ext>
                  </a:extLst>
                </a:gridCol>
                <a:gridCol w="4741171">
                  <a:extLst>
                    <a:ext uri="{9D8B030D-6E8A-4147-A177-3AD203B41FA5}">
                      <a16:colId xmlns:a16="http://schemas.microsoft.com/office/drawing/2014/main" val="275087082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699384768"/>
                    </a:ext>
                  </a:extLst>
                </a:gridCol>
              </a:tblGrid>
              <a:tr h="635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неделя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Рассказ воспитателя о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втором микрорайоне, школе, пруде, о памятнике погибшим жителям этого микрорайона.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*Прогулка по улице, на которой находится детский сад.( Второй микрорайон)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Цель: закрепить адрес д/сада, уточнить кто из детей живет во втором микрорайоне, достопримечательности.</a:t>
                      </a: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. 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 </a:t>
                      </a: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Конструирование: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«Город» из конструктора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Чтение стихов ребят из города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Полевского из книги «Кошелек из листика»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*Создание альбома: «Прогулка по второму </a:t>
                      </a:r>
                      <a:r>
                        <a:rPr lang="ru-RU" sz="24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микрорайну</a:t>
                      </a: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*Консультация: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«Как важно знать каждому ребёнку свой адрес.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37129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02952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0286CC5-8865-4EEE-89D5-324A1EE5341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22365624-F44B-4982-AC9A-1F58B1AFA7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2249109"/>
              </p:ext>
            </p:extLst>
          </p:nvPr>
        </p:nvGraphicFramePr>
        <p:xfrm>
          <a:off x="203200" y="254001"/>
          <a:ext cx="11696700" cy="6517105"/>
        </p:xfrm>
        <a:graphic>
          <a:graphicData uri="http://schemas.openxmlformats.org/drawingml/2006/table">
            <a:tbl>
              <a:tblPr firstRow="1" firstCol="1" bandRow="1"/>
              <a:tblGrid>
                <a:gridCol w="1204925">
                  <a:extLst>
                    <a:ext uri="{9D8B030D-6E8A-4147-A177-3AD203B41FA5}">
                      <a16:colId xmlns:a16="http://schemas.microsoft.com/office/drawing/2014/main" val="795879292"/>
                    </a:ext>
                  </a:extLst>
                </a:gridCol>
                <a:gridCol w="2478075">
                  <a:extLst>
                    <a:ext uri="{9D8B030D-6E8A-4147-A177-3AD203B41FA5}">
                      <a16:colId xmlns:a16="http://schemas.microsoft.com/office/drawing/2014/main" val="2387717083"/>
                    </a:ext>
                  </a:extLst>
                </a:gridCol>
                <a:gridCol w="4829574">
                  <a:extLst>
                    <a:ext uri="{9D8B030D-6E8A-4147-A177-3AD203B41FA5}">
                      <a16:colId xmlns:a16="http://schemas.microsoft.com/office/drawing/2014/main" val="2949411250"/>
                    </a:ext>
                  </a:extLst>
                </a:gridCol>
                <a:gridCol w="3184126">
                  <a:extLst>
                    <a:ext uri="{9D8B030D-6E8A-4147-A177-3AD203B41FA5}">
                      <a16:colId xmlns:a16="http://schemas.microsoft.com/office/drawing/2014/main" val="441586078"/>
                    </a:ext>
                  </a:extLst>
                </a:gridCol>
              </a:tblGrid>
              <a:tr h="341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Июль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6535257"/>
                  </a:ext>
                </a:extLst>
              </a:tr>
              <a:tr h="33177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неделя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Проведение целевой прогулки.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игр к мастер -классу:  «Карусель игр»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(«Селезень и утка», «Бабка </a:t>
                      </a:r>
                      <a:r>
                        <a:rPr lang="ru-RU" sz="2000" i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ежка</a:t>
                      </a:r>
                      <a:r>
                        <a:rPr lang="ru-RU" sz="20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», «Бильбоке», «</a:t>
                      </a:r>
                      <a:r>
                        <a:rPr lang="ru-RU" sz="2000" i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Бирюльки»,»Дракон</a:t>
                      </a:r>
                      <a:r>
                        <a:rPr lang="ru-RU" sz="20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Знакомство с улицей </a:t>
                      </a:r>
                      <a:r>
                        <a:rPr lang="ru-RU" sz="20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П.П.Бажова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ее достопримечательностями.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*Рисование: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«Дом, в котором я живу»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 Мастер- класс: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«Полевские народные игры в семейном воспитании»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 Пальчиковые игры: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«Строим дом»,  «Моя семья»;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Участие в мастер классе: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«Полевские народные игры в семейном воспитании»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*Папка – передвижка для родителей «Нравственно-патриотическое воспитание в семье».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9326248"/>
                  </a:ext>
                </a:extLst>
              </a:tr>
              <a:tr h="26401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неделя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Картотека музыкальных песен о городе Полевском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Сюжетно-ролевые игры: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«Водители и пешеходы», «Путешествие по городу»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ru-RU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азучивание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песни «Детский сад».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Слушание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песен о городе Полевском</a:t>
                      </a:r>
                      <a:r>
                        <a:rPr lang="ru-RU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53567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8318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1C2F1DB-B50F-4D06-BACB-CF014AA51BC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6729B348-D8EB-41AE-92C1-7272307B16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3164585"/>
              </p:ext>
            </p:extLst>
          </p:nvPr>
        </p:nvGraphicFramePr>
        <p:xfrm>
          <a:off x="165100" y="119570"/>
          <a:ext cx="11506199" cy="6515055"/>
        </p:xfrm>
        <a:graphic>
          <a:graphicData uri="http://schemas.openxmlformats.org/drawingml/2006/table">
            <a:tbl>
              <a:tblPr firstRow="1" firstCol="1" bandRow="1"/>
              <a:tblGrid>
                <a:gridCol w="1185301">
                  <a:extLst>
                    <a:ext uri="{9D8B030D-6E8A-4147-A177-3AD203B41FA5}">
                      <a16:colId xmlns:a16="http://schemas.microsoft.com/office/drawing/2014/main" val="2676648279"/>
                    </a:ext>
                  </a:extLst>
                </a:gridCol>
                <a:gridCol w="2942400">
                  <a:extLst>
                    <a:ext uri="{9D8B030D-6E8A-4147-A177-3AD203B41FA5}">
                      <a16:colId xmlns:a16="http://schemas.microsoft.com/office/drawing/2014/main" val="1456484107"/>
                    </a:ext>
                  </a:extLst>
                </a:gridCol>
                <a:gridCol w="5067099">
                  <a:extLst>
                    <a:ext uri="{9D8B030D-6E8A-4147-A177-3AD203B41FA5}">
                      <a16:colId xmlns:a16="http://schemas.microsoft.com/office/drawing/2014/main" val="2895008675"/>
                    </a:ext>
                  </a:extLst>
                </a:gridCol>
                <a:gridCol w="2311399">
                  <a:extLst>
                    <a:ext uri="{9D8B030D-6E8A-4147-A177-3AD203B41FA5}">
                      <a16:colId xmlns:a16="http://schemas.microsoft.com/office/drawing/2014/main" val="2953056003"/>
                    </a:ext>
                  </a:extLst>
                </a:gridCol>
              </a:tblGrid>
              <a:tr h="2388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неделя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03" marR="617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презентация «Улицы нашего города»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03" marR="617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*Презентация: рассматривание слайдов «Улицы нашего города.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Цель: обобщить и расширить знания у детей об улицах города Полевского. Воспитывать чувство гордости, уважения и любви к родному городу, через знакомство с названиями улиц, их внешним видом,.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 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Подвижные игры: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«Светофор»; Игровое упражнение с мячом «Я построю дом из…».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03" marR="617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03" marR="617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9781212"/>
                  </a:ext>
                </a:extLst>
              </a:tr>
              <a:tr h="40578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неделя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03" marR="617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Оформление фотовыставки: «</a:t>
                      </a: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Моя семья на улицах города»;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Альбом «</a:t>
                      </a: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Детский сад на улице, нашей мечты».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03" marR="617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Беседа: «Мой город»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(с опорой на фотографии ,«Мой адрес», ««Улица, на которой я живу», «Улица, на которой находится детский сад»).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Цель: Развивать умение рассказывать об улицах родного города. Формирование любви к родному городу, причастности к родному дому, семье, детскому саду, улице.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 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Коллективная работа коллаж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«Детский сад на улице, нашей мечты».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Цель: развивать любознательность, исследовательские способности, желание познать окружающий мир. Обобщение и расширение знаний о своем доме, улице. Воспитывать чувство гордости, уважения и любви к родному городу через знакомство с улицами нашего города.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03" marR="617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Оформление фотовыставки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«Моя семья на улицах города»;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03" marR="617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60612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93166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2C904BC-6FA3-431D-A11A-686F0F9A4E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3601" y="0"/>
            <a:ext cx="12395601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445202-052A-4200-919E-37841A519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4300" y="365125"/>
            <a:ext cx="6286500" cy="1460500"/>
          </a:xfrm>
        </p:spPr>
        <p:txBody>
          <a:bodyPr>
            <a:noAutofit/>
          </a:bodyPr>
          <a:lstStyle/>
          <a:p>
            <a:pPr marL="228600" marR="0" lvl="0" indent="-22860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tabLst/>
              <a:defRPr/>
            </a:pPr>
            <a:r>
              <a:rPr kumimoji="0" lang="ru-RU" sz="5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 проекта:</a:t>
            </a:r>
            <a:br>
              <a:rPr kumimoji="0" lang="ru-RU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E6E094-C581-477B-82D2-04056FE2D8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104900"/>
            <a:ext cx="11303000" cy="5072063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проекте участвовало 8 детей, воспитатели, родители.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Знания, полученные во время проекта, помогли повысить значимость патриотического воспитания детей, формированию патриотических чувств у дошкольников. Родители и воспитатели убедились в том, насколько актуальна тема изучения родного города. Проект заинтересовал детей и взрослых, сплотил родителей и детей в воспитании будущих граждан своего города. Дети узнали название улиц на которых они живут, достопримечательности улиц, выучили домашний адрес.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этапы проекта прошли через разные виды деятельности, использовался развивающий, дифференцированный подход к каждому ребёнку.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На свете много улиц разных,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Но не сменяю адрес я.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В моей душе ты стала главной,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Родная улица моя.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76439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21DE01-4760-43FD-A071-BC2B2DB97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2900" y="365125"/>
            <a:ext cx="4178300" cy="828675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C00000"/>
                </a:solidFill>
              </a:rPr>
              <a:t>Приложение:</a:t>
            </a: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F07F602B-B429-43B6-8C3E-F1D1FD50F6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5985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DA204E-AC88-4727-9B94-061D1A7F8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5D01B2-26B5-488B-8549-4C8E068F92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AC5059B-5300-491F-81F2-91F7E16918C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0" y="1397000"/>
            <a:ext cx="8128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374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36DE162-F8C1-4245-BA0A-8900DE350C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2677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2CBF8D-98DD-4558-A829-E1C4B6AC1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3400" y="323849"/>
            <a:ext cx="8140700" cy="714375"/>
          </a:xfrm>
        </p:spPr>
        <p:txBody>
          <a:bodyPr>
            <a:noAutofit/>
          </a:bodyPr>
          <a:lstStyle/>
          <a:p>
            <a:r>
              <a:rPr kumimoji="0" lang="ru-RU" sz="5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Актуальность проекта:</a:t>
            </a:r>
            <a:r>
              <a:rPr kumimoji="0" lang="ru-RU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lang="ru-RU" sz="5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EA817E-989C-47C7-A61A-AC8D692FB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00" y="838200"/>
            <a:ext cx="11074400" cy="5338763"/>
          </a:xfrm>
        </p:spPr>
        <p:txBody>
          <a:bodyPr>
            <a:normAutofit fontScale="625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3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Каждый человек имеет свою малую Родину. Чаще всего любимым городом является то место, где человек родился и вырос. Актуальность исследовательской работы (проекта) заключается в том, что каждый житель нашего города должен не только знать название своей улицы, но и знать историю её создания. Улицы – это лицо любого города, его своеобразный внутренний мир. Каждая улица по-своему уникальна, неповторима.</a:t>
            </a:r>
            <a:endParaRPr lang="ru-RU" sz="3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3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Когда мы гуляем по улицам своего города, читаем их названия, то думаем, что нет ни одного города в мире, где не было бы улиц, названных именами выдающихся людей. Не исключение и город Полевской.. В нашем городе много больших и маленьких улиц. Некоторые носят имена известных писателей, композиторов, другие носят имена неизвестных нам людей, но мы так привыкли к этим названиям, что не задумываемся над тем, кому принадлежит это имя и чем известен этот человек. Знать о людях, именами которых названы улицы городов, означает знать историю и культуру страны, в которой ты живёшь, знать её народ.</a:t>
            </a:r>
            <a:endParaRPr lang="ru-RU" sz="3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3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любви к дому, семье, березке, растущей во дворе, и начинается любовь к малой Родине, родному краю. Дом- это место, где человек чувствует себя защищенным. Ведь недаром говорят: «Мой дом – моя крепость». Дом стоит на улице. У улицы есть название. С чем оно связано? Ребенок об этом и не подумает, если взрослые ему не помогут.</a:t>
            </a:r>
            <a:endParaRPr lang="ru-RU" sz="3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3536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6F716FB-6820-4F1E-96C3-49A2EAB34B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907019" cy="660479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0BB6E0-700F-4321-9EF9-3F8E02849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4600" y="365125"/>
            <a:ext cx="3683000" cy="803275"/>
          </a:xfrm>
        </p:spPr>
        <p:txBody>
          <a:bodyPr>
            <a:noAutofit/>
          </a:bodyPr>
          <a:lstStyle/>
          <a:p>
            <a:r>
              <a:rPr kumimoji="0" lang="ru-RU" sz="5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Проблема: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56AF0E-1258-4E47-8704-67DB3E3EF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1168400"/>
            <a:ext cx="11518900" cy="5435600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результате проводимых в группе бесед на тему « Мой дом, моя улица» выяснилось то, что некоторые дети не знают собственного адреса и адреса детского сада; не могут описать дорогу домой; у детей выявлено слабое ориентирование на местности, невнимательность к окружающему пространству, поверхностные представления о названиях улиц и достопримечательностях города. В разговоре с родителями некоторые взрослые затруднялись ответить на вопрос - почему так называется та или иная улиц. Все это показало, что есть проблема, решать которую мы будем сообща через реализацию проекта «Путешествие по улицам города».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4784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7CF1623-506C-4361-AA16-72DD7DA6A3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63526"/>
            <a:ext cx="11963400" cy="673094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CFE605-3231-4E9F-8C2C-031F45F56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Arial Black" panose="020B0A04020102020204" pitchFamily="34" charset="0"/>
              </a:rPr>
              <a:t>Цель проект</a:t>
            </a:r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а</a:t>
            </a:r>
            <a:r>
              <a:rPr lang="ru-RU" sz="2400" b="1" dirty="0">
                <a:solidFill>
                  <a:srgbClr val="C00000"/>
                </a:solidFill>
              </a:rPr>
              <a:t>: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бобщение и расширение знаний о своем доме, улице.</a:t>
            </a:r>
            <a:br>
              <a:rPr lang="ru-RU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Воспитывать чувство гордости, уважения и любви к родному городу через знакомство с улицами нашего города.</a:t>
            </a:r>
            <a:br>
              <a:rPr lang="ru-RU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05C732-DE83-4DB7-8F42-98E23B174C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9575800" cy="4486275"/>
          </a:xfrm>
        </p:spPr>
        <p:txBody>
          <a:bodyPr>
            <a:normAutofit fontScale="250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9600" b="1" dirty="0">
                <a:solidFill>
                  <a:srgbClr val="C0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проекта:</a:t>
            </a:r>
            <a:endParaRPr lang="ru-RU" sz="9600" dirty="0">
              <a:solidFill>
                <a:srgbClr val="C0000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9600" b="1" dirty="0">
                <a:solidFill>
                  <a:srgbClr val="7030A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детей: </a:t>
            </a:r>
            <a:endParaRPr lang="ru-RU" sz="9600" dirty="0">
              <a:solidFill>
                <a:srgbClr val="7030A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7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ru-RU" sz="9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Дать детям представление об улице К- Маркса, улицах на которых живут дети (Победы, Челюскинцев, Володарского, Бажова)</a:t>
            </a:r>
            <a:endParaRPr lang="ru-RU" sz="9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9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ru-RU" sz="9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первичные представления о малой родине;</a:t>
            </a:r>
            <a:endParaRPr lang="ru-RU" sz="9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9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ru-RU" sz="9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Поощрять исследовательский интерес детей;</a:t>
            </a:r>
            <a:endParaRPr lang="ru-RU" sz="9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7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9600" b="1" dirty="0">
                <a:solidFill>
                  <a:srgbClr val="7030A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педагогов:</a:t>
            </a:r>
            <a:endParaRPr lang="ru-RU" sz="9600" b="1" dirty="0">
              <a:solidFill>
                <a:srgbClr val="7030A0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9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*Найти нужную информацию</a:t>
            </a:r>
            <a:br>
              <a:rPr lang="ru-RU" sz="9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9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*Рассказать об интересных местах на этой улице</a:t>
            </a:r>
            <a:br>
              <a:rPr lang="ru-RU" sz="9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9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*Составить презентацию </a:t>
            </a:r>
            <a:endParaRPr lang="ru-RU" sz="9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kumimoji="0" lang="ru-RU" sz="9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родителей:</a:t>
            </a:r>
            <a:r>
              <a:rPr kumimoji="0" lang="ru-RU" sz="96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9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*Сформировать социально-личностную основу взаимодействия родителей, педагогов и детей</a:t>
            </a:r>
            <a:r>
              <a:rPr lang="ru-RU" sz="9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9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9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9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8AE3D09A-3097-4107-B2A8-D8F7ED3E423A}"/>
              </a:ext>
            </a:extLst>
          </p:cNvPr>
          <p:cNvSpPr/>
          <p:nvPr/>
        </p:nvSpPr>
        <p:spPr>
          <a:xfrm>
            <a:off x="622300" y="230188"/>
            <a:ext cx="10731500" cy="1230312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009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5D2B4C2-E5EC-49C9-945C-B074479518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38" y="38098"/>
            <a:ext cx="12149962" cy="681990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E5E28A-F827-43E9-8E74-5DF685E1E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989" y="101601"/>
            <a:ext cx="6403212" cy="933449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Продукты проекта: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50BED4-1914-4153-8DA7-8EF2D1B3B8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250" y="1035050"/>
            <a:ext cx="11770362" cy="5565795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Составление фотоколлажа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«Улица, на которой я живу» (фотографии детей на фоне улицы, сделанные родителями).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Конструирование: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«Моя улица» из конструктора.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*Мини - рассказ «Улица моего детства»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Д/игры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 теме город Полевской: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«Сосчитай этажи. Назови дом»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: «Сравни дома». 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чего строят дома? В каком доме люди живут в городе? В деревне?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Настольно-печатные игры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:  «Прогулка по городу.»,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Альбомы: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«Прогулка по второму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микрорайну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«Улица на которой я живу»,(рисунки детей, родителей)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Коллективная работа коллаж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«Детский сад на улице, нашей мечты».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Выставка книг: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Полевские затейники»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(Стихи и сказки  Полевских ребят)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Подарение</a:t>
            </a:r>
            <a:r>
              <a:rPr lang="ru-RU" sz="20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(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стихи ребят из города Полевского.)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«Кошелек из листика</a:t>
            </a:r>
            <a:r>
              <a:rPr lang="ru-RU" sz="20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(стихи, рассказы и сказки ребят из города Полевского»)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*Методическая копилка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(конспекты занятий , пальчиковых игр, подвижных игр), конспект мастер -класса  «Полевские народные игры в семейном воспитании».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endParaRPr lang="ru-RU" sz="14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ED8A2DAD-6450-4965-964F-EFCDAE33C1E6}"/>
              </a:ext>
            </a:extLst>
          </p:cNvPr>
          <p:cNvSpPr/>
          <p:nvPr/>
        </p:nvSpPr>
        <p:spPr>
          <a:xfrm>
            <a:off x="1054100" y="927100"/>
            <a:ext cx="45719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CA0ED25-2C08-4296-87D1-E9DB5068FAF5}"/>
              </a:ext>
            </a:extLst>
          </p:cNvPr>
          <p:cNvSpPr/>
          <p:nvPr/>
        </p:nvSpPr>
        <p:spPr>
          <a:xfrm>
            <a:off x="1800989" y="364288"/>
            <a:ext cx="320281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7030A0"/>
              </a:solidFill>
              <a:effectLst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27FA94B-164D-4774-BDC3-C2083AEEFCFD}"/>
              </a:ext>
            </a:extLst>
          </p:cNvPr>
          <p:cNvSpPr/>
          <p:nvPr/>
        </p:nvSpPr>
        <p:spPr>
          <a:xfrm flipV="1">
            <a:off x="6003633" y="3890664"/>
            <a:ext cx="1717967" cy="5035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6F85E9D-84D3-47E6-B487-B44D737EEDCF}"/>
              </a:ext>
            </a:extLst>
          </p:cNvPr>
          <p:cNvSpPr/>
          <p:nvPr/>
        </p:nvSpPr>
        <p:spPr>
          <a:xfrm>
            <a:off x="6003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3916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D18454B-92F3-4F39-B160-A1BA809AF154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732"/>
            <a:ext cx="12192000" cy="728376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3AA4AB-47E7-4B40-AA14-E093CDBC9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8700" y="365125"/>
            <a:ext cx="8445500" cy="1323975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Информация для родителей</a:t>
            </a:r>
            <a:r>
              <a:rPr lang="ru-RU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br>
              <a:rPr lang="ru-RU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41FD44-8F89-4FB6-8C8D-E7E957F2D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Консультация: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«Как важно знать каждому ребёнку свой адрес.»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Папка –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передвижка для родителей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«Нравственно-патриотическое воспитание в семье».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*Анкетирование родителей.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4626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5ED397B-8FF0-48F4-A558-62E305F94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31" y="0"/>
            <a:ext cx="1194091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1CE26D-317C-4D1F-B6BD-A331B5A3E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365125"/>
            <a:ext cx="9664700" cy="1006475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C00000"/>
                </a:solidFill>
              </a:rPr>
              <a:t>Предполагаемый результат: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855DC4-1ADF-4A20-92DC-45B2257BF7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257300"/>
            <a:ext cx="11417300" cy="537210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6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детей:</a:t>
            </a:r>
            <a:endParaRPr lang="ru-RU" sz="3600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узнают историю возникновения названий улиц родного города;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*Смогут составлять связный рассказ с опорой на картинки и слайды об улицах города;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*Проявят интерес к родному городу, улице, который найдет отражение в детских рисунках, рассказах;. 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6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педагога: </a:t>
            </a:r>
            <a:endParaRPr lang="ru-RU" sz="3600" b="1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eaLnBrk="0" fontAlgn="base" hangingPunc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8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 Углубление, систематизация знаний «Улицы моего города»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*Повышение уровня практических умений планирования работы с детьми и родителями.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родителей:</a:t>
            </a:r>
            <a:endParaRPr lang="ru-RU" sz="3600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*Осознание родителями важности гражданско-патриотического воспитания детей. Проводимые в тесном сотрудничестве с семьей мероприятия развивают в ребенке уверенность в себе, формируют социально значимые чувства, желания и взгляды, привить социальные навыки.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5819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8D57F32-3A23-41C7-8F3D-70761F4BA6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0494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046023-1560-43CA-AD2D-BF0D8B20A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8600" y="365125"/>
            <a:ext cx="9855200" cy="917575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C00000"/>
                </a:solidFill>
              </a:rPr>
              <a:t>1 этап – вхождение в проблему: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6DFFC7-F2A9-4F13-B946-3E1CF6F71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73200"/>
            <a:ext cx="10744200" cy="4703763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 К нам, в гости прилетел </a:t>
            </a:r>
            <a:r>
              <a:rPr lang="ru-RU" sz="36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Лунтик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он никогда не был в нашем городе, просит детей рассказать о своем городе, провести для него экскурсию по улицам  города Полевского».</a:t>
            </a:r>
            <a:endParaRPr lang="ru-RU" sz="3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C542E28-88CD-41C1-A42D-2A8641DD143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7694" y="3405526"/>
            <a:ext cx="2742799" cy="3452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112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65F75A0-DA3F-4E3F-B893-9F976B6E4BA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5AE5B2-9DD0-45ED-90C5-685AD85A8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3200" y="139701"/>
            <a:ext cx="9880600" cy="673100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C00000"/>
                </a:solidFill>
              </a:rPr>
              <a:t>2 этап – планирование проекта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AFD54AEA-B7D9-4514-A623-526BC299F5F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9441456"/>
              </p:ext>
            </p:extLst>
          </p:nvPr>
        </p:nvGraphicFramePr>
        <p:xfrm>
          <a:off x="215900" y="1054100"/>
          <a:ext cx="11684000" cy="5411655"/>
        </p:xfrm>
        <a:graphic>
          <a:graphicData uri="http://schemas.openxmlformats.org/drawingml/2006/table">
            <a:tbl>
              <a:tblPr firstRow="1" firstCol="1" bandRow="1"/>
              <a:tblGrid>
                <a:gridCol w="952500">
                  <a:extLst>
                    <a:ext uri="{9D8B030D-6E8A-4147-A177-3AD203B41FA5}">
                      <a16:colId xmlns:a16="http://schemas.microsoft.com/office/drawing/2014/main" val="459766271"/>
                    </a:ext>
                  </a:extLst>
                </a:gridCol>
                <a:gridCol w="3086100">
                  <a:extLst>
                    <a:ext uri="{9D8B030D-6E8A-4147-A177-3AD203B41FA5}">
                      <a16:colId xmlns:a16="http://schemas.microsoft.com/office/drawing/2014/main" val="3730102126"/>
                    </a:ext>
                  </a:extLst>
                </a:gridCol>
                <a:gridCol w="5156200">
                  <a:extLst>
                    <a:ext uri="{9D8B030D-6E8A-4147-A177-3AD203B41FA5}">
                      <a16:colId xmlns:a16="http://schemas.microsoft.com/office/drawing/2014/main" val="3046602074"/>
                    </a:ext>
                  </a:extLst>
                </a:gridCol>
                <a:gridCol w="2489200">
                  <a:extLst>
                    <a:ext uri="{9D8B030D-6E8A-4147-A177-3AD203B41FA5}">
                      <a16:colId xmlns:a16="http://schemas.microsoft.com/office/drawing/2014/main" val="1963838493"/>
                    </a:ext>
                  </a:extLst>
                </a:gridCol>
              </a:tblGrid>
              <a:tr h="5586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Месяц,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неделя,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Деятельность педагог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Совместная деятельность</a:t>
                      </a:r>
                      <a:r>
                        <a:rPr lang="ru-RU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воспитателя и детей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Деятельность родителей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3750899"/>
                  </a:ext>
                </a:extLst>
              </a:tr>
              <a:tr h="2976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Июнь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8098279"/>
                  </a:ext>
                </a:extLst>
              </a:tr>
              <a:tr h="45030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неделя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*Подобрать необходимую литературу, иллюстрационный материал, материал для игровой деятельности детей для успешной реализации проекта.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 Заинтересовать детей и родителей темой проекта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  Реализация проекта включает определение вместе с детьми основных путей по достижению намеченной цели. Эта деятельность предусматривает ответы на следующие вопросы: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Прилетает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Лунтик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просит детей рассказать  о своем городе, провести экскурсию по городу Полевскому.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Вопросы к детям: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-Что будем делать? 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(Искать информацию о нашем городе, ее улицах, истории возникновения их названий)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-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Кто это будет делать?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 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(Дети, воспитатель, родители)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- 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 кому и куда придется обратиться за помощью</a:t>
                      </a:r>
                      <a:r>
                        <a:rPr lang="ru-RU" sz="16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(в библиотеку, интернет).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 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Просмотр и обсуждение открыток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 видами города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Рассматривание книги «Полевской округ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 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(Улицы моего города))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 Чтение  книги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«Полевские затейники» 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(Стихи и сказки  Полевских ребят)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Цель: Воспитывать умение слушать сказки, стихи об улицах города, домах,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Сделать фотографию «Я и моя улица»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77280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79918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1964</Words>
  <Application>Microsoft Office PowerPoint</Application>
  <PresentationFormat>Широкоэкранный</PresentationFormat>
  <Paragraphs>161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Arial Black</vt:lpstr>
      <vt:lpstr>Calibri</vt:lpstr>
      <vt:lpstr>Calibri Light</vt:lpstr>
      <vt:lpstr>Times New Roman</vt:lpstr>
      <vt:lpstr>Тема Office</vt:lpstr>
      <vt:lpstr>МА ДОУ ПГО «Детский сад № 63 </vt:lpstr>
      <vt:lpstr>Актуальность проекта: </vt:lpstr>
      <vt:lpstr>Проблема:</vt:lpstr>
      <vt:lpstr>Цель проекта: обобщение и расширение знаний о своем доме, улице. Воспитывать чувство гордости, уважения и любви к родному городу через знакомство с улицами нашего города. </vt:lpstr>
      <vt:lpstr>Продукты проекта:</vt:lpstr>
      <vt:lpstr>Информация для родителей: </vt:lpstr>
      <vt:lpstr>Предполагаемый результат:</vt:lpstr>
      <vt:lpstr>1 этап – вхождение в проблему:</vt:lpstr>
      <vt:lpstr>2 этап – планирование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 проекта: </vt:lpstr>
      <vt:lpstr>Приложение: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Grekova-NV</dc:creator>
  <cp:lastModifiedBy>AZ</cp:lastModifiedBy>
  <cp:revision>20</cp:revision>
  <dcterms:created xsi:type="dcterms:W3CDTF">2023-06-12T08:40:28Z</dcterms:created>
  <dcterms:modified xsi:type="dcterms:W3CDTF">2023-06-24T14:36:29Z</dcterms:modified>
</cp:coreProperties>
</file>