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9" r:id="rId4"/>
    <p:sldId id="261" r:id="rId5"/>
    <p:sldId id="262" r:id="rId6"/>
    <p:sldId id="263" r:id="rId7"/>
    <p:sldId id="258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57" r:id="rId17"/>
    <p:sldId id="273" r:id="rId18"/>
    <p:sldId id="279" r:id="rId19"/>
    <p:sldId id="283" r:id="rId20"/>
    <p:sldId id="278" r:id="rId21"/>
    <p:sldId id="284" r:id="rId22"/>
    <p:sldId id="280" r:id="rId23"/>
    <p:sldId id="281" r:id="rId24"/>
    <p:sldId id="274" r:id="rId25"/>
    <p:sldId id="275" r:id="rId26"/>
    <p:sldId id="282" r:id="rId27"/>
    <p:sldId id="260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CF7AD-85C9-45B0-AE36-7DDF3416E852}" type="datetimeFigureOut">
              <a:rPr lang="ru-RU" smtClean="0"/>
              <a:pPr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72F9-A873-47F4-8952-8D9B1BB36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/>
          <a:lstStyle/>
          <a:p>
            <a:r>
              <a:rPr lang="ru-RU" dirty="0" smtClean="0"/>
              <a:t>Особенности обучения детей с нарушением зрения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221088"/>
            <a:ext cx="6012160" cy="158417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Учитель-дефектолог. Тифлопедагог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Сафонова Анастасия Александровна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6309320"/>
            <a:ext cx="12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Воронеж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898407" cy="51511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600200"/>
            <a:ext cx="3859299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412776"/>
            <a:ext cx="4824536" cy="52533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9354" y="1196752"/>
            <a:ext cx="7612818" cy="54241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pic>
        <p:nvPicPr>
          <p:cNvPr id="4" name="Содержимое 3" descr="шум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052736"/>
            <a:ext cx="4367644" cy="55875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материалам и пособиям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37321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состоять </a:t>
            </a:r>
            <a:r>
              <a:rPr lang="ru-RU" sz="2000" dirty="0"/>
              <a:t>из подлинных объектов, муляжей, </a:t>
            </a:r>
            <a:r>
              <a:rPr lang="ru-RU" sz="2000" dirty="0" smtClean="0"/>
              <a:t>игрушек</a:t>
            </a:r>
            <a:endParaRPr lang="ru-RU" sz="2000" dirty="0"/>
          </a:p>
          <a:p>
            <a:r>
              <a:rPr lang="ru-RU" sz="2000" dirty="0" smtClean="0"/>
              <a:t>доступны </a:t>
            </a:r>
            <a:r>
              <a:rPr lang="ru-RU" sz="2000" dirty="0"/>
              <a:t>для зрительного восприятия: быть яркими, красочными, насыщенными по </a:t>
            </a:r>
            <a:r>
              <a:rPr lang="ru-RU" sz="2000" dirty="0" smtClean="0"/>
              <a:t>цвету, не </a:t>
            </a:r>
            <a:r>
              <a:rPr lang="ru-RU" sz="2000" dirty="0" err="1" smtClean="0"/>
              <a:t>бликовать</a:t>
            </a:r>
            <a:endParaRPr lang="ru-RU" sz="2000" dirty="0"/>
          </a:p>
          <a:p>
            <a:r>
              <a:rPr lang="ru-RU" sz="2000" dirty="0" smtClean="0"/>
              <a:t>четкое </a:t>
            </a:r>
            <a:r>
              <a:rPr lang="ru-RU" sz="2000" dirty="0"/>
              <a:t>композиционное построение, лаконичность рисунков, конкретные визуальные признаки предметов, объектов и явлений окружающего мира</a:t>
            </a:r>
          </a:p>
          <a:p>
            <a:r>
              <a:rPr lang="ru-RU" sz="2000" dirty="0"/>
              <a:t>н</a:t>
            </a:r>
            <a:r>
              <a:rPr lang="ru-RU" sz="2000" dirty="0" smtClean="0"/>
              <a:t>е </a:t>
            </a:r>
            <a:r>
              <a:rPr lang="ru-RU" sz="2000" dirty="0"/>
              <a:t>допускается наслоение одного предмета на другой </a:t>
            </a:r>
            <a:r>
              <a:rPr lang="ru-RU" sz="900" dirty="0"/>
              <a:t>(кроме специальных заданий)</a:t>
            </a:r>
          </a:p>
          <a:p>
            <a:r>
              <a:rPr lang="ru-RU" sz="2000" dirty="0"/>
              <a:t>ф</a:t>
            </a:r>
            <a:r>
              <a:rPr lang="ru-RU" sz="2000" dirty="0" smtClean="0"/>
              <a:t>он </a:t>
            </a:r>
            <a:r>
              <a:rPr lang="ru-RU" sz="2000" dirty="0"/>
              <a:t>изображения должен быть разгружен, без лишних </a:t>
            </a:r>
            <a:r>
              <a:rPr lang="ru-RU" sz="2000" dirty="0" smtClean="0"/>
              <a:t>деталей</a:t>
            </a:r>
            <a:endParaRPr lang="ru-RU" sz="2000" dirty="0"/>
          </a:p>
          <a:p>
            <a:r>
              <a:rPr lang="ru-RU" sz="2000" dirty="0" smtClean="0"/>
              <a:t>пропорциональность </a:t>
            </a:r>
            <a:r>
              <a:rPr lang="ru-RU" sz="2000" dirty="0"/>
              <a:t>соотношений по величине в соответствии с соотношениями по величине реальных </a:t>
            </a:r>
            <a:r>
              <a:rPr lang="ru-RU" sz="2000" dirty="0" smtClean="0"/>
              <a:t>объектов</a:t>
            </a:r>
            <a:endParaRPr lang="ru-RU" sz="2000" dirty="0"/>
          </a:p>
          <a:p>
            <a:r>
              <a:rPr lang="ru-RU" sz="2000" dirty="0" smtClean="0"/>
              <a:t>определенных </a:t>
            </a:r>
            <a:r>
              <a:rPr lang="ru-RU" sz="2000" dirty="0"/>
              <a:t>размеров: более крупные для фронтальных занятий и строго дифференцированные для </a:t>
            </a:r>
            <a:r>
              <a:rPr lang="ru-RU" sz="2000" dirty="0" smtClean="0"/>
              <a:t>индивидуальных</a:t>
            </a:r>
            <a:endParaRPr lang="ru-RU" sz="2000" dirty="0"/>
          </a:p>
          <a:p>
            <a:r>
              <a:rPr lang="ru-RU" sz="2000" dirty="0"/>
              <a:t>Отрицательные контрасты предпочтительнее, так как дети лучше различают темные объекты на светлом фоне по сравнению со светлым на темном; дети также лучше воспринимают заполненные силуэтные фигуры, нежели контурные   </a:t>
            </a:r>
            <a:r>
              <a:rPr lang="ru-RU" sz="900" dirty="0"/>
              <a:t>(кроме специальных заданий</a:t>
            </a:r>
            <a:r>
              <a:rPr lang="ru-RU" sz="900" dirty="0" smtClean="0"/>
              <a:t>)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636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Группа детей, имеющих крайне тяжелые нарушения зрения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Тотально слепые дети</a:t>
            </a:r>
          </a:p>
          <a:p>
            <a:r>
              <a:rPr lang="ru-RU" sz="4000" dirty="0" smtClean="0"/>
              <a:t>Дети со </a:t>
            </a:r>
            <a:r>
              <a:rPr lang="ru-RU" sz="4000" dirty="0" err="1" smtClean="0"/>
              <a:t>светоощущением</a:t>
            </a:r>
            <a:endParaRPr lang="ru-RU" sz="4000" dirty="0" smtClean="0"/>
          </a:p>
          <a:p>
            <a:r>
              <a:rPr lang="ru-RU" sz="4000" dirty="0" smtClean="0"/>
              <a:t>Дети с остаточным зрением (</a:t>
            </a:r>
            <a:r>
              <a:rPr lang="en-US" sz="4000" dirty="0" err="1" smtClean="0"/>
              <a:t>vis</a:t>
            </a:r>
            <a:r>
              <a:rPr lang="ru-RU" sz="4000" dirty="0" smtClean="0"/>
              <a:t>=0,04 до 0,005 на лучше видящий глаз в условиях оптической коррекции)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Тактильные</a:t>
            </a:r>
            <a:r>
              <a:rPr lang="ru-RU" dirty="0" smtClean="0"/>
              <a:t> </a:t>
            </a:r>
            <a:r>
              <a:rPr lang="ru-RU" sz="4000" dirty="0" smtClean="0"/>
              <a:t>ощущения</a:t>
            </a:r>
            <a:r>
              <a:rPr lang="ru-RU" dirty="0" smtClean="0"/>
              <a:t>.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3285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/>
              <a:t>     </a:t>
            </a:r>
            <a:r>
              <a:rPr lang="ru-RU" sz="12800" dirty="0" smtClean="0"/>
              <a:t>Возникают в результате прикосновения различных участков кожи к предметам окружающей среды или, наоборот, при прикосновении чего-либо к телу. Рецепторы тактильных ощущений размещены на коже человека неравномерно. Поэтому одни участки тела более чувствительны, другие - менее. На подвижных частях тела чувствительность кожи выше, чем на неподвижных. Наиболее высокой абсолютной и относительной чувствительностью обладают язык, пальцы рук, губы. Поэтому, например, чувствительность кожи спины в 100 и более раз ниже, чем языка!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Температурные ощущения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dirty="0" smtClean="0"/>
              <a:t>Ощущения кожей тепла и холода. Рецепторов ощущения холода у человека больше, чем рецепторов тепла, - вот почему кожа более чувствительная к холоду. Тепло и холод лучше ощущаются кожей лица и шеи, ладонями. Женщины более чувствительны к холоду, чем мужчины. Это необходимо учитывать на занятиях по ориентировке и при передвижении в зимнее время года.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Autofit/>
          </a:bodyPr>
          <a:lstStyle/>
          <a:p>
            <a:r>
              <a:rPr lang="ru-RU" dirty="0" smtClean="0"/>
              <a:t>Рельефно-точечный тактильный шрифт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661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Рельефно-точечный тактильный шрифт, предназначенный для письма и чтения незрячими и плохо видящим людям. Разработан в 1824 году французом Луи Брайлем, сыном сапожника. Луи в возрасте трёх лет поранился в мастерской отца шорным ножом; из-за начавшегося воспаления глаза мальчик потерял зрение. В возрасте 15 лет Луи создал свой рельефно-точечный шрифт как альтернативу рельефно-линейному шрифту Валентина </a:t>
            </a:r>
            <a:r>
              <a:rPr lang="ru-RU" sz="2400" dirty="0" err="1" smtClean="0"/>
              <a:t>Гаюи</a:t>
            </a:r>
            <a:r>
              <a:rPr lang="ru-RU" sz="2400" dirty="0" smtClean="0"/>
              <a:t>, вдохновившись простотой «ночного шрифта» капитана артиллерии Шарля </a:t>
            </a:r>
            <a:r>
              <a:rPr lang="ru-RU" sz="2400" dirty="0" err="1" smtClean="0"/>
              <a:t>Барбье</a:t>
            </a:r>
            <a:r>
              <a:rPr lang="ru-RU" sz="2400" dirty="0" smtClean="0"/>
              <a:t>. В то время «ночной шрифт» использовался военными для записи донесений, которые можно было прочесть в темноте. Шрифт Брайля был первой системой записи с двоичным кодированием.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Группы детей с нарушением зрения: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Дети с функциональными </a:t>
            </a:r>
            <a:br>
              <a:rPr lang="ru-RU" dirty="0" smtClean="0"/>
            </a:br>
            <a:r>
              <a:rPr lang="ru-RU" dirty="0" smtClean="0"/>
              <a:t>расстройствами зрения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err="1" smtClean="0"/>
              <a:t>vis</a:t>
            </a:r>
            <a:r>
              <a:rPr lang="ru-RU" dirty="0" smtClean="0"/>
              <a:t> от 0,4 зрение корригируется оптической коррекцией)</a:t>
            </a:r>
          </a:p>
          <a:p>
            <a:r>
              <a:rPr lang="ru-RU" dirty="0" smtClean="0"/>
              <a:t>Слабовидящие дети (</a:t>
            </a:r>
            <a:r>
              <a:rPr lang="en-US" dirty="0" err="1" smtClean="0"/>
              <a:t>vis</a:t>
            </a:r>
            <a:r>
              <a:rPr lang="ru-RU" dirty="0" smtClean="0"/>
              <a:t> от 0,05 до 0,4 на лучше видящий глаз, в условиях оптической коррекции)</a:t>
            </a:r>
          </a:p>
          <a:p>
            <a:r>
              <a:rPr lang="ru-RU" dirty="0" smtClean="0"/>
              <a:t>Группа детей, имеющих крайне тяжелые нарушения зрения (</a:t>
            </a:r>
            <a:r>
              <a:rPr lang="en-US" dirty="0" err="1" smtClean="0"/>
              <a:t>vis</a:t>
            </a:r>
            <a:r>
              <a:rPr lang="ru-RU" dirty="0" smtClean="0"/>
              <a:t> от 0,04 до 0,5 на лучше видящий глаз, в условиях оптической коррекции)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Приборы для письма и чтения</a:t>
            </a:r>
            <a:endParaRPr lang="ru-RU" dirty="0"/>
          </a:p>
        </p:txBody>
      </p:sp>
      <p:pic>
        <p:nvPicPr>
          <p:cNvPr id="6" name="Содержимое 5" descr="приб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17440"/>
            <a:ext cx="5040560" cy="5040560"/>
          </a:xfrm>
        </p:spPr>
      </p:pic>
      <p:pic>
        <p:nvPicPr>
          <p:cNvPr id="7" name="Рисунок 6" descr="прям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5369" y="4005064"/>
            <a:ext cx="5168631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dirty="0" smtClean="0"/>
              <a:t>При чтении           При письме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628800"/>
            <a:ext cx="3672408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92280" y="213285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092280" y="357301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2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1628800"/>
            <a:ext cx="3672408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403648" y="213285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403648" y="357301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2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403648" y="4941168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3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092280" y="501317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3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915816" y="3645024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915816" y="213285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4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915816" y="4941168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6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652120" y="213285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4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652120" y="357301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652120" y="5013176"/>
            <a:ext cx="792088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6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Болевые ощущения.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 Болевые ощущения могут возникнуть в результате механических, температурных и других воздействий. Болевые ощущения способствуют самосохранению организма. В пространственной ориентировке они используются мало.</a:t>
            </a:r>
            <a:endParaRPr lang="ru-RU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610669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Тактильные ощущения играют важную роль в пространственной ориентировке слепых и слабовидящих, так как эти ощущения возникают при соприкосновении наружных покровов тела с поверхностью отображаемых объектов. Результатом этого соприкосновения является возникновение в мозгу ощущений, отражающих многообразные свойства и признаки предметов: величину, упругость, плотность, гладкость или шероховатость, тепло, холод и т.д. </a:t>
            </a:r>
            <a:br>
              <a:rPr lang="ru-RU" sz="2400" dirty="0" smtClean="0"/>
            </a:br>
            <a:r>
              <a:rPr lang="ru-RU" sz="2400" dirty="0" smtClean="0"/>
              <a:t>Абсолютный порог тактильной чувствительности есть едва заметное ощущение прикосновения при воздействии каким-либо предметом на определенный участок кожи.</a:t>
            </a:r>
            <a:br>
              <a:rPr lang="ru-RU" sz="2400" dirty="0" smtClean="0"/>
            </a:br>
            <a:r>
              <a:rPr lang="ru-RU" sz="2400" dirty="0" smtClean="0"/>
              <a:t>Тактильные, температурные и болевые ощущения крайне редко выступают изолированно. В процессе отражения физико-механических, пространственных и временных параметров объективного мира они объединяются в сложный комплекс, образуя пассивное, а при включении мышечно-суставных ощущений - активное осязание.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Слуховые ощущения.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отражает такие качеств звука, как громкость, высота, тембр, устанавливает длительность звучания, локализует источник звука в пространстве.</a:t>
            </a:r>
          </a:p>
          <a:p>
            <a:r>
              <a:rPr lang="ru-RU" sz="8000" dirty="0" smtClean="0"/>
              <a:t>Человеческий слух имеет социальный характер и существенно отличается от слуха животных - помимо шумов, человек различает речевые и музыкальные раздражители.</a:t>
            </a:r>
          </a:p>
          <a:p>
            <a:r>
              <a:rPr lang="ru-RU" sz="8000" dirty="0" smtClean="0"/>
              <a:t> Будучи </a:t>
            </a:r>
            <a:r>
              <a:rPr lang="ru-RU" sz="8000" dirty="0" err="1" smtClean="0"/>
              <a:t>дистантным</a:t>
            </a:r>
            <a:r>
              <a:rPr lang="ru-RU" sz="8000" dirty="0" smtClean="0"/>
              <a:t>, слуховой анализатор на расстоянии отражает многочисленные пространственные и временные отношения. </a:t>
            </a:r>
          </a:p>
          <a:p>
            <a:r>
              <a:rPr lang="ru-RU" sz="8000" dirty="0" smtClean="0"/>
              <a:t>Звук имеет предметный характер, то есть является признаком, присущим определенному предмету. </a:t>
            </a:r>
          </a:p>
          <a:p>
            <a:r>
              <a:rPr lang="ru-RU" sz="8000" dirty="0" smtClean="0"/>
              <a:t>Нетрудно себе представить, насколько возрастает значение слуха при полной или частичной утрате зрительных функций, при сокращении или невозможности воспринимать мир визуально. При помощи слуха слепые дети ориентируются в пространстве, узнают предметы, людей. Для слепых имеют сигнальное значение весьма незначительные, порой незаметные для зрячих изменения звука. Например, по колебаниям тембра и громкости голоса, интонации слепые могут судить об изменениях в настроении собеседника. Наконец, и это наиболее существенно, слух сохраняет для слепых возможность нормального общения с людьми, что является непременным и основным условием компенсации дефекта и его последствий.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Обоняние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ориентировочной практике слепых используется довольно часто, поскольку так же, как и слух, может </a:t>
            </a:r>
            <a:r>
              <a:rPr lang="ru-RU" dirty="0" err="1" smtClean="0"/>
              <a:t>дистантно</a:t>
            </a:r>
            <a:r>
              <a:rPr lang="ru-RU" dirty="0" smtClean="0"/>
              <a:t> сигнализировать о наличии того или иного объекта. При помощи обоняния слепые определяют местонахождение объектов, обладающих специфическими запахами. Запахи, постоянно присущие тому или иному неподвижному объекту, служат слепым ориентирами при передвижении в пространстве.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Помимо перечисленных внешних органов чувств, при ориентировке слепых широко используются и другие виды чувствительности: вибрационная, температурная, статическая.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Офтальмологогигиенические</a:t>
            </a:r>
            <a:r>
              <a:rPr lang="ru-RU" sz="3200" dirty="0" smtClean="0"/>
              <a:t> основы обучения в практике образовательных учреждений: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373217"/>
          </a:xfrm>
        </p:spPr>
        <p:txBody>
          <a:bodyPr>
            <a:normAutofit fontScale="32500" lnSpcReduction="20000"/>
          </a:bodyPr>
          <a:lstStyle/>
          <a:p>
            <a:r>
              <a:rPr lang="ru-RU" sz="7400" dirty="0" smtClean="0"/>
              <a:t>Соблюдение режима питания</a:t>
            </a:r>
          </a:p>
          <a:p>
            <a:r>
              <a:rPr lang="ru-RU" sz="7400" dirty="0" smtClean="0"/>
              <a:t>соблюдения </a:t>
            </a:r>
            <a:r>
              <a:rPr lang="ru-RU" sz="7400" dirty="0"/>
              <a:t>статико-динамического и двигательного </a:t>
            </a:r>
            <a:r>
              <a:rPr lang="ru-RU" sz="7400" dirty="0" smtClean="0"/>
              <a:t>режима</a:t>
            </a:r>
            <a:endParaRPr lang="ru-RU" sz="7400" dirty="0"/>
          </a:p>
          <a:p>
            <a:r>
              <a:rPr lang="ru-RU" sz="7400" dirty="0"/>
              <a:t>организации зрительной работы и соблюдения режима зрительных нагрузок в соответствии со зрительными возможностями и потребностями индивида;</a:t>
            </a:r>
          </a:p>
          <a:p>
            <a:r>
              <a:rPr lang="ru-RU" sz="7400" dirty="0" smtClean="0"/>
              <a:t>обеспечения </a:t>
            </a:r>
            <a:r>
              <a:rPr lang="ru-RU" sz="7400" dirty="0"/>
              <a:t>и соблюдения санитарно-гигиенических норм освещенности рабочей зоны </a:t>
            </a:r>
            <a:r>
              <a:rPr lang="ru-RU" sz="7400" dirty="0" smtClean="0"/>
              <a:t>детей </a:t>
            </a:r>
            <a:r>
              <a:rPr lang="ru-RU" sz="7400" dirty="0"/>
              <a:t>с нарушением зрения;</a:t>
            </a:r>
          </a:p>
          <a:p>
            <a:r>
              <a:rPr lang="ru-RU" sz="7400" dirty="0"/>
              <a:t>воспитания сознательного отношения у детей и их родителей к вопросам лечения, охраны, развития нарушенного зрения;</a:t>
            </a:r>
          </a:p>
          <a:p>
            <a:r>
              <a:rPr lang="ru-RU" sz="7400" dirty="0"/>
              <a:t>лечебно-восстановительного процесса с широких </a:t>
            </a:r>
            <a:r>
              <a:rPr lang="ru-RU" sz="7400" dirty="0" smtClean="0"/>
              <a:t>позиций</a:t>
            </a:r>
            <a:r>
              <a:rPr lang="ru-RU" sz="7400" dirty="0"/>
              <a:t>, в том числе за счет внедрения современных </a:t>
            </a:r>
            <a:r>
              <a:rPr lang="ru-RU" sz="7400" dirty="0" smtClean="0"/>
              <a:t>технологий</a:t>
            </a:r>
            <a:r>
              <a:rPr lang="ru-RU" sz="7400" dirty="0"/>
              <a:t>;</a:t>
            </a:r>
          </a:p>
          <a:p>
            <a:r>
              <a:rPr lang="ru-RU" sz="7400" dirty="0"/>
              <a:t>выполнения специалистами учреждения </a:t>
            </a:r>
            <a:r>
              <a:rPr lang="ru-RU" sz="7400" dirty="0" smtClean="0"/>
              <a:t>рекомендаций </a:t>
            </a:r>
            <a:r>
              <a:rPr lang="ru-RU" sz="7400" dirty="0"/>
              <a:t>и назначений врача;</a:t>
            </a:r>
          </a:p>
          <a:p>
            <a:r>
              <a:rPr lang="ru-RU" sz="7400" dirty="0"/>
              <a:t>коррекционно-педагогического процесса по развитию зрительного </a:t>
            </a:r>
            <a:r>
              <a:rPr lang="ru-RU" sz="7400" dirty="0" smtClean="0"/>
              <a:t>восприятия.</a:t>
            </a:r>
            <a:endParaRPr lang="ru-RU" sz="7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201622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Дети с функциональными </a:t>
            </a:r>
            <a:br>
              <a:rPr lang="ru-RU" sz="4000" dirty="0" smtClean="0"/>
            </a:br>
            <a:r>
              <a:rPr lang="ru-RU" sz="4000" dirty="0" smtClean="0"/>
              <a:t>расстройствами зрения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412776"/>
            <a:ext cx="9396536" cy="18002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800" dirty="0" err="1" smtClean="0"/>
              <a:t>Миопи́я</a:t>
            </a:r>
            <a:r>
              <a:rPr lang="ru-RU" sz="2800" dirty="0" smtClean="0"/>
              <a:t> -</a:t>
            </a:r>
            <a:r>
              <a:rPr lang="ru-RU" sz="2800" dirty="0"/>
              <a:t> </a:t>
            </a:r>
            <a:r>
              <a:rPr lang="ru-RU" sz="2800" b="1" dirty="0"/>
              <a:t>дефект зрения</a:t>
            </a:r>
            <a:r>
              <a:rPr lang="ru-RU" sz="2800" dirty="0"/>
              <a:t>, при котором </a:t>
            </a:r>
            <a:r>
              <a:rPr lang="ru-RU" sz="2800" dirty="0" smtClean="0"/>
              <a:t>человек вблизи </a:t>
            </a:r>
            <a:r>
              <a:rPr lang="ru-RU" sz="2800" dirty="0"/>
              <a:t>видит хорошо, а вдали — плохо. И</a:t>
            </a:r>
            <a:r>
              <a:rPr lang="ru-RU" sz="2800" dirty="0" smtClean="0"/>
              <a:t>з-за </a:t>
            </a:r>
            <a:r>
              <a:rPr lang="ru-RU" sz="2800" dirty="0"/>
              <a:t>аномалии преломления </a:t>
            </a:r>
            <a:r>
              <a:rPr lang="ru-RU" sz="2800" dirty="0" smtClean="0"/>
              <a:t>изображение </a:t>
            </a:r>
            <a:r>
              <a:rPr lang="ru-RU" sz="2800" dirty="0"/>
              <a:t>фокусируется не на сетчатке глаза, а перед ней.</a:t>
            </a:r>
          </a:p>
        </p:txBody>
      </p:sp>
      <p:pic>
        <p:nvPicPr>
          <p:cNvPr id="4" name="Рисунок 3" descr="9bd9671d79a0e80d1de45e5a035c976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253099"/>
            <a:ext cx="6408712" cy="3604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01622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Гиперметропия - </a:t>
            </a:r>
            <a:r>
              <a:rPr lang="ru-RU" sz="2800" dirty="0"/>
              <a:t> </a:t>
            </a:r>
            <a:r>
              <a:rPr lang="ru-RU" sz="2800" b="1" dirty="0"/>
              <a:t>это</a:t>
            </a:r>
            <a:r>
              <a:rPr lang="ru-RU" sz="2800" dirty="0"/>
              <a:t> дефект зрения, при котором лучше видно расположенные вдали объекты, а вблизи расположенные объекты видно плохо. </a:t>
            </a:r>
          </a:p>
        </p:txBody>
      </p:sp>
      <p:pic>
        <p:nvPicPr>
          <p:cNvPr id="4" name="Содержимое 3" descr="вели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8613957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285293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Косоглазие - </a:t>
            </a:r>
            <a:r>
              <a:rPr lang="ru-RU" sz="2800" b="1" dirty="0"/>
              <a:t>это</a:t>
            </a:r>
            <a:r>
              <a:rPr lang="ru-RU" sz="2800" dirty="0"/>
              <a:t> патология зрения. При косоглазии глаза имеют неправильную установку и отклоняются в сторону от нормального угла зрения, не фокусируясь на одной точке. </a:t>
            </a:r>
            <a:r>
              <a:rPr lang="ru-RU" sz="2800" dirty="0" smtClean="0"/>
              <a:t>В головной </a:t>
            </a:r>
            <a:r>
              <a:rPr lang="ru-RU" sz="2800" dirty="0"/>
              <a:t>мозг поступают несколько отличные изображения от левого и правого глаза.</a:t>
            </a:r>
          </a:p>
        </p:txBody>
      </p:sp>
      <p:pic>
        <p:nvPicPr>
          <p:cNvPr id="4" name="Содержимое 3" descr="обезья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068960"/>
            <a:ext cx="7272808" cy="3648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5293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Астигматизм - </a:t>
            </a:r>
            <a:r>
              <a:rPr lang="ru-RU" sz="2800" dirty="0"/>
              <a:t>н</a:t>
            </a:r>
            <a:r>
              <a:rPr lang="ru-RU" sz="2800" dirty="0" smtClean="0"/>
              <a:t>ормальная </a:t>
            </a:r>
            <a:r>
              <a:rPr lang="ru-RU" sz="2800" dirty="0"/>
              <a:t>роговица и здоровый хрусталик имеют поверхность в виде ровной сферы, глаз с астигматизмом имеет искривленные поверхности</a:t>
            </a:r>
            <a:r>
              <a:rPr lang="ru-RU" sz="2800" dirty="0" smtClean="0"/>
              <a:t>. Как </a:t>
            </a:r>
            <a:r>
              <a:rPr lang="ru-RU" sz="2800" dirty="0"/>
              <a:t>результат, человек видит искаженную картинку – частично четкую, частично – размытую.</a:t>
            </a:r>
          </a:p>
        </p:txBody>
      </p:sp>
      <p:pic>
        <p:nvPicPr>
          <p:cNvPr id="4" name="Содержимое 3" descr="а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3129" y="2924944"/>
            <a:ext cx="9177130" cy="39330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Слабовидящие дети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В группу входят дети, у которых на фоне органического поражения зрительной системы или анатомического несовершенства органа зрения. </a:t>
            </a:r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en-US" sz="3600" dirty="0" smtClean="0"/>
              <a:t>Vis</a:t>
            </a:r>
            <a:r>
              <a:rPr lang="ru-RU" sz="3600" dirty="0" smtClean="0"/>
              <a:t> на лучшем глазу 0,05 до 0,4 (в условиях оптической коррекции)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1" name="Содержимое 10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7790266" cy="5174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7920880" cy="52455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993</Words>
  <Application>Microsoft Office PowerPoint</Application>
  <PresentationFormat>Экран (4:3)</PresentationFormat>
  <Paragraphs>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Особенности обучения детей с нарушением зрения</vt:lpstr>
      <vt:lpstr>Группы детей с нарушением зрения:</vt:lpstr>
      <vt:lpstr>Дети с функциональными  расстройствами зрения</vt:lpstr>
      <vt:lpstr>Гиперметропия -  это дефект зрения, при котором лучше видно расположенные вдали объекты, а вблизи расположенные объекты видно плохо. </vt:lpstr>
      <vt:lpstr>Косоглазие - это патология зрения. При косоглазии глаза имеют неправильную установку и отклоняются в сторону от нормального угла зрения, не фокусируясь на одной точке. В головной мозг поступают несколько отличные изображения от левого и правого глаза.</vt:lpstr>
      <vt:lpstr>Астигматизм - нормальная роговица и здоровый хрусталик имеют поверхность в виде ровной сферы, глаз с астигматизмом имеет искривленные поверхности. Как результат, человек видит искаженную картинку – частично четкую, частично – размытую.</vt:lpstr>
      <vt:lpstr>Слабовидящие дети</vt:lpstr>
      <vt:lpstr>1</vt:lpstr>
      <vt:lpstr>2</vt:lpstr>
      <vt:lpstr>3</vt:lpstr>
      <vt:lpstr>4</vt:lpstr>
      <vt:lpstr>5</vt:lpstr>
      <vt:lpstr>6</vt:lpstr>
      <vt:lpstr>7</vt:lpstr>
      <vt:lpstr>Требования к материалам и пособиям </vt:lpstr>
      <vt:lpstr>Группа детей, имеющих крайне тяжелые нарушения зрения</vt:lpstr>
      <vt:lpstr>Тактильные ощущения. </vt:lpstr>
      <vt:lpstr>Температурные ощущения </vt:lpstr>
      <vt:lpstr>Рельефно-точечный тактильный шрифт</vt:lpstr>
      <vt:lpstr>Приборы для письма и чтения</vt:lpstr>
      <vt:lpstr>При чтении           При письме</vt:lpstr>
      <vt:lpstr>Болевые ощущения.</vt:lpstr>
      <vt:lpstr>Тактильные ощущения играют важную роль в пространственной ориентировке слепых и слабовидящих, так как эти ощущения возникают при соприкосновении наружных покровов тела с поверхностью отображаемых объектов. Результатом этого соприкосновения является возникновение в мозгу ощущений, отражающих многообразные свойства и признаки предметов: величину, упругость, плотность, гладкость или шероховатость, тепло, холод и т.д.  Абсолютный порог тактильной чувствительности есть едва заметное ощущение прикосновения при воздействии каким-либо предметом на определенный участок кожи. Тактильные, температурные и болевые ощущения крайне редко выступают изолированно. В процессе отражения физико-механических, пространственных и временных параметров объективного мира они объединяются в сложный комплекс, образуя пассивное, а при включении мышечно-суставных ощущений - активное осязание. </vt:lpstr>
      <vt:lpstr>Слуховые ощущения.</vt:lpstr>
      <vt:lpstr>Обоняние</vt:lpstr>
      <vt:lpstr>Помимо перечисленных внешних органов чувств, при ориентировке слепых широко используются и другие виды чувствительности: вибрационная, температурная, статическая.  </vt:lpstr>
      <vt:lpstr>Офтальмологогигиенические основы обучения в практике образовательных учреждений: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обучения детей с нарушением зрения</dc:title>
  <dc:creator>Alex</dc:creator>
  <cp:lastModifiedBy>Alex</cp:lastModifiedBy>
  <cp:revision>42</cp:revision>
  <dcterms:created xsi:type="dcterms:W3CDTF">2023-06-15T20:00:54Z</dcterms:created>
  <dcterms:modified xsi:type="dcterms:W3CDTF">2023-06-24T18:03:03Z</dcterms:modified>
</cp:coreProperties>
</file>