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9" r:id="rId2"/>
    <p:sldId id="445" r:id="rId3"/>
    <p:sldId id="475" r:id="rId4"/>
    <p:sldId id="446" r:id="rId5"/>
    <p:sldId id="439" r:id="rId6"/>
    <p:sldId id="476" r:id="rId7"/>
    <p:sldId id="471" r:id="rId8"/>
    <p:sldId id="429" r:id="rId9"/>
    <p:sldId id="451" r:id="rId10"/>
    <p:sldId id="453" r:id="rId11"/>
    <p:sldId id="468" r:id="rId12"/>
    <p:sldId id="456" r:id="rId13"/>
    <p:sldId id="454" r:id="rId14"/>
    <p:sldId id="457" r:id="rId15"/>
    <p:sldId id="458" r:id="rId16"/>
    <p:sldId id="459" r:id="rId17"/>
    <p:sldId id="460" r:id="rId18"/>
    <p:sldId id="478" r:id="rId19"/>
    <p:sldId id="479" r:id="rId20"/>
    <p:sldId id="480" r:id="rId21"/>
    <p:sldId id="461" r:id="rId22"/>
    <p:sldId id="463" r:id="rId23"/>
    <p:sldId id="467" r:id="rId24"/>
    <p:sldId id="443" r:id="rId25"/>
    <p:sldId id="481" r:id="rId26"/>
    <p:sldId id="472" r:id="rId27"/>
    <p:sldId id="477" r:id="rId28"/>
    <p:sldId id="474" r:id="rId29"/>
    <p:sldId id="470" r:id="rId3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20" autoAdjust="0"/>
    <p:restoredTop sz="99644" autoAdjust="0"/>
  </p:normalViewPr>
  <p:slideViewPr>
    <p:cSldViewPr>
      <p:cViewPr>
        <p:scale>
          <a:sx n="76" d="100"/>
          <a:sy n="76" d="100"/>
        </p:scale>
        <p:origin x="-1050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1DD225B-E7CA-4A62-B3FD-EB51454B3B10}" type="datetimeFigureOut">
              <a:rPr lang="ru-RU"/>
              <a:pPr>
                <a:defRPr/>
              </a:pPr>
              <a:t>26.02.2023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F1DB9B2-9499-4AF7-A47F-4EA229A534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7660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DB9B2-9499-4AF7-A47F-4EA229A53454}" type="slidenum">
              <a:rPr lang="ru-RU" altLang="ru-RU" smtClean="0"/>
              <a:pPr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859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DB9B2-9499-4AF7-A47F-4EA229A53454}" type="slidenum">
              <a:rPr lang="ru-RU" altLang="ru-RU" smtClean="0"/>
              <a:pPr/>
              <a:t>23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5156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1C39F-7DC2-4CBF-9361-CF68B86A942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F135B1-B260-4664-B71E-7624FB73E67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4F599-4C08-4B44-B2E4-419024CF38D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8ACF70-E2E6-4DF9-ACA0-B0FDB3CDFA9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0017DE-3245-4131-80B1-2719409AFB1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B102AD-C203-4F7D-B22D-444E28E1CB4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D52B83-0367-479C-A4D4-20DE48EC513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558409-D803-4E61-8435-090C6AF4969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C193AC-DCF1-408B-A10E-13748BE4175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8D88A9-7075-4147-89A0-F53B96042B6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CD96AC-0D83-4272-84F4-DE63E02AA3E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827B5-562F-454B-B537-F416AF48AC3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E6F48FA-DC0C-4618-85E7-48D6D6FD325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 dirty="0" smtClean="0">
                <a:solidFill>
                  <a:srgbClr val="C00000"/>
                </a:solidFill>
              </a:rPr>
              <a:t>Внутренняя система оценки качества образования (ВСОКО) </a:t>
            </a:r>
          </a:p>
          <a:p>
            <a:pPr algn="ctr"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</a:rPr>
              <a:t>в </a:t>
            </a:r>
            <a:r>
              <a:rPr lang="ru-RU" altLang="ru-RU" b="1" dirty="0" err="1" smtClean="0">
                <a:solidFill>
                  <a:srgbClr val="C00000"/>
                </a:solidFill>
              </a:rPr>
              <a:t>МБДОУм</a:t>
            </a:r>
            <a:r>
              <a:rPr lang="ru-RU" altLang="ru-RU" b="1" dirty="0" smtClean="0">
                <a:solidFill>
                  <a:srgbClr val="C00000"/>
                </a:solidFill>
              </a:rPr>
              <a:t> д/с №11 г Вязьмы Смоленской области</a:t>
            </a:r>
          </a:p>
          <a:p>
            <a:pPr eaLnBrk="1" hangingPunct="1"/>
            <a:endParaRPr lang="ru-RU" altLang="ru-RU" sz="2000" b="1" dirty="0" smtClean="0"/>
          </a:p>
          <a:p>
            <a:pPr eaLnBrk="1" hangingPunct="1"/>
            <a:endParaRPr lang="ru-RU" altLang="ru-RU" sz="2000" b="1" dirty="0"/>
          </a:p>
          <a:p>
            <a:pPr eaLnBrk="1" hangingPunct="1"/>
            <a:endParaRPr lang="ru-RU" altLang="ru-RU" sz="2000" b="1" dirty="0" smtClean="0"/>
          </a:p>
          <a:p>
            <a:pPr eaLnBrk="1" hangingPunct="1"/>
            <a:endParaRPr lang="ru-RU" altLang="ru-RU" sz="2000" b="1" dirty="0" smtClean="0"/>
          </a:p>
          <a:p>
            <a:pPr algn="r" eaLnBrk="1" hangingPunct="1">
              <a:buFontTx/>
              <a:buNone/>
            </a:pPr>
            <a:r>
              <a:rPr lang="ru-RU" altLang="ru-RU" sz="2000" b="1" dirty="0" smtClean="0"/>
              <a:t>                          </a:t>
            </a:r>
            <a:r>
              <a:rPr lang="ru-RU" altLang="ru-RU" sz="2000" dirty="0" smtClean="0"/>
              <a:t>Разработчик: Г.Д. </a:t>
            </a:r>
            <a:r>
              <a:rPr lang="ru-RU" altLang="ru-RU" sz="2000" dirty="0" err="1" smtClean="0"/>
              <a:t>Гуторова</a:t>
            </a:r>
            <a:r>
              <a:rPr lang="ru-RU" altLang="ru-RU" sz="2000" dirty="0" smtClean="0"/>
              <a:t>, методист</a:t>
            </a: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ru-RU" sz="3200" b="1" kern="1200" dirty="0">
                <a:solidFill>
                  <a:srgbClr val="C00000"/>
                </a:solidFill>
                <a:ea typeface="+mn-ea"/>
                <a:cs typeface="+mn-cs"/>
              </a:rPr>
              <a:t>Циклограмма</a:t>
            </a:r>
            <a:br>
              <a:rPr lang="ru-RU" sz="3200" b="1" kern="1200" dirty="0">
                <a:solidFill>
                  <a:srgbClr val="C00000"/>
                </a:solidFill>
                <a:ea typeface="+mn-ea"/>
                <a:cs typeface="+mn-cs"/>
              </a:rPr>
            </a:br>
            <a:endParaRPr lang="ru-RU" altLang="ru-RU" sz="3200" dirty="0" smtClean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/>
          <a:lstStyle/>
          <a:p>
            <a:pPr lvl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kern="1200" dirty="0" smtClean="0">
                <a:solidFill>
                  <a:prstClr val="black"/>
                </a:solidFill>
                <a:latin typeface="+mj-lt"/>
              </a:rPr>
              <a:t>Мониторинг </a:t>
            </a:r>
            <a:r>
              <a:rPr lang="ru-RU" sz="2400" kern="1200" dirty="0">
                <a:solidFill>
                  <a:prstClr val="black"/>
                </a:solidFill>
                <a:latin typeface="+mj-lt"/>
              </a:rPr>
              <a:t>здоровья 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prstClr val="black"/>
                </a:solidFill>
                <a:latin typeface="+mj-lt"/>
              </a:rPr>
              <a:t> Кадровый мониторинг 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2400" kern="1200" dirty="0" smtClean="0">
                <a:solidFill>
                  <a:prstClr val="black"/>
                </a:solidFill>
                <a:latin typeface="+mj-lt"/>
              </a:rPr>
              <a:t>Мониторинг </a:t>
            </a:r>
            <a:r>
              <a:rPr lang="ru-RU" sz="2400" kern="1200" dirty="0">
                <a:solidFill>
                  <a:prstClr val="black"/>
                </a:solidFill>
                <a:latin typeface="+mj-lt"/>
              </a:rPr>
              <a:t>качества </a:t>
            </a:r>
            <a:r>
              <a:rPr lang="ru-RU" sz="2400" kern="1200" dirty="0" err="1">
                <a:solidFill>
                  <a:prstClr val="black"/>
                </a:solidFill>
                <a:latin typeface="+mj-lt"/>
              </a:rPr>
              <a:t>воспитательно</a:t>
            </a:r>
            <a:r>
              <a:rPr lang="ru-RU" sz="2400" kern="1200" dirty="0">
                <a:solidFill>
                  <a:prstClr val="black"/>
                </a:solidFill>
                <a:latin typeface="+mj-lt"/>
              </a:rPr>
              <a:t> – образовательного процесса 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prstClr val="black"/>
                </a:solidFill>
                <a:latin typeface="+mj-lt"/>
              </a:rPr>
              <a:t>Мониторинг научно – методического обеспечения </a:t>
            </a:r>
            <a:r>
              <a:rPr lang="ru-RU" sz="2400" kern="1200" dirty="0" err="1">
                <a:solidFill>
                  <a:prstClr val="black"/>
                </a:solidFill>
                <a:latin typeface="+mj-lt"/>
              </a:rPr>
              <a:t>воспитательно</a:t>
            </a:r>
            <a:r>
              <a:rPr lang="ru-RU" sz="2400" kern="1200" dirty="0">
                <a:solidFill>
                  <a:prstClr val="black"/>
                </a:solidFill>
                <a:latin typeface="+mj-lt"/>
              </a:rPr>
              <a:t> – образовательного процесса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prstClr val="black"/>
                </a:solidFill>
                <a:latin typeface="+mj-lt"/>
              </a:rPr>
              <a:t>Мониторинг  материально – технического состояния ДОУ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prstClr val="black"/>
                </a:solidFill>
                <a:latin typeface="+mj-lt"/>
              </a:rPr>
              <a:t>Мониторинг семьи</a:t>
            </a:r>
          </a:p>
          <a:p>
            <a:pPr lvl="0" eaLnBrk="1" hangingPunct="1">
              <a:spcBef>
                <a:spcPct val="0"/>
              </a:spcBef>
              <a:buNone/>
              <a:defRPr/>
            </a:pPr>
            <a:endParaRPr lang="ru-RU" sz="1800" u="sng" kern="1200" dirty="0">
              <a:solidFill>
                <a:prstClr val="black"/>
              </a:solidFill>
              <a:latin typeface="Verdana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ru-RU" sz="1800" kern="1200" dirty="0">
                <a:solidFill>
                  <a:prstClr val="black"/>
                </a:solidFill>
                <a:latin typeface="Verdana"/>
              </a:rPr>
              <a:t> </a:t>
            </a:r>
          </a:p>
          <a:p>
            <a:pPr marL="0" indent="0">
              <a:buFontTx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93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Оценка качества условий, обеспечивающих здоровье воспитанников в ДОУ.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Содержание и технологии ВСОКО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5256584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333333"/>
                </a:solidFill>
                <a:latin typeface="Calibri"/>
                <a:ea typeface="Times New Roman"/>
              </a:rPr>
              <a:t>Цель</a:t>
            </a:r>
            <a:r>
              <a:rPr lang="ru-RU" b="1" dirty="0" smtClean="0">
                <a:solidFill>
                  <a:srgbClr val="333333"/>
                </a:solidFill>
                <a:latin typeface="Calibri"/>
                <a:ea typeface="Times New Roman"/>
              </a:rPr>
              <a:t>: </a:t>
            </a:r>
            <a:r>
              <a:rPr lang="ru-RU" sz="2400" b="1" dirty="0" smtClean="0">
                <a:solidFill>
                  <a:srgbClr val="333333"/>
                </a:solidFill>
                <a:latin typeface="Calibri"/>
                <a:ea typeface="Times New Roman"/>
              </a:rPr>
              <a:t>Изучение </a:t>
            </a:r>
            <a:r>
              <a:rPr lang="ru-RU" sz="2400" b="1" dirty="0">
                <a:solidFill>
                  <a:srgbClr val="333333"/>
                </a:solidFill>
                <a:latin typeface="Calibri"/>
                <a:ea typeface="Times New Roman"/>
              </a:rPr>
              <a:t>системы организации работы </a:t>
            </a:r>
            <a:r>
              <a:rPr lang="ru-RU" sz="2400" b="1" dirty="0" smtClean="0">
                <a:solidFill>
                  <a:srgbClr val="333333"/>
                </a:solidFill>
                <a:latin typeface="Calibri"/>
                <a:ea typeface="Times New Roman"/>
              </a:rPr>
              <a:t>ДОУ </a:t>
            </a:r>
            <a:r>
              <a:rPr lang="ru-RU" sz="2400" b="1" dirty="0">
                <a:solidFill>
                  <a:srgbClr val="333333"/>
                </a:solidFill>
                <a:latin typeface="Calibri"/>
                <a:ea typeface="Times New Roman"/>
              </a:rPr>
              <a:t>по созданию условий для сохранения здоровья детей и использованию </a:t>
            </a:r>
            <a:r>
              <a:rPr lang="ru-RU" sz="2400" b="1" dirty="0" err="1">
                <a:solidFill>
                  <a:srgbClr val="333333"/>
                </a:solidFill>
                <a:latin typeface="Calibri"/>
                <a:ea typeface="Times New Roman"/>
              </a:rPr>
              <a:t>здоровьесберегающих</a:t>
            </a:r>
            <a:r>
              <a:rPr lang="ru-RU" sz="2400" b="1" dirty="0">
                <a:solidFill>
                  <a:srgbClr val="333333"/>
                </a:solidFill>
                <a:latin typeface="Calibri"/>
                <a:ea typeface="Times New Roman"/>
              </a:rPr>
              <a:t> технологий </a:t>
            </a:r>
            <a:endParaRPr lang="ru-RU" sz="2400" b="1" dirty="0" smtClean="0">
              <a:solidFill>
                <a:srgbClr val="333333"/>
              </a:solidFill>
              <a:latin typeface="Calibri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333333"/>
                </a:solidFill>
                <a:latin typeface="Calibri"/>
                <a:ea typeface="Times New Roman"/>
              </a:rPr>
              <a:t>   </a:t>
            </a:r>
            <a:r>
              <a:rPr lang="ru-RU" sz="2800" b="1" dirty="0" smtClean="0">
                <a:solidFill>
                  <a:srgbClr val="333333"/>
                </a:solidFill>
                <a:latin typeface="Calibri"/>
                <a:ea typeface="Times New Roman"/>
              </a:rPr>
              <a:t>Задачи: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dirty="0" smtClean="0">
                <a:solidFill>
                  <a:srgbClr val="333333"/>
                </a:solidFill>
                <a:latin typeface="Calibr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333333"/>
                </a:solidFill>
                <a:latin typeface="Calibri"/>
                <a:ea typeface="Times New Roman"/>
              </a:rPr>
              <a:t>Выявить и оценить положительные и отрицательные тенденции в организации </a:t>
            </a:r>
            <a:r>
              <a:rPr lang="ru-RU" sz="2000" b="1" dirty="0" err="1" smtClean="0">
                <a:solidFill>
                  <a:srgbClr val="333333"/>
                </a:solidFill>
                <a:latin typeface="Calibri"/>
                <a:ea typeface="Times New Roman"/>
              </a:rPr>
              <a:t>здоровьесберегающей</a:t>
            </a:r>
            <a:r>
              <a:rPr lang="ru-RU" sz="2000" b="1" dirty="0" smtClean="0">
                <a:solidFill>
                  <a:srgbClr val="333333"/>
                </a:solidFill>
                <a:latin typeface="Calibri"/>
                <a:ea typeface="Times New Roman"/>
              </a:rPr>
              <a:t> деятельности, проводимой педагогами ДОУ.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rgbClr val="333333"/>
                </a:solidFill>
                <a:latin typeface="Calibri"/>
                <a:ea typeface="Times New Roman"/>
              </a:rPr>
              <a:t>   Выработать рекомендации, управленческие решения по регулированию факторов, влияющих на физическую подготовленность, формирование навыков здорового образа жизни, сохранение и укрепление здоровья дошкольников.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419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387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План – задание	 мониторинга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Оценка качества условий, обеспечивающих здоровье воспитанников в ДОУ.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Содержание и технологии </a:t>
            </a:r>
            <a:r>
              <a:rPr lang="ru-RU" sz="2400" b="1" dirty="0" smtClean="0">
                <a:solidFill>
                  <a:srgbClr val="C00000"/>
                </a:solidFill>
              </a:rPr>
              <a:t>ВСОКО</a:t>
            </a:r>
            <a:endParaRPr lang="ru-RU" sz="1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848419"/>
              </p:ext>
            </p:extLst>
          </p:nvPr>
        </p:nvGraphicFramePr>
        <p:xfrm>
          <a:off x="539552" y="2492897"/>
          <a:ext cx="7704856" cy="4046792"/>
        </p:xfrm>
        <a:graphic>
          <a:graphicData uri="http://schemas.openxmlformats.org/drawingml/2006/table">
            <a:tbl>
              <a:tblPr firstRow="1" firstCol="1" bandRow="1"/>
              <a:tblGrid>
                <a:gridCol w="2831477"/>
                <a:gridCol w="4873379"/>
              </a:tblGrid>
              <a:tr h="5040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Направление работы</a:t>
                      </a:r>
                      <a:endParaRPr lang="ru-RU" sz="1600" i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Методика</a:t>
                      </a:r>
                      <a:endParaRPr lang="ru-RU" sz="1600" i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Оценка профессионального мастерства воспитателя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Анализ проведения занятий по физической культуре, взаимодействия педагогов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Анкетирование воспитателей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Создание условий</a:t>
                      </a:r>
                      <a:endParaRPr lang="ru-RU" sz="16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Анализ предметно – развивающей среды 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2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Планирование работы</a:t>
                      </a:r>
                      <a:endParaRPr lang="ru-RU" sz="16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Проверка планирования занятий, содержание прогулки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Оценка проведения утренней гимнастики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Работа с родителями по данной проблеме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Анализ наглядной информации для родителей в группе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365760" algn="l"/>
                        </a:tabLs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Анкетирование родителей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88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Карты мониторинга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Calibri"/>
                <a:cs typeface="Times New Roman"/>
              </a:rPr>
              <a:t>Карта самооценки</a:t>
            </a:r>
            <a:r>
              <a:rPr lang="ru-RU" sz="2000" b="1" dirty="0">
                <a:latin typeface="+mj-lt"/>
                <a:ea typeface="Calibri"/>
                <a:cs typeface="Times New Roman"/>
              </a:rPr>
              <a:t> </a:t>
            </a:r>
            <a:r>
              <a:rPr lang="ru-RU" sz="2000" b="1" dirty="0" smtClean="0">
                <a:latin typeface="+mj-lt"/>
                <a:ea typeface="Calibri"/>
                <a:cs typeface="Times New Roman"/>
              </a:rPr>
              <a:t>воспитателя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Тестовый опрос воспитателей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организации утренней гимнастики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физкультурного занятия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предметно-развивающей среды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проведения подвижной игры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планирования по </a:t>
            </a:r>
            <a:r>
              <a:rPr lang="ru-RU" sz="2000" b="1" dirty="0" err="1" smtClean="0">
                <a:latin typeface="+mj-lt"/>
                <a:ea typeface="Times New Roman"/>
                <a:cs typeface="Times New Roman"/>
              </a:rPr>
              <a:t>здоровьесбережению</a:t>
            </a:r>
            <a:endParaRPr lang="ru-RU" sz="2000" b="1" dirty="0" smtClean="0"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работы с родителями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условий организации питания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медицинского сопровождения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Карта оценки организации прогулки</a:t>
            </a:r>
          </a:p>
          <a:p>
            <a:pPr lvl="0" algn="just">
              <a:spcAft>
                <a:spcPts val="0"/>
              </a:spcAft>
              <a:buFont typeface="Wingdings"/>
              <a:buChar char=""/>
            </a:pPr>
            <a:r>
              <a:rPr lang="ru-RU" sz="2000" b="1" dirty="0" smtClean="0">
                <a:latin typeface="+mj-lt"/>
                <a:ea typeface="Times New Roman"/>
                <a:cs typeface="Times New Roman"/>
              </a:rPr>
              <a:t>Анкеты для родителей, педагогов и медицинских работников. </a:t>
            </a:r>
            <a:endParaRPr lang="ru-RU" sz="2000" dirty="0" smtClean="0"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000" dirty="0" smtClean="0"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000" dirty="0" smtClean="0">
              <a:latin typeface="+mj-lt"/>
              <a:ea typeface="Times New Roman"/>
              <a:cs typeface="Times New Roman"/>
            </a:endParaRPr>
          </a:p>
          <a:p>
            <a:pPr lvl="0" algn="just">
              <a:spcAft>
                <a:spcPts val="0"/>
              </a:spcAft>
              <a:buFont typeface="Wingdings"/>
              <a:buChar char=""/>
            </a:pPr>
            <a:endParaRPr lang="ru-RU" sz="2000" b="1" dirty="0" smtClean="0">
              <a:latin typeface="+mj-lt"/>
              <a:ea typeface="Calibri"/>
              <a:cs typeface="Times New Roman"/>
            </a:endParaRPr>
          </a:p>
          <a:p>
            <a:pPr marL="0" lvl="0" indent="0" algn="just">
              <a:spcAft>
                <a:spcPts val="0"/>
              </a:spcAft>
              <a:buNone/>
            </a:pPr>
            <a:endParaRPr lang="ru-RU" sz="2000" b="1" dirty="0" smtClean="0">
              <a:latin typeface="+mj-lt"/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>
                <a:latin typeface="+mj-lt"/>
                <a:ea typeface="Calibri"/>
                <a:cs typeface="Times New Roman"/>
              </a:rPr>
              <a:t> </a:t>
            </a:r>
            <a:endParaRPr lang="ru-RU" sz="2000" b="1" dirty="0">
              <a:latin typeface="+mj-lt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82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Карта самооценки педагога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3165958"/>
              </p:ext>
            </p:extLst>
          </p:nvPr>
        </p:nvGraphicFramePr>
        <p:xfrm>
          <a:off x="683570" y="1124744"/>
          <a:ext cx="7776861" cy="5522461"/>
        </p:xfrm>
        <a:graphic>
          <a:graphicData uri="http://schemas.openxmlformats.org/drawingml/2006/table">
            <a:tbl>
              <a:tblPr firstRow="1" firstCol="1" bandRow="1"/>
              <a:tblGrid>
                <a:gridCol w="5167586"/>
                <a:gridCol w="880312"/>
                <a:gridCol w="880312"/>
                <a:gridCol w="848651"/>
              </a:tblGrid>
              <a:tr h="40989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Профессиональные умения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Уровень сформированности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высокий</a:t>
                      </a:r>
                      <a:endParaRPr lang="ru-RU" sz="1400" b="1" u="none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средний</a:t>
                      </a:r>
                      <a:endParaRPr lang="ru-RU" sz="1400" b="1" u="none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низкий</a:t>
                      </a:r>
                      <a:endParaRPr lang="ru-RU" sz="1400" b="1" u="none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6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Создание условий для различных видов двигательной активности детей в соответствии с их возрастными и индивидуальными особенностями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Индивидуальный подход к детям в организации занятий и подвижных игр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Создание условий для творческого самовыражения детей в процессе физической деятельности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Использование разнообразных форм оздоровления и укрепления здоровья дошкольников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1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Регулярное и своевременное информирование родителей о физическом развитии их детей</a:t>
                      </a:r>
                      <a:endParaRPr lang="ru-RU" sz="1600" u="none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6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u="none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17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1288"/>
            <a:ext cx="8208912" cy="69269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4205605" algn="l"/>
                <a:tab pos="5810885" algn="l"/>
                <a:tab pos="6814820" algn="l"/>
              </a:tabLst>
            </a:pPr>
            <a:r>
              <a:rPr lang="ru-RU" sz="2000" b="1" spc="15" dirty="0">
                <a:solidFill>
                  <a:srgbClr val="C00000"/>
                </a:solidFill>
                <a:ea typeface="Times New Roman"/>
                <a:cs typeface="Times New Roman"/>
              </a:rPr>
              <a:t>Тестовый опрос </a:t>
            </a:r>
            <a:r>
              <a:rPr lang="ru-RU" sz="2000" b="1" spc="15" dirty="0" smtClean="0">
                <a:solidFill>
                  <a:srgbClr val="C00000"/>
                </a:solidFill>
                <a:ea typeface="Times New Roman"/>
                <a:cs typeface="Times New Roman"/>
              </a:rPr>
              <a:t>воспитателей, инструктора по физкультуре</a:t>
            </a:r>
            <a:r>
              <a:rPr lang="ru-RU" sz="2000" dirty="0">
                <a:solidFill>
                  <a:srgbClr val="C00000"/>
                </a:solidFill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C00000"/>
                </a:solidFill>
                <a:ea typeface="Times New Roman"/>
                <a:cs typeface="Times New Roman"/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700551"/>
              </p:ext>
            </p:extLst>
          </p:nvPr>
        </p:nvGraphicFramePr>
        <p:xfrm>
          <a:off x="323528" y="476672"/>
          <a:ext cx="8640962" cy="6272278"/>
        </p:xfrm>
        <a:graphic>
          <a:graphicData uri="http://schemas.openxmlformats.org/drawingml/2006/table">
            <a:tbl>
              <a:tblPr firstRow="1" firstCol="1" bandRow="1"/>
              <a:tblGrid>
                <a:gridCol w="7275175"/>
                <a:gridCol w="443127"/>
                <a:gridCol w="516982"/>
                <a:gridCol w="405678"/>
              </a:tblGrid>
              <a:tr h="175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  <a:endParaRPr lang="ru-RU" sz="1400" u="none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да</a:t>
                      </a:r>
                      <a:endParaRPr lang="ru-RU" sz="1400" b="1" u="none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нет</a:t>
                      </a:r>
                      <a:endParaRPr lang="ru-RU" sz="1400" b="1" u="none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none" strike="noStrike" spc="15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ч</a:t>
                      </a:r>
                      <a:endParaRPr lang="ru-RU" sz="1400" b="1" u="none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Провожу упражнения на развитие разных групп мышц, на поднятие и поддержание мышечного тонуса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Использую подвижные игры с ходьбой, бегом, лазаньем на прогулке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Внимательно наблюдаю за самочувствием ребенка на занятиях, его реакцией на нагрузки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Варьирую физическую нагрузку в соответствии с индивидуальными особенностями ребенка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Стремлюсь пробудить у каждого ребенка интерес к здоровому образу жизни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8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Использую игровые мотивации при проведении гимнастики, физкультурных минуток, </a:t>
                      </a:r>
                      <a:r>
                        <a:rPr lang="ru-RU" sz="1400" b="1" i="0" u="sng" strike="noStrike" spc="15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ООД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2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Определяю в плане работы время для проявления двигательной активности детей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Провожу в соответствии с планом физкультурно-оздоровительной работы: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подвижные игры на свежем воздухе;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гимнастику после сна;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гимнастику для глаз по профилактике усталости;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прогулки;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индивидуальную работу по физическому воспитанию;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физкультурные минутки в процессе </a:t>
                      </a:r>
                      <a:r>
                        <a:rPr lang="ru-RU" sz="1400" b="1" i="0" u="sng" strike="noStrike" spc="15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ООД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02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Постоянно информирую родителей о физическом состоянии и развитии ребенка через: 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информационные стенды;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устные сообщения (индивидуальные беседы);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1" i="0" u="sng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родительские собрания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14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05605" algn="l"/>
                          <a:tab pos="5810885" algn="l"/>
                          <a:tab pos="6814820" algn="l"/>
                        </a:tabLst>
                      </a:pPr>
                      <a:r>
                        <a:rPr lang="ru-RU" sz="900" b="0" i="0" u="none" strike="noStrike" spc="15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4148" marR="641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83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Карта оценки организации утренней гимнастики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4000" dirty="0" smtClean="0">
                <a:latin typeface="Calibri"/>
                <a:ea typeface="Times New Roman"/>
                <a:cs typeface="Times New Roman"/>
              </a:rPr>
              <a:t/>
            </a:r>
            <a:br>
              <a:rPr lang="ru-RU" sz="4000" dirty="0" smtClean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123438"/>
              </p:ext>
            </p:extLst>
          </p:nvPr>
        </p:nvGraphicFramePr>
        <p:xfrm>
          <a:off x="251520" y="403495"/>
          <a:ext cx="8640961" cy="6461104"/>
        </p:xfrm>
        <a:graphic>
          <a:graphicData uri="http://schemas.openxmlformats.org/drawingml/2006/table">
            <a:tbl>
              <a:tblPr firstRow="1" firstCol="1" bandRow="1"/>
              <a:tblGrid>
                <a:gridCol w="6336704"/>
                <a:gridCol w="401299"/>
                <a:gridCol w="411419"/>
                <a:gridCol w="411419"/>
                <a:gridCol w="1080120"/>
              </a:tblGrid>
              <a:tr h="24384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Оценка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Комментарий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55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Время проведения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Место проведения 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Гигиенические условия: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одежда детей;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одежда (воспитателя)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проветривание помещения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влажная уборка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Использование музыкального сопровождения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Соответствие подбора и количества упражнений 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данной возрастной группе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Темп утренней гимнастики, его соответствие возрасту детей и их возможностям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Использование пособий.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Время, затраченное на раздачу пособий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16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Включение в комплекс упражнений: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на дыхание;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воспитание правильной осанки;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профилактику плоскостопия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4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 во время проведения утренней гимнастики 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Длительность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утренней гимнастики, соответствие 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СанПин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29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Карта оценки физкультурного занятия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969153"/>
              </p:ext>
            </p:extLst>
          </p:nvPr>
        </p:nvGraphicFramePr>
        <p:xfrm>
          <a:off x="179513" y="476672"/>
          <a:ext cx="8856982" cy="6257942"/>
        </p:xfrm>
        <a:graphic>
          <a:graphicData uri="http://schemas.openxmlformats.org/drawingml/2006/table">
            <a:tbl>
              <a:tblPr/>
              <a:tblGrid>
                <a:gridCol w="7848870"/>
                <a:gridCol w="360040"/>
                <a:gridCol w="360040"/>
                <a:gridCol w="288032"/>
              </a:tblGrid>
              <a:tr h="3533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Критерии </a:t>
                      </a:r>
                      <a:r>
                        <a:rPr lang="ru-RU" sz="1600" b="1" i="0" spc="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оценки</a:t>
                      </a:r>
                      <a:endParaRPr lang="ru-RU" sz="1600" b="1" i="0" spc="5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spc="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да</a:t>
                      </a:r>
                      <a:endParaRPr lang="ru-RU" sz="1600" b="1" i="0" spc="5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spc="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нет</a:t>
                      </a:r>
                      <a:endParaRPr lang="ru-RU" sz="1600" b="1" i="0" spc="5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spc="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ч</a:t>
                      </a:r>
                      <a:endParaRPr lang="ru-RU" sz="1600" b="1" i="0" spc="5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881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Выполнялись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ли гигиенические требования к организации всего занятия (помещение, одежда, оборудование)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728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Полнота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осуществления задач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2920365" algn="l"/>
                        </a:tabLst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 - Воспитательных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</a:t>
                      </a:r>
                      <a:r>
                        <a:rPr lang="ru-RU" sz="1600" b="1" baseline="0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-   О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здоровительных</a:t>
                      </a:r>
                      <a:endParaRPr lang="ru-RU" sz="1600" b="1" dirty="0">
                        <a:effectLst/>
                        <a:latin typeface="Calibri" pitchFamily="34" charset="0"/>
                        <a:ea typeface="Arial Unicode MS"/>
                        <a:cs typeface="Calibri" pitchFamily="34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  <a:tabLst>
                          <a:tab pos="2920365" algn="l"/>
                        </a:tabLst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</a:t>
                      </a:r>
                      <a:r>
                        <a:rPr lang="ru-RU" sz="1600" b="1" baseline="0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-  Образовательных</a:t>
                      </a:r>
                      <a:endParaRPr lang="ru-RU" sz="1600" b="1" dirty="0">
                        <a:effectLst/>
                        <a:latin typeface="Calibri" pitchFamily="34" charset="0"/>
                        <a:ea typeface="Arial Unicode MS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32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Соответствие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задач данному возрасту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32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Понимают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ли дети, поставленные перед ними задачи?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961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Использование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разнообразных способов организации детей на занятии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: индивидуальный подход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-  фронтальный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-  поточный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-  подгрупповой</a:t>
                      </a:r>
                      <a:endParaRPr lang="ru-RU" sz="1600" b="1" dirty="0">
                        <a:effectLst/>
                        <a:latin typeface="Calibri" pitchFamily="34" charset="0"/>
                        <a:ea typeface="Arial Unicode MS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7161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Использование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разнообразных методов и приемов при реализации задач занятия: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- словесный</a:t>
                      </a:r>
                      <a:endParaRPr lang="ru-RU" sz="1600" b="1" dirty="0">
                        <a:effectLst/>
                        <a:latin typeface="Calibri" pitchFamily="34" charset="0"/>
                        <a:ea typeface="Arial Unicode MS"/>
                        <a:cs typeface="Calibri" pitchFamily="34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- показ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взрослого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- показ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ребенка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- напоминание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и др.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728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Соответствие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физической нагрузки нормам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: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</a:t>
                      </a:r>
                      <a:r>
                        <a:rPr lang="ru-RU" sz="1600" b="1" baseline="0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 - 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в  вводной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  - в основной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baseline="0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  - в заключительной</a:t>
                      </a:r>
                      <a:endParaRPr lang="ru-RU" sz="1600" b="1" dirty="0">
                        <a:effectLst/>
                        <a:latin typeface="Calibri" pitchFamily="34" charset="0"/>
                        <a:ea typeface="Arial Unicode MS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32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 Используются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ли нетрадиционные формы в занятии?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32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  Активность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Arial Unicode MS"/>
                          <a:cs typeface="Calibri" pitchFamily="34" charset="0"/>
                        </a:rPr>
                        <a:t>выполнения ОРУ, ОД, подвижных игр 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9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Карта оценки организации и проведения прогулки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19872"/>
              </p:ext>
            </p:extLst>
          </p:nvPr>
        </p:nvGraphicFramePr>
        <p:xfrm>
          <a:off x="179511" y="1124744"/>
          <a:ext cx="8784975" cy="5652184"/>
        </p:xfrm>
        <a:graphic>
          <a:graphicData uri="http://schemas.openxmlformats.org/drawingml/2006/table">
            <a:tbl>
              <a:tblPr/>
              <a:tblGrid>
                <a:gridCol w="4464497"/>
                <a:gridCol w="720080"/>
                <a:gridCol w="720080"/>
                <a:gridCol w="648072"/>
                <a:gridCol w="648072"/>
                <a:gridCol w="720080"/>
                <a:gridCol w="864094"/>
              </a:tblGrid>
              <a:tr h="3807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контроля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Возрастные       группы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контроля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9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Группа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второго</a:t>
                      </a:r>
                    </a:p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раннего возраста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Младшая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№2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№1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№6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Старшая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№4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Подготовительная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 школе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№5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Порядок одевания и раздевания детей. Сформированность у детей навыков самообслуживания.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Соответствие одежды сезону.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и соответствие выносного материала сезону.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двигательного режима детей на прогулке.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Соблюдение времени пребывания на прогулке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Гигиенические процедуры после прогулки.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01" marR="46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ea typeface="Times New Roman"/>
              </a:rPr>
              <a:t>Карта оценки </a:t>
            </a:r>
            <a:r>
              <a:rPr lang="ru-RU" sz="2400" b="1" dirty="0">
                <a:solidFill>
                  <a:srgbClr val="C00000"/>
                </a:solidFill>
                <a:ea typeface="Times New Roman"/>
              </a:rPr>
              <a:t>проведения подвижной игры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488782"/>
              </p:ext>
            </p:extLst>
          </p:nvPr>
        </p:nvGraphicFramePr>
        <p:xfrm>
          <a:off x="323529" y="620687"/>
          <a:ext cx="8496942" cy="5888736"/>
        </p:xfrm>
        <a:graphic>
          <a:graphicData uri="http://schemas.openxmlformats.org/drawingml/2006/table">
            <a:tbl>
              <a:tblPr firstRow="1" firstCol="1" bandRow="1"/>
              <a:tblGrid>
                <a:gridCol w="6984775"/>
                <a:gridCol w="504056"/>
                <a:gridCol w="504056"/>
                <a:gridCol w="504055"/>
              </a:tblGrid>
              <a:tr h="1487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Объект анализа</a:t>
                      </a:r>
                    </a:p>
                  </a:txBody>
                  <a:tcPr marL="39620" marR="396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Оценка</a:t>
                      </a:r>
                    </a:p>
                  </a:txBody>
                  <a:tcPr marL="39620" marR="396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да</a:t>
                      </a:r>
                    </a:p>
                  </a:txBody>
                  <a:tcPr marL="39620" marR="396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нет</a:t>
                      </a:r>
                    </a:p>
                  </a:txBody>
                  <a:tcPr marL="39620" marR="396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ч</a:t>
                      </a: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39620" marR="396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2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Подготовка к игре</a:t>
                      </a:r>
                    </a:p>
                  </a:txBody>
                  <a:tcPr marL="39620" marR="396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Санитарно-гигиеническое состояние места  проведения игры, использование спортивного оборудования, необходимого для проведения игры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Подготовка детей к игре, учет уровня их физического развития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Подготовка педагога к игре  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2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Содержание игры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Планирование задач и их соответствие возрастным  требованиям 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Структура, соответствие содержания игры возрастным и индивидуальным особенностям детей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Организационный момент (использование загадок, вопросов, рассказов в начале игры)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Наличие предварительного договора, игровых приемов, обеспечивающих высокий интерес и быстрый сбор детей на игру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Использование считалок при распределении ролей  да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Соответствие выбранных приемов этапам развития игры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Воспитание физических и морально-волевых качеств у детей дошкольного возраста в подвижной  игре, наличие индивидуальной работы с детьми в этом плане</a:t>
                      </a: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20" marR="396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50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181" y="188640"/>
            <a:ext cx="820891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C81500"/>
              </a:solidFill>
              <a:latin typeface="Arial"/>
              <a:ea typeface="Calibri"/>
            </a:endParaRPr>
          </a:p>
          <a:p>
            <a:pPr algn="ctr"/>
            <a:r>
              <a:rPr lang="ru-RU" b="1" dirty="0" smtClean="0">
                <a:solidFill>
                  <a:srgbClr val="C81500"/>
                </a:solidFill>
                <a:latin typeface="Arial"/>
                <a:ea typeface="Calibri"/>
              </a:rPr>
              <a:t>Организация </a:t>
            </a:r>
            <a:r>
              <a:rPr lang="ru-RU" b="1" dirty="0">
                <a:solidFill>
                  <a:srgbClr val="C81500"/>
                </a:solidFill>
                <a:latin typeface="Arial"/>
                <a:ea typeface="Calibri"/>
              </a:rPr>
              <a:t>процедуры ВСОКО </a:t>
            </a:r>
            <a:endParaRPr lang="ru-RU" b="1" dirty="0" smtClean="0">
              <a:solidFill>
                <a:srgbClr val="C81500"/>
              </a:solidFill>
              <a:latin typeface="Arial"/>
              <a:ea typeface="Calibri"/>
            </a:endParaRPr>
          </a:p>
          <a:p>
            <a:pPr algn="ctr"/>
            <a:endParaRPr lang="ru-RU" b="1" dirty="0" smtClean="0">
              <a:solidFill>
                <a:srgbClr val="C81500"/>
              </a:solidFill>
              <a:latin typeface="Arial"/>
              <a:ea typeface="Calibri"/>
            </a:endParaRPr>
          </a:p>
          <a:p>
            <a:pPr algn="just"/>
            <a:r>
              <a:rPr lang="ru-RU" sz="2400" dirty="0" smtClean="0">
                <a:latin typeface="Arial"/>
                <a:ea typeface="Calibri"/>
              </a:rPr>
              <a:t>является </a:t>
            </a:r>
            <a:r>
              <a:rPr lang="ru-RU" sz="2400" dirty="0">
                <a:latin typeface="Arial"/>
                <a:ea typeface="Calibri"/>
              </a:rPr>
              <a:t>условием реализации Федерального закона от 29.12.2012 г. N 273-83 "Об образовании Российской Федерации".  </a:t>
            </a:r>
            <a:br>
              <a:rPr lang="ru-RU" sz="2400" dirty="0">
                <a:latin typeface="Arial"/>
                <a:ea typeface="Calibri"/>
              </a:rPr>
            </a:br>
            <a:r>
              <a:rPr lang="ru-RU" sz="2400" dirty="0">
                <a:latin typeface="Arial"/>
                <a:ea typeface="Calibri"/>
              </a:rPr>
              <a:t>Внутренняя система оценки качества дошкольного образования позволяет определить, насколько фактическая реализация образовательных программ отвечает тому уровню, который был установлен требованиями ФГОС ДО.     </a:t>
            </a:r>
            <a:br>
              <a:rPr lang="ru-RU" sz="2400" dirty="0">
                <a:latin typeface="Arial"/>
                <a:ea typeface="Calibri"/>
              </a:rPr>
            </a:br>
            <a:r>
              <a:rPr lang="ru-RU" sz="2400" dirty="0">
                <a:latin typeface="Arial"/>
                <a:ea typeface="Calibri"/>
              </a:rPr>
              <a:t>Процедура основывается на аналитической деятельности: оценивается качество осуществления процесса образования, а также его результативность и обеспечение ресурсами.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2130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ea typeface="Times New Roman"/>
              </a:rPr>
              <a:t>К</a:t>
            </a:r>
            <a:r>
              <a:rPr lang="ru-RU" sz="2400" b="1" dirty="0" smtClean="0">
                <a:solidFill>
                  <a:srgbClr val="C00000"/>
                </a:solidFill>
                <a:ea typeface="Times New Roman"/>
              </a:rPr>
              <a:t>арта оценки проведения </a:t>
            </a:r>
            <a:r>
              <a:rPr lang="ru-RU" sz="2400" b="1" dirty="0">
                <a:solidFill>
                  <a:srgbClr val="C00000"/>
                </a:solidFill>
                <a:ea typeface="Times New Roman"/>
              </a:rPr>
              <a:t>подвижной игры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44870"/>
              </p:ext>
            </p:extLst>
          </p:nvPr>
        </p:nvGraphicFramePr>
        <p:xfrm>
          <a:off x="132556" y="1124744"/>
          <a:ext cx="9011444" cy="5533198"/>
        </p:xfrm>
        <a:graphic>
          <a:graphicData uri="http://schemas.openxmlformats.org/drawingml/2006/table">
            <a:tbl>
              <a:tblPr firstRow="1" firstCol="1" bandRow="1"/>
              <a:tblGrid>
                <a:gridCol w="7943546"/>
                <a:gridCol w="350724"/>
                <a:gridCol w="401537"/>
                <a:gridCol w="208133"/>
                <a:gridCol w="107504"/>
              </a:tblGrid>
              <a:tr h="28981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Деятельность детей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Оценка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да</a:t>
                      </a:r>
                      <a:endParaRPr lang="ru-RU" sz="14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нет</a:t>
                      </a:r>
                      <a:endParaRPr lang="ru-RU" sz="14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ч</a:t>
                      </a:r>
                      <a:endParaRPr lang="ru-RU" sz="14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1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Отношение  детей к выполнению действий и правил в игре: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активность,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самостоятельность,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интерес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Степень осознанности действий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Реагирование на результаты своей деятельности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Отношение детей к педагогу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8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Деятельность педагога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Правильность терминологии, культуры речи, объяснения способа действий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Стиль общения с детьми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Предупреждение травматизма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Подведение итогов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Результаты подвижной игры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4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Реализация задач игры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Положительные и отрицательные стороны в организации игры (в выводах и рекомендациях)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70301" y="2116899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612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Карта оценки </a:t>
            </a:r>
            <a:r>
              <a:rPr lang="ru-RU" sz="24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предметно-развивающей среды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по сохранению физического и психического здоровья воспитанников</a:t>
            </a:r>
            <a:r>
              <a:rPr lang="ru-RU" sz="4000" dirty="0">
                <a:latin typeface="Calibri" pitchFamily="34" charset="0"/>
                <a:ea typeface="Times New Roman"/>
                <a:cs typeface="Calibri" pitchFamily="34" charset="0"/>
              </a:rPr>
              <a:t/>
            </a:r>
            <a:br>
              <a:rPr lang="ru-RU" sz="4000" dirty="0">
                <a:latin typeface="Calibri" pitchFamily="34" charset="0"/>
                <a:ea typeface="Times New Roman"/>
                <a:cs typeface="Calibri" pitchFamily="34" charset="0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40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4000" dirty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337985"/>
              </p:ext>
            </p:extLst>
          </p:nvPr>
        </p:nvGraphicFramePr>
        <p:xfrm>
          <a:off x="107504" y="1160817"/>
          <a:ext cx="8928991" cy="5689394"/>
        </p:xfrm>
        <a:graphic>
          <a:graphicData uri="http://schemas.openxmlformats.org/drawingml/2006/table">
            <a:tbl>
              <a:tblPr/>
              <a:tblGrid>
                <a:gridCol w="4976815"/>
                <a:gridCol w="658696"/>
                <a:gridCol w="658696"/>
                <a:gridCol w="658696"/>
                <a:gridCol w="658696"/>
                <a:gridCol w="658696"/>
                <a:gridCol w="658696"/>
              </a:tblGrid>
              <a:tr h="2461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Вопросы контроля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Возрастные       группы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Результаты контроля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7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2-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группа </a:t>
                      </a:r>
                      <a:r>
                        <a:rPr lang="ru-RU" sz="1600" b="1" baseline="0" dirty="0" err="1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ранн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.  </a:t>
                      </a:r>
                      <a:r>
                        <a:rPr lang="ru-RU" sz="1600" b="1" baseline="0" dirty="0" err="1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возр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Младшая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№2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№1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№6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Старшая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Подготовит.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к школе 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безопасного пространства в группе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Наличие спортивного (физкультурного) оборудования и пособий, их соответствие возрасту детей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Эстетика их оформления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Наличие картотек подвижных игр, гимнастики пробуждения и пр. (отпечатанных) (количество, названия), соответствие возрасту детей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Методическая литература по вопросам сохранения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физического и психического здоровья детей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Материалы консультаций для родителей, педагогов</a:t>
                      </a: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5778" marR="357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0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Карта оценки планирования по </a:t>
            </a:r>
            <a:r>
              <a:rPr lang="ru-RU" sz="2400" b="1" dirty="0" err="1" smtClean="0">
                <a:solidFill>
                  <a:srgbClr val="C00000"/>
                </a:solidFill>
              </a:rPr>
              <a:t>здоровьесбережению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9615"/>
              </p:ext>
            </p:extLst>
          </p:nvPr>
        </p:nvGraphicFramePr>
        <p:xfrm>
          <a:off x="251520" y="1268760"/>
          <a:ext cx="8712968" cy="5287850"/>
        </p:xfrm>
        <a:graphic>
          <a:graphicData uri="http://schemas.openxmlformats.org/drawingml/2006/table">
            <a:tbl>
              <a:tblPr firstRow="1" firstCol="1" bandRow="1"/>
              <a:tblGrid>
                <a:gridCol w="3384376"/>
                <a:gridCol w="1296144"/>
                <a:gridCol w="1008112"/>
                <a:gridCol w="936104"/>
                <a:gridCol w="1015931"/>
                <a:gridCol w="1072301"/>
              </a:tblGrid>
              <a:tr h="21602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контроля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Группы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2-я группа раннего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возраста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Младшая группа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Средняя группа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Старшая группа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Подготовительная группа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Занятия по </a:t>
                      </a:r>
                      <a:r>
                        <a:rPr lang="ru-RU" sz="1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здоровьесберегающей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технологии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Планирование утренней гимнастики и гимнастики после сна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Сюжетно- ролевые игры (темы)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Беседы (темы)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Чтение художественно литературы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 в спортивном зале, уголке.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6875" algn="l"/>
                        </a:tabLs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631" marR="596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Карта оценки условий организации питания в ДОУ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028712"/>
              </p:ext>
            </p:extLst>
          </p:nvPr>
        </p:nvGraphicFramePr>
        <p:xfrm>
          <a:off x="539552" y="692696"/>
          <a:ext cx="8424936" cy="45069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552728"/>
                <a:gridCol w="576064"/>
                <a:gridCol w="720080"/>
                <a:gridCol w="576064"/>
              </a:tblGrid>
              <a:tr h="329565">
                <a:tc rowSpan="2">
                  <a:txBody>
                    <a:bodyPr/>
                    <a:lstStyle/>
                    <a:p>
                      <a:pPr marL="78930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78930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9060" marR="92075" indent="-127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14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8415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9060" marR="92075" indent="-127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4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92075" indent="-127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4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92075" indent="-127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4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58">
                <a:tc>
                  <a:txBody>
                    <a:bodyPr/>
                    <a:lstStyle/>
                    <a:p>
                      <a:pPr marL="68580" marR="45339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Обеспечение контроля</a:t>
                      </a:r>
                      <a:r>
                        <a:rPr lang="ru-RU" sz="1600" b="1" spc="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организации</a:t>
                      </a:r>
                      <a:r>
                        <a:rPr lang="ru-RU" sz="1600" b="1" spc="-2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питания</a:t>
                      </a:r>
                      <a:r>
                        <a:rPr lang="ru-RU" sz="1600" b="1" spc="-1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b="1" spc="-2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ДОУ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R="156210"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ct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250">
                <a:tc>
                  <a:txBody>
                    <a:bodyPr/>
                    <a:lstStyle/>
                    <a:p>
                      <a:pPr marL="68580" marR="38417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Ведение документации по</a:t>
                      </a:r>
                      <a:r>
                        <a:rPr lang="ru-RU" sz="1600" b="1" spc="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организации питания в</a:t>
                      </a:r>
                      <a:r>
                        <a:rPr lang="ru-RU" sz="1600" b="1" spc="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соответствии с требованиями</a:t>
                      </a:r>
                      <a:r>
                        <a:rPr lang="ru-RU" sz="1600" b="1" spc="-29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СанПиН: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R="156210" algn="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948">
                <a:tc>
                  <a:txBody>
                    <a:bodyPr/>
                    <a:lstStyle/>
                    <a:p>
                      <a:pPr marL="68580" marR="36893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Наличие</a:t>
                      </a:r>
                      <a:r>
                        <a:rPr lang="ru-RU" sz="1600" b="1" spc="-2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spc="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0-тидневного</a:t>
                      </a:r>
                      <a:r>
                        <a:rPr lang="ru-RU" sz="1600" b="1" spc="-3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меню</a:t>
                      </a:r>
                      <a:r>
                        <a:rPr lang="ru-RU" sz="1600" b="1" spc="-28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Выполнение требований к</a:t>
                      </a:r>
                      <a:r>
                        <a:rPr lang="ru-RU" sz="1600" b="1" spc="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составлению</a:t>
                      </a:r>
                      <a:r>
                        <a:rPr lang="ru-RU" sz="1600" b="1" spc="-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меню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R="156210" algn="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52">
                <a:tc>
                  <a:txBody>
                    <a:bodyPr/>
                    <a:lstStyle/>
                    <a:p>
                      <a:pPr marL="68580" marR="27749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Наличие</a:t>
                      </a:r>
                      <a:r>
                        <a:rPr lang="ru-RU" sz="1600" b="1" spc="-3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картотеки</a:t>
                      </a:r>
                      <a:r>
                        <a:rPr lang="ru-RU" sz="1600" b="1" spc="-2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технологий</a:t>
                      </a:r>
                      <a:r>
                        <a:rPr lang="ru-RU" sz="1600" b="1" spc="-28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приготовления блюд в</a:t>
                      </a:r>
                      <a:r>
                        <a:rPr lang="ru-RU" sz="1600" b="1" spc="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соответствии с 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10-тидневным</a:t>
                      </a:r>
                      <a:r>
                        <a:rPr lang="ru-RU" sz="1600" b="1" spc="5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меню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R="156210" algn="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76">
                <a:tc>
                  <a:txBody>
                    <a:bodyPr/>
                    <a:lstStyle/>
                    <a:p>
                      <a:pPr marL="6858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Соблюдение</a:t>
                      </a:r>
                      <a:r>
                        <a:rPr lang="ru-RU" sz="1600" b="1" spc="-1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режима</a:t>
                      </a:r>
                      <a:r>
                        <a:rPr lang="ru-RU" sz="1600" b="1" spc="-1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питания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531">
                <a:tc>
                  <a:txBody>
                    <a:bodyPr/>
                    <a:lstStyle/>
                    <a:p>
                      <a:pPr marL="68580" marR="331470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Выполнение методических</a:t>
                      </a:r>
                      <a:r>
                        <a:rPr lang="ru-RU" sz="1600" b="1" spc="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рекомендаций</a:t>
                      </a:r>
                      <a:r>
                        <a:rPr lang="ru-RU" sz="1600" b="1" spc="-3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600" b="1" spc="-3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организации</a:t>
                      </a:r>
                      <a:r>
                        <a:rPr lang="ru-RU" sz="1600" b="1" spc="-28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питания детей в группах</a:t>
                      </a:r>
                      <a:r>
                        <a:rPr lang="ru-RU" sz="1600" b="1" spc="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(сервировка, нормы питания,</a:t>
                      </a:r>
                      <a:r>
                        <a:rPr lang="ru-RU" sz="1600" b="1" spc="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педагогическое</a:t>
                      </a:r>
                      <a:r>
                        <a:rPr lang="ru-RU" sz="1600" b="1" spc="-2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руководство,</a:t>
                      </a:r>
                    </a:p>
                    <a:p>
                      <a:pPr marL="68580" marR="794385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взаимодействие с</a:t>
                      </a:r>
                      <a:r>
                        <a:rPr lang="ru-RU" sz="1600" b="1" spc="5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пом.воспитателя</a:t>
                      </a:r>
                      <a:r>
                        <a:rPr lang="ru-RU" sz="1600" b="1" spc="-2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600" b="1" spc="-1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т.д.)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R="156210" algn="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56">
                <a:tc>
                  <a:txBody>
                    <a:bodyPr/>
                    <a:lstStyle/>
                    <a:p>
                      <a:pPr marL="68580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Функционирование</a:t>
                      </a:r>
                      <a:r>
                        <a:rPr lang="ru-RU" sz="1600" b="1" spc="25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пищеблока:</a:t>
                      </a:r>
                    </a:p>
                    <a:p>
                      <a:pPr marL="6858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-кадры</a:t>
                      </a:r>
                      <a:r>
                        <a:rPr lang="ru-RU" sz="1600" b="1" spc="-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(наличие</a:t>
                      </a:r>
                      <a:r>
                        <a:rPr lang="ru-RU" sz="1600" b="1" spc="-1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 штату</a:t>
                      </a:r>
                      <a:r>
                        <a:rPr lang="ru-RU" sz="1600" b="1" spc="-3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</a:t>
                      </a:r>
                    </a:p>
                    <a:p>
                      <a:pPr marL="68580" marR="22415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факту,</a:t>
                      </a:r>
                      <a:r>
                        <a:rPr lang="ru-RU" sz="1600" b="1" spc="-2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гигиеническое</a:t>
                      </a:r>
                      <a:r>
                        <a:rPr lang="ru-RU" sz="1600" b="1" spc="-4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обучение,</a:t>
                      </a:r>
                      <a:r>
                        <a:rPr lang="ru-RU" sz="1600" b="1" spc="-28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проведение</a:t>
                      </a:r>
                      <a:r>
                        <a:rPr lang="ru-RU" sz="1600" b="1" spc="-1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осмотра</a:t>
                      </a:r>
                      <a:r>
                        <a:rPr lang="ru-RU" sz="1600" b="1" spc="-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600" b="1" spc="-5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др.)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R="156210" algn="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6210" algn="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153390"/>
              </p:ext>
            </p:extLst>
          </p:nvPr>
        </p:nvGraphicFramePr>
        <p:xfrm>
          <a:off x="539552" y="5229200"/>
          <a:ext cx="8424937" cy="10721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552728"/>
                <a:gridCol w="576064"/>
                <a:gridCol w="720080"/>
                <a:gridCol w="576065"/>
              </a:tblGrid>
              <a:tr h="432048">
                <a:tc>
                  <a:txBody>
                    <a:bodyPr/>
                    <a:lstStyle/>
                    <a:p>
                      <a:pPr marL="68580" marR="19875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- наличие и состояние</a:t>
                      </a:r>
                      <a:r>
                        <a:rPr lang="ru-RU" sz="1400" b="1" spc="5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технологического</a:t>
                      </a:r>
                      <a:r>
                        <a:rPr lang="ru-RU" sz="1400" b="1" spc="-45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оборудования</a:t>
                      </a:r>
                    </a:p>
                    <a:p>
                      <a:pPr marL="6858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-санитарное</a:t>
                      </a:r>
                      <a:r>
                        <a:rPr lang="ru-RU" sz="1400" b="1" spc="-2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состояние</a:t>
                      </a:r>
                    </a:p>
                    <a:p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-выполнение</a:t>
                      </a:r>
                      <a:r>
                        <a:rPr lang="ru-RU" sz="1400" b="1" spc="-2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требований</a:t>
                      </a:r>
                      <a:r>
                        <a:rPr lang="ru-RU" sz="1400" b="1" spc="-2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СанПиН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Степень информированности</a:t>
                      </a:r>
                      <a:r>
                        <a:rPr lang="ru-RU" sz="1400" b="1" spc="-285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родителей об организации</a:t>
                      </a:r>
                      <a:r>
                        <a:rPr lang="ru-RU" sz="1400" b="1" spc="5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питания</a:t>
                      </a:r>
                      <a:r>
                        <a:rPr lang="ru-RU" sz="1400" b="1" spc="-1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детей</a:t>
                      </a:r>
                      <a:r>
                        <a:rPr lang="ru-RU" sz="1400" b="1" spc="-1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в</a:t>
                      </a:r>
                      <a:r>
                        <a:rPr lang="ru-RU" sz="1400" b="1" spc="-1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ДОУ</a:t>
                      </a:r>
                      <a:r>
                        <a:rPr lang="ru-RU" sz="1400" b="1" spc="-15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и</a:t>
                      </a:r>
                      <a:r>
                        <a:rPr lang="ru-RU" sz="1400" b="1" spc="-15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Times New Roman"/>
                        </a:rPr>
                        <a:t>семье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839913" y="252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359025" y="344465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81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67544" y="-2665"/>
            <a:ext cx="8229600" cy="1143000"/>
          </a:xfrm>
        </p:spPr>
        <p:txBody>
          <a:bodyPr/>
          <a:lstStyle/>
          <a:p>
            <a:pPr marL="610870" marR="448310" indent="267970">
              <a:lnSpc>
                <a:spcPct val="103000"/>
              </a:lnSpc>
              <a:spcBef>
                <a:spcPts val="25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Карта оценки медицинского</a:t>
            </a:r>
            <a:r>
              <a:rPr lang="ru-RU" sz="2000" b="1" spc="255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сопровождения</a:t>
            </a:r>
            <a:r>
              <a:rPr lang="ru-RU" sz="2000" b="1" spc="255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воспитанников</a:t>
            </a:r>
            <a:r>
              <a:rPr lang="ru-RU" sz="2000" b="1" spc="255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в</a:t>
            </a:r>
            <a:r>
              <a:rPr lang="ru-RU" sz="2000" b="1" spc="255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целях</a:t>
            </a:r>
            <a:r>
              <a:rPr lang="ru-RU" sz="2000" b="1" spc="270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охраны</a:t>
            </a:r>
            <a:r>
              <a:rPr lang="ru-RU" sz="2000" b="1" spc="245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и</a:t>
            </a:r>
            <a:r>
              <a:rPr lang="ru-RU" sz="2000" b="1" spc="-285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укрепления</a:t>
            </a:r>
            <a:r>
              <a:rPr lang="ru-RU" sz="2000" b="1" spc="-5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их</a:t>
            </a:r>
            <a:r>
              <a:rPr lang="ru-RU" sz="2000" b="1" spc="10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здоровья</a:t>
            </a:r>
            <a: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</a:br>
            <a:endParaRPr lang="ru-RU" sz="20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7605600"/>
              </p:ext>
            </p:extLst>
          </p:nvPr>
        </p:nvGraphicFramePr>
        <p:xfrm>
          <a:off x="323528" y="908721"/>
          <a:ext cx="8496945" cy="584167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472608"/>
                <a:gridCol w="366669"/>
                <a:gridCol w="356726"/>
                <a:gridCol w="356726"/>
                <a:gridCol w="1918816"/>
                <a:gridCol w="25400"/>
              </a:tblGrid>
              <a:tr h="264285">
                <a:tc rowSpan="2">
                  <a:txBody>
                    <a:bodyPr/>
                    <a:lstStyle/>
                    <a:p>
                      <a:pPr marL="767715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Показатели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96240" algn="l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оценка                </a:t>
                      </a: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Примечание</a:t>
                      </a: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да</a:t>
                      </a:r>
                      <a:endParaRPr lang="ru-RU" sz="1400" b="1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нет</a:t>
                      </a:r>
                      <a:endParaRPr lang="ru-RU" sz="1400" b="1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ч</a:t>
                      </a:r>
                      <a:endParaRPr lang="ru-RU" sz="1400" b="1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529">
                <a:tc gridSpan="6">
                  <a:txBody>
                    <a:bodyPr/>
                    <a:lstStyle/>
                    <a:p>
                      <a:pPr marL="1637665" marR="1637665" algn="l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Оснащенность</a:t>
                      </a:r>
                      <a:r>
                        <a:rPr lang="ru-RU" sz="1400" b="1" spc="-1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медицинского</a:t>
                      </a:r>
                      <a:r>
                        <a:rPr lang="ru-RU" sz="1400" b="1" spc="-1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блока</a:t>
                      </a:r>
                      <a:endParaRPr lang="ru-RU" sz="14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637665" marR="1637665" algn="l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637665" marR="1637665" algn="l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669">
                <a:tc>
                  <a:txBody>
                    <a:bodyPr/>
                    <a:lstStyle/>
                    <a:p>
                      <a:pPr marL="6667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кабинет</a:t>
                      </a:r>
                      <a:r>
                        <a:rPr lang="ru-RU" sz="1600" b="1" spc="-1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врача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66675" marR="62865" algn="l">
                        <a:spcAft>
                          <a:spcPts val="0"/>
                        </a:spcAft>
                      </a:pPr>
                      <a:r>
                        <a:rPr lang="ru-RU" sz="1600" b="1" spc="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</a:t>
                      </a:r>
                      <a:r>
                        <a:rPr lang="ru-RU" sz="1600" b="1" spc="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соответствии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лицензией и договором</a:t>
                      </a:r>
                      <a:r>
                        <a:rPr lang="ru-RU" sz="1600" b="1" spc="-28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</a:t>
                      </a:r>
                      <a:r>
                        <a:rPr lang="ru-RU" sz="1600" b="1" spc="-1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поликлиникой</a:t>
                      </a:r>
                    </a:p>
                    <a:p>
                      <a:pPr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  <a:p>
                      <a:pPr marL="66675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669">
                <a:tc>
                  <a:txBody>
                    <a:bodyPr/>
                    <a:lstStyle/>
                    <a:p>
                      <a:pPr marL="6667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процедурный</a:t>
                      </a:r>
                      <a:r>
                        <a:rPr lang="ru-RU" sz="1600" b="1" spc="-2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кабинет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669">
                <a:tc>
                  <a:txBody>
                    <a:bodyPr/>
                    <a:lstStyle/>
                    <a:p>
                      <a:pPr marL="6667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изолятор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669">
                <a:tc>
                  <a:txBody>
                    <a:bodyPr/>
                    <a:lstStyle/>
                    <a:p>
                      <a:pPr marL="6667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санитарная</a:t>
                      </a:r>
                      <a:r>
                        <a:rPr lang="ru-RU" sz="1600" b="1" spc="-1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комната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669">
                <a:tc>
                  <a:txBody>
                    <a:bodyPr/>
                    <a:lstStyle/>
                    <a:p>
                      <a:pPr marL="66675"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оборудование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1495">
                <a:tc>
                  <a:txBody>
                    <a:bodyPr/>
                    <a:lstStyle/>
                    <a:p>
                      <a:pPr marL="66675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медикаменты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133">
                <a:tc gridSpan="6">
                  <a:txBody>
                    <a:bodyPr/>
                    <a:lstStyle/>
                    <a:p>
                      <a:pPr marL="1804035" marR="396240" indent="-139636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Материалы по информационному обеспечению процесса медицинского</a:t>
                      </a:r>
                      <a:r>
                        <a:rPr lang="ru-RU" sz="1600" b="1" spc="-29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сопровождения</a:t>
                      </a:r>
                      <a:r>
                        <a:rPr lang="ru-RU" sz="1600" b="1" spc="-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воспитанников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804035" marR="396240" indent="-139636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804035" marR="396240" indent="-139636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4968">
                <a:tc>
                  <a:txBody>
                    <a:bodyPr/>
                    <a:lstStyle/>
                    <a:p>
                      <a:pPr marL="66675" marR="6477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-консультационный материал для</a:t>
                      </a:r>
                      <a:r>
                        <a:rPr lang="ru-RU" sz="1600" b="1" spc="-28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информационных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стендов</a:t>
                      </a: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marL="66675" marR="635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-рекомендации,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буклеты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взаимодействию с родителями по</a:t>
                      </a:r>
                      <a:r>
                        <a:rPr lang="ru-RU" sz="1600" b="1" spc="-28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оздоровлению</a:t>
                      </a:r>
                      <a:r>
                        <a:rPr lang="ru-RU" sz="1600" b="1" spc="-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детей,</a:t>
                      </a:r>
                    </a:p>
                    <a:p>
                      <a:pPr marL="66675" marR="635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-информационные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листки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</a:t>
                      </a:r>
                      <a:r>
                        <a:rPr lang="ru-RU" sz="1600" b="1" spc="-28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проведению</a:t>
                      </a:r>
                    </a:p>
                    <a:p>
                      <a:pPr marL="66675" marR="63500" algn="l">
                        <a:spcAft>
                          <a:spcPts val="0"/>
                        </a:spcAft>
                        <a:tabLst>
                          <a:tab pos="1124585" algn="l"/>
                          <a:tab pos="1447800" algn="l"/>
                        </a:tabLs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противоэпидемиологических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мероприятий,	</a:t>
                      </a:r>
                      <a:endParaRPr lang="ru-RU" sz="1600" b="1" dirty="0" smtClean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marL="66675" marR="63500" algn="l">
                        <a:spcAft>
                          <a:spcPts val="0"/>
                        </a:spcAft>
                        <a:tabLst>
                          <a:tab pos="1124585" algn="l"/>
                          <a:tab pos="1447800" algn="l"/>
                        </a:tabLst>
                      </a:pP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</a:t>
                      </a:r>
                      <a:r>
                        <a:rPr lang="ru-RU" sz="1600" b="1" baseline="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spc="-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соблюдению</a:t>
                      </a:r>
                      <a:r>
                        <a:rPr lang="ru-RU" sz="1600" b="1" spc="-28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требований</a:t>
                      </a:r>
                      <a:r>
                        <a:rPr lang="ru-RU" sz="1600" b="1" spc="-1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санэпидрежима</a:t>
                      </a:r>
                      <a:r>
                        <a:rPr lang="ru-RU" sz="1600" b="1" spc="-1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</a:t>
                      </a:r>
                      <a:r>
                        <a:rPr lang="ru-RU" sz="1600" b="1" spc="-1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т.д.</a:t>
                      </a:r>
                    </a:p>
                    <a:p>
                      <a:pPr marL="66675" marR="64135" algn="l">
                        <a:spcAft>
                          <a:spcPts val="0"/>
                        </a:spcAft>
                        <a:tabLst>
                          <a:tab pos="2203450" algn="l"/>
                        </a:tabLs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-информация</a:t>
                      </a:r>
                      <a:r>
                        <a:rPr lang="ru-RU" sz="1600" b="1" spc="27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на</a:t>
                      </a:r>
                      <a:r>
                        <a:rPr lang="ru-RU" sz="1600" b="1" spc="27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сайте</a:t>
                      </a:r>
                      <a:r>
                        <a:rPr lang="ru-RU" sz="1600" b="1" spc="28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ДОУ</a:t>
                      </a: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6675">
                        <a:lnSpc>
                          <a:spcPts val="1335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Результаты</a:t>
                      </a:r>
                      <a:r>
                        <a:rPr lang="ru-RU" sz="1600" b="1" spc="-2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проверки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5290">
                <a:tc>
                  <a:txBody>
                    <a:bodyPr/>
                    <a:lstStyle/>
                    <a:p>
                      <a:pPr marL="66675" marR="62865">
                        <a:spcAft>
                          <a:spcPts val="0"/>
                        </a:spcAft>
                        <a:tabLst>
                          <a:tab pos="1455420" algn="l"/>
                        </a:tabLst>
                      </a:pPr>
                      <a:r>
                        <a:rPr lang="ru-RU" sz="1600" b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Оснащенность	</a:t>
                      </a:r>
                      <a:r>
                        <a:rPr lang="ru-RU" sz="1600" b="1" spc="-5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сотрудников</a:t>
                      </a:r>
                      <a:r>
                        <a:rPr lang="ru-RU" sz="1600" b="1" spc="-285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инвентарем</a:t>
                      </a:r>
                      <a:r>
                        <a:rPr lang="ru-RU" sz="1600" b="1" spc="-1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</a:t>
                      </a:r>
                      <a:r>
                        <a:rPr lang="ru-RU" sz="1600" b="1" spc="-5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спецодеждой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6675" marR="62230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Результаты</a:t>
                      </a:r>
                      <a:r>
                        <a:rPr lang="ru-RU" sz="14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изучения</a:t>
                      </a:r>
                      <a:r>
                        <a:rPr lang="ru-RU" sz="1400" b="1" spc="-28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справки</a:t>
                      </a:r>
                      <a:r>
                        <a:rPr lang="ru-RU" sz="14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материально-</a:t>
                      </a:r>
                      <a:r>
                        <a:rPr lang="ru-RU" sz="1400" b="1" spc="-285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ответственных лиц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802">
                <a:tc>
                  <a:txBody>
                    <a:bodyPr/>
                    <a:lstStyle/>
                    <a:p>
                      <a:pPr marL="66675" marR="43751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Наличие соответствующей</a:t>
                      </a:r>
                      <a:r>
                        <a:rPr lang="ru-RU" sz="1600" b="1" spc="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медицинской</a:t>
                      </a:r>
                      <a:r>
                        <a:rPr lang="ru-RU" sz="1600" b="1" spc="-45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документации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667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Перечень документации</a:t>
                      </a:r>
                    </a:p>
                    <a:p>
                      <a:pPr marL="66675">
                        <a:lnSpc>
                          <a:spcPts val="1320"/>
                        </a:lnSpc>
                        <a:spcAft>
                          <a:spcPts val="0"/>
                        </a:spcAft>
                        <a:tabLst>
                          <a:tab pos="1527175" algn="l"/>
                        </a:tabLst>
                      </a:pPr>
                      <a:r>
                        <a:rPr lang="ru-RU" sz="16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666875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арта оценки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работы с родителями по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здоровьесбережению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3600" dirty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2537053"/>
              </p:ext>
            </p:extLst>
          </p:nvPr>
        </p:nvGraphicFramePr>
        <p:xfrm>
          <a:off x="251520" y="1246367"/>
          <a:ext cx="8712969" cy="5182359"/>
        </p:xfrm>
        <a:graphic>
          <a:graphicData uri="http://schemas.openxmlformats.org/drawingml/2006/table">
            <a:tbl>
              <a:tblPr/>
              <a:tblGrid>
                <a:gridCol w="4752528"/>
                <a:gridCol w="648072"/>
                <a:gridCol w="648072"/>
                <a:gridCol w="648072"/>
                <a:gridCol w="648072"/>
                <a:gridCol w="648072"/>
                <a:gridCol w="72008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Вопросы контроля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Возрастные       группы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Результаты контроля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81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2-я группа </a:t>
                      </a: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раннего возраста 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Младшая №2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№1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№6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Старшая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№4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Подготов</a:t>
                      </a: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600" b="1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к школе №5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Родительские собрания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Консультации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Мастер - классы</a:t>
                      </a: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Беседы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Наглядная пропаганда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Анкетирование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4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Совместная работа родителей и детей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24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404664"/>
            <a:ext cx="93610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11550" y="812276"/>
            <a:ext cx="800219" cy="547260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Аналитический отчёт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5241" y="575782"/>
            <a:ext cx="525658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02715" y="1844824"/>
            <a:ext cx="5269110" cy="925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92971" y="3080528"/>
            <a:ext cx="526911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99367" y="4293096"/>
            <a:ext cx="5268977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86708" y="5517232"/>
            <a:ext cx="5269110" cy="935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99792" y="98072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СХЕМЫ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1988840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ГРАФИКИ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3284984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ТАБЛИЦЫ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61872" y="449953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ДИАГРАММЫ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55776" y="5589240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СПРАВОЧНО – АНАЛИТИЧЕСКИЕ МАТЕРИАЛЫ</a:t>
            </a:r>
            <a:endParaRPr lang="ru-RU" sz="2400" dirty="0">
              <a:solidFill>
                <a:srgbClr val="C00000"/>
              </a:solidFill>
            </a:endParaRPr>
          </a:p>
        </p:txBody>
      </p:sp>
      <p:cxnSp>
        <p:nvCxnSpPr>
          <p:cNvPr id="19" name="Прямая со стрелкой 18"/>
          <p:cNvCxnSpPr>
            <a:endCxn id="7" idx="1"/>
          </p:cNvCxnSpPr>
          <p:nvPr/>
        </p:nvCxnSpPr>
        <p:spPr>
          <a:xfrm>
            <a:off x="1979712" y="1043834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957442" y="5984806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67186" y="4744445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951084" y="3548580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979711" y="2275500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1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4294967295"/>
          </p:nvPr>
        </p:nvSpPr>
        <p:spPr>
          <a:xfrm>
            <a:off x="539750" y="404813"/>
            <a:ext cx="8208963" cy="57213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altLang="ru-RU" sz="2800" b="1" i="1" dirty="0" smtClean="0">
                <a:solidFill>
                  <a:srgbClr val="C00000"/>
                </a:solidFill>
              </a:rPr>
              <a:t>Результат реализации ВСОКО:</a:t>
            </a:r>
          </a:p>
          <a:p>
            <a:pPr>
              <a:defRPr/>
            </a:pPr>
            <a:endParaRPr lang="ru-RU" altLang="ru-RU" sz="2000" i="1" dirty="0" smtClean="0"/>
          </a:p>
          <a:p>
            <a:pPr>
              <a:defRPr/>
            </a:pPr>
            <a:r>
              <a:rPr lang="ru-RU" altLang="ru-RU" sz="2000" i="1" dirty="0" smtClean="0"/>
              <a:t>Получение объективной информации о функционировании и развитии системы образования в ДОУ;</a:t>
            </a:r>
          </a:p>
          <a:p>
            <a:pPr>
              <a:defRPr/>
            </a:pPr>
            <a:r>
              <a:rPr lang="ru-RU" altLang="ru-RU" sz="2000" i="1" dirty="0" smtClean="0"/>
              <a:t>Выявление позитивных и (или) негативных факторов, влияющих на качество образования в ДОУ;</a:t>
            </a:r>
          </a:p>
          <a:p>
            <a:pPr>
              <a:defRPr/>
            </a:pPr>
            <a:r>
              <a:rPr lang="ru-RU" altLang="ru-RU" sz="2000" i="1" dirty="0" smtClean="0"/>
              <a:t>Предоставление достоверной информации о качестве образования в ДОУ всем участникам образовательных отношений и общественности;</a:t>
            </a:r>
          </a:p>
          <a:p>
            <a:pPr>
              <a:defRPr/>
            </a:pPr>
            <a:r>
              <a:rPr lang="ru-RU" altLang="ru-RU" sz="2000" i="1" dirty="0" smtClean="0"/>
              <a:t>Принятие управленческих решений по совершенствованию качества образования и повышению уровня информированности потребителей образовательных услуг при принятии таких решений;</a:t>
            </a:r>
          </a:p>
          <a:p>
            <a:pPr>
              <a:defRPr/>
            </a:pPr>
            <a:r>
              <a:rPr lang="ru-RU" altLang="ru-RU" sz="2000" i="1" dirty="0" smtClean="0"/>
              <a:t>Составление прогноза развития системы образования в ДОУ.</a:t>
            </a:r>
            <a:endParaRPr lang="ru-RU" alt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16599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404664"/>
            <a:ext cx="93610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11550" y="812276"/>
            <a:ext cx="738664" cy="547260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Аналитические данные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86613" y="1503948"/>
            <a:ext cx="5044797" cy="699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15240" y="2564904"/>
            <a:ext cx="5028695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ООП ДО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92971" y="3645024"/>
            <a:ext cx="5038439" cy="727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АОП ДО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99367" y="4725144"/>
            <a:ext cx="5032043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ДОП ДО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76403" y="5805264"/>
            <a:ext cx="5044702" cy="695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429854" y="1592143"/>
            <a:ext cx="4950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Программа развития ДОУ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9902" y="5793022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Годовой план ДОУ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957442" y="6153086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67186" y="5047585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940874" y="4008862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994082" y="899365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429854" y="557586"/>
            <a:ext cx="5028695" cy="683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979711" y="2924944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967186" y="1853753"/>
            <a:ext cx="4355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611132" y="637755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Самообследование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920880" cy="579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dirty="0" smtClean="0">
                <a:solidFill>
                  <a:srgbClr val="C81500"/>
                </a:solidFill>
                <a:latin typeface="Arial"/>
                <a:ea typeface="Calibri"/>
              </a:rPr>
              <a:t>Цель ВСОКО</a:t>
            </a:r>
            <a:r>
              <a:rPr lang="ru-RU" b="1" dirty="0">
                <a:solidFill>
                  <a:srgbClr val="C81500"/>
                </a:solidFill>
                <a:latin typeface="Arial"/>
                <a:ea typeface="Calibri"/>
              </a:rPr>
              <a:t>:</a:t>
            </a:r>
            <a:r>
              <a:rPr lang="ru-RU" dirty="0">
                <a:solidFill>
                  <a:srgbClr val="C81500"/>
                </a:solidFill>
                <a:latin typeface="Arial"/>
                <a:ea typeface="Calibri"/>
              </a:rPr>
              <a:t/>
            </a:r>
            <a:br>
              <a:rPr lang="ru-RU" dirty="0">
                <a:solidFill>
                  <a:srgbClr val="C81500"/>
                </a:solidFill>
                <a:latin typeface="Arial"/>
                <a:ea typeface="Calibri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</a:rPr>
              <a:t>установление</a:t>
            </a:r>
            <a:r>
              <a:rPr lang="ru-RU" sz="2000" b="1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соответствия условий и качества </a:t>
            </a:r>
            <a:r>
              <a:rPr lang="ru-RU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образования в ДОУ </a:t>
            </a:r>
            <a:r>
              <a:rPr lang="ru-RU" sz="2000" dirty="0" smtClean="0">
                <a:solidFill>
                  <a:srgbClr val="000000"/>
                </a:solidFill>
                <a:latin typeface="Arial"/>
              </a:rPr>
              <a:t>требованиям ФГОС ДО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Arial"/>
              </a:rPr>
              <a:t>Задачи: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sz="1800" kern="0" dirty="0">
                <a:solidFill>
                  <a:srgbClr val="000000"/>
                </a:solidFill>
                <a:latin typeface="Arial"/>
              </a:rPr>
              <a:t>Совершенствовать  систему оценки качества образовательных услуг в ДОУ через создание службы мониторинга.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sz="1800" kern="0" dirty="0">
                <a:solidFill>
                  <a:srgbClr val="000000"/>
                </a:solidFill>
                <a:latin typeface="Arial"/>
              </a:rPr>
              <a:t>Повысить объективность контроля через проведение  оценочных процедур с помощью диагностического инструментария.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sz="1800" kern="0" dirty="0">
                <a:solidFill>
                  <a:srgbClr val="000000"/>
                </a:solidFill>
                <a:latin typeface="Arial"/>
              </a:rPr>
              <a:t>Организовать систему мониторинга через непрерывное наблюдение за динамикой развития ДОУ, своевременное выявление изменений факторов, вызывающих эти изменения, осуществление тактического и стратегического прогнозирования развития важнейших процессов в дошкольном образовательном учреждении.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sz="1800" kern="0" dirty="0">
                <a:solidFill>
                  <a:srgbClr val="000000"/>
                </a:solidFill>
                <a:latin typeface="Arial"/>
              </a:rPr>
              <a:t>Повысить мотивацию сотрудников в области обеспечения качества предоставляемых </a:t>
            </a:r>
            <a:r>
              <a:rPr lang="ru-RU" sz="1800" kern="0" dirty="0" err="1">
                <a:solidFill>
                  <a:srgbClr val="000000"/>
                </a:solidFill>
                <a:latin typeface="Arial"/>
              </a:rPr>
              <a:t>воспитательно</a:t>
            </a:r>
            <a:r>
              <a:rPr lang="ru-RU" sz="1800" kern="0" dirty="0">
                <a:solidFill>
                  <a:srgbClr val="000000"/>
                </a:solidFill>
                <a:latin typeface="Arial"/>
              </a:rPr>
              <a:t>-образовательных услуг через систему стимулирования.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sz="1800" kern="0" dirty="0">
                <a:solidFill>
                  <a:srgbClr val="000000"/>
                </a:solidFill>
                <a:latin typeface="Arial"/>
              </a:rPr>
              <a:t>Привлечь родительскую общественность. </a:t>
            </a:r>
          </a:p>
          <a:p>
            <a:pPr>
              <a:spcBef>
                <a:spcPct val="20000"/>
              </a:spcBef>
            </a:pPr>
            <a:endParaRPr lang="ru-RU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767" y="384549"/>
            <a:ext cx="80648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altLang="ru-RU" sz="2000" b="1" kern="0" dirty="0">
                <a:solidFill>
                  <a:srgbClr val="C00000"/>
                </a:solidFill>
                <a:latin typeface="Arial"/>
              </a:rPr>
              <a:t>Нормативные документы, регламентирующие ВСОКО</a:t>
            </a:r>
            <a:r>
              <a:rPr lang="ru-RU" altLang="ru-RU" sz="2000" b="1" kern="0" dirty="0" smtClean="0">
                <a:solidFill>
                  <a:srgbClr val="C00000"/>
                </a:solidFill>
                <a:latin typeface="Arial"/>
              </a:rPr>
              <a:t>:</a:t>
            </a:r>
          </a:p>
          <a:p>
            <a:pPr lvl="0">
              <a:spcBef>
                <a:spcPct val="20000"/>
              </a:spcBef>
              <a:defRPr/>
            </a:pPr>
            <a:endParaRPr lang="ru-RU" altLang="ru-RU" sz="2000" b="1" kern="0" dirty="0">
              <a:solidFill>
                <a:srgbClr val="C00000"/>
              </a:solidFill>
              <a:latin typeface="Arial"/>
            </a:endParaRPr>
          </a:p>
          <a:p>
            <a:pPr marL="342900" lvl="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altLang="ru-RU" sz="1600" kern="0" dirty="0">
                <a:solidFill>
                  <a:srgbClr val="000000"/>
                </a:solidFill>
                <a:latin typeface="+mj-lt"/>
              </a:rPr>
              <a:t>Федерального закона от 29.12.2012 №273-ФЗ «Об образовании в Российской Федерации»;</a:t>
            </a:r>
          </a:p>
          <a:p>
            <a:pPr marL="342900" lvl="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altLang="ru-RU" sz="1600" kern="0" dirty="0">
                <a:solidFill>
                  <a:srgbClr val="000000"/>
                </a:solidFill>
                <a:latin typeface="+mj-lt"/>
              </a:rPr>
              <a:t>Постановление Правительства РФ от 10.07.2013 № 582 «Об утверждении правил размещения на официальном сайте образовательной организации в информационно-телекоммуникационной сети «Интернет» и обновления информации об образовательной организации».</a:t>
            </a:r>
          </a:p>
          <a:p>
            <a:pPr marL="342900" lvl="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ru-RU" altLang="ru-RU" sz="1600" kern="0" dirty="0">
                <a:solidFill>
                  <a:srgbClr val="000000"/>
                </a:solidFill>
                <a:latin typeface="+mj-lt"/>
              </a:rPr>
              <a:t>Приказа Министерства образования и науки РФ «Об утверждении порядка поведения </a:t>
            </a:r>
            <a:r>
              <a:rPr lang="ru-RU" altLang="ru-RU" sz="1600" kern="0" dirty="0" err="1">
                <a:solidFill>
                  <a:srgbClr val="000000"/>
                </a:solidFill>
                <a:latin typeface="+mj-lt"/>
              </a:rPr>
              <a:t>самообследования</a:t>
            </a:r>
            <a:r>
              <a:rPr lang="ru-RU" altLang="ru-RU" sz="1600" kern="0" dirty="0">
                <a:solidFill>
                  <a:srgbClr val="000000"/>
                </a:solidFill>
                <a:latin typeface="+mj-lt"/>
              </a:rPr>
              <a:t> образовательной организацией» от 14.06. 2013 года № 462;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altLang="ru-RU" sz="1600" kern="0" dirty="0" smtClean="0">
                <a:solidFill>
                  <a:srgbClr val="000000"/>
                </a:solidFill>
                <a:latin typeface="+mj-lt"/>
              </a:rPr>
              <a:t>Письмо </a:t>
            </a:r>
            <a:r>
              <a:rPr lang="ru-RU" altLang="ru-RU" sz="1600" kern="0" dirty="0">
                <a:solidFill>
                  <a:srgbClr val="000000"/>
                </a:solidFill>
                <a:latin typeface="+mj-lt"/>
              </a:rPr>
              <a:t>Министерства образования и науки РФ от 03.04.2015 № АП-512/02 «О направлении методических рекомендаций по НОКО</a:t>
            </a:r>
            <a:r>
              <a:rPr lang="ru-RU" altLang="ru-RU" sz="1600" kern="0" dirty="0" smtClean="0">
                <a:solidFill>
                  <a:srgbClr val="000000"/>
                </a:solidFill>
                <a:latin typeface="+mj-lt"/>
              </a:rPr>
              <a:t>».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            </a:t>
            </a:r>
            <a:endParaRPr lang="ru-RU" sz="1600" dirty="0" smtClean="0">
              <a:solidFill>
                <a:srgbClr val="000000"/>
              </a:solidFill>
              <a:latin typeface="+mj-lt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- </a:t>
            </a:r>
            <a:r>
              <a:rPr lang="ru-RU" sz="16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Санитарно-эпидемиологические требования к организациям воспитания, обучения,  отдыха и оздоровления детей и молодежи (СанПиН 2.4.36.48-20), утвержденные Постановлением Главного государственного санитарного врача Российской Федерации  от 28.09.2020 года № 28;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           - Стратегия развития воспитания в Российской Федерации на период до 2025 года, утвержденная Распоряжением Правительства Российской Федерации от 29.05.2015 года  № 996-р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9144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        -  Устав </a:t>
            </a:r>
            <a:r>
              <a:rPr lang="ru-RU" sz="1600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МБДОУ д/с №11 г Вязьмы Смоленской области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1270" marR="12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         </a:t>
            </a:r>
            <a:endParaRPr lang="ru-RU" altLang="ru-RU" sz="20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30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Модель ВСОКО функционирует в ДОУ на основе разработанных документов: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lvl="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Положение о внутренней системе оценки качества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МБДОУ Д/с №11 г Вязьмы Смоленской области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Программа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мониторинга ВСОКО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Инструментарий для организации мероприятий ВСОКО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Страница ВСОКО на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официальном сайте МБДОУ д/с №11 г Вязьмы Смоленской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области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Основные формы организации ВСОКО:</a:t>
            </a:r>
          </a:p>
        </p:txBody>
      </p:sp>
      <p:sp>
        <p:nvSpPr>
          <p:cNvPr id="20483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r>
              <a:rPr lang="ru-RU" altLang="ru-RU" b="1" i="1" dirty="0" smtClean="0">
                <a:solidFill>
                  <a:schemeClr val="accent2"/>
                </a:solidFill>
              </a:rPr>
              <a:t>Мониторинг</a:t>
            </a:r>
            <a:r>
              <a:rPr lang="ru-RU" altLang="ru-RU" dirty="0" smtClean="0"/>
              <a:t> (целенаправленное систематическое наблюдение, собеседование, анализ документации, анкетирование, сравнение и анализ);</a:t>
            </a:r>
          </a:p>
          <a:p>
            <a:r>
              <a:rPr lang="ru-RU" altLang="ru-RU" b="1" i="1" dirty="0" smtClean="0">
                <a:solidFill>
                  <a:schemeClr val="accent2"/>
                </a:solidFill>
              </a:rPr>
              <a:t>Контроль</a:t>
            </a:r>
            <a:r>
              <a:rPr lang="ru-RU" altLang="ru-RU" dirty="0" smtClean="0"/>
              <a:t> (оперативный, тематический, фронтальный, итоговый, взаимоконтроль)</a:t>
            </a:r>
          </a:p>
          <a:p>
            <a:r>
              <a:rPr lang="ru-RU" altLang="ru-RU" i="1" dirty="0" err="1" smtClean="0">
                <a:solidFill>
                  <a:schemeClr val="accent2"/>
                </a:solidFill>
              </a:rPr>
              <a:t>Самообследование</a:t>
            </a:r>
            <a:endParaRPr lang="ru-RU" altLang="ru-RU" i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74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04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4294967295"/>
          </p:nvPr>
        </p:nvSpPr>
        <p:spPr>
          <a:xfrm>
            <a:off x="468313" y="404813"/>
            <a:ext cx="8064500" cy="6048375"/>
          </a:xfrm>
        </p:spPr>
        <p:txBody>
          <a:bodyPr/>
          <a:lstStyle/>
          <a:p>
            <a:pPr>
              <a:defRPr/>
            </a:pPr>
            <a:endParaRPr lang="ru-RU" altLang="ru-RU" sz="2000" dirty="0" smtClean="0"/>
          </a:p>
          <a:p>
            <a:pPr marL="0" indent="0">
              <a:buNone/>
              <a:defRPr/>
            </a:pPr>
            <a:endParaRPr lang="ru-RU" altLang="ru-RU" sz="2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Проблемные вопросы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/>
            <a:endParaRPr lang="ru-RU" i="1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данные необходимы? 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ru-RU" b="1" dirty="0">
              <a:solidFill>
                <a:prstClr val="black"/>
              </a:solidFill>
              <a:latin typeface="Arial" pitchFamily="34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Calibri" pitchFamily="34" charset="0"/>
              </a:rPr>
              <a:t> Как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Calibri" pitchFamily="34" charset="0"/>
              </a:rPr>
              <a:t>их получить? 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ru-RU" b="1" dirty="0">
              <a:solidFill>
                <a:prstClr val="black"/>
              </a:solidFill>
              <a:latin typeface="Arial" pitchFamily="34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Calibri" pitchFamily="34" charset="0"/>
              </a:rPr>
              <a:t>Каким образом их можно использовать?</a:t>
            </a:r>
            <a:endParaRPr lang="ru-RU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3021" y="81455"/>
            <a:ext cx="792088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</a:rPr>
              <a:t>Алгоритм проведения мониторинга</a:t>
            </a:r>
          </a:p>
          <a:p>
            <a:pPr marL="285750" lvl="0" indent="-285750" eaLnBrk="1" hangingPunct="1">
              <a:lnSpc>
                <a:spcPct val="150000"/>
              </a:lnSpc>
              <a:buBlip>
                <a:blip r:embed="rId2"/>
              </a:buBlip>
              <a:defRPr/>
            </a:pPr>
            <a:endParaRPr lang="ru-RU" sz="1800" dirty="0">
              <a:solidFill>
                <a:prstClr val="black"/>
              </a:solidFill>
              <a:latin typeface="Arial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>Приказ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руководителя о проведении  конкретного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>вида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мониторинга  и составе временной мониторинговой группы;</a:t>
            </a: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Привлечение экспертов;</a:t>
            </a: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Разработка план – задания мониторинга;</a:t>
            </a: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Подготовка инструментария; </a:t>
            </a: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Сбор информации;</a:t>
            </a: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Оформление информации;</a:t>
            </a:r>
          </a:p>
          <a:p>
            <a:pPr marL="342900" lvl="0" indent="-34290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</a:rPr>
              <a:t>Принятие управленческих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>решений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0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6835</TotalTime>
  <Words>1670</Words>
  <Application>Microsoft Office PowerPoint</Application>
  <PresentationFormat>Экран (4:3)</PresentationFormat>
  <Paragraphs>571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ВСОКО функционирует в ДОУ на основе разработанных документов:</vt:lpstr>
      <vt:lpstr>Основные формы организации ВСОКО:</vt:lpstr>
      <vt:lpstr>Презентация PowerPoint</vt:lpstr>
      <vt:lpstr>Презентация PowerPoint</vt:lpstr>
      <vt:lpstr>Презентация PowerPoint</vt:lpstr>
      <vt:lpstr>Циклограмма </vt:lpstr>
      <vt:lpstr>Оценка качества условий, обеспечивающих здоровье воспитанников в ДОУ. Содержание и технологии ВСОКО</vt:lpstr>
      <vt:lpstr>   План – задание  мониторинга Оценка качества условий, обеспечивающих здоровье воспитанников в ДОУ. Содержание и технологии ВСОКО</vt:lpstr>
      <vt:lpstr>Карты мониторинга здоровья</vt:lpstr>
      <vt:lpstr>Карта самооценки педагога</vt:lpstr>
      <vt:lpstr>Тестовый опрос воспитателей, инструктора по физкультуре </vt:lpstr>
      <vt:lpstr>Карта оценки организации утренней гимнастики  </vt:lpstr>
      <vt:lpstr>Карта оценки физкультурного занятия</vt:lpstr>
      <vt:lpstr>Карта оценки организации и проведения прогулки</vt:lpstr>
      <vt:lpstr>Карта оценки проведения подвижной игры</vt:lpstr>
      <vt:lpstr>Карта оценки проведения подвижной игры</vt:lpstr>
      <vt:lpstr>Карта оценки предметно-развивающей среды  по сохранению физического и психического здоровья воспитанников   </vt:lpstr>
      <vt:lpstr>Карта оценки планирования по здоровьесбережению</vt:lpstr>
      <vt:lpstr>Карта оценки условий организации питания в ДОУ</vt:lpstr>
      <vt:lpstr>Карта оценки медицинского сопровождения воспитанников в целях охраны и укрепления их здоровья </vt:lpstr>
      <vt:lpstr>  Карта оценки работы с родителями по здоровьесбережению   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ВОИПКПРО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 Праслов</dc:creator>
  <cp:lastModifiedBy>User</cp:lastModifiedBy>
  <cp:revision>399</cp:revision>
  <dcterms:created xsi:type="dcterms:W3CDTF">2005-06-29T05:51:34Z</dcterms:created>
  <dcterms:modified xsi:type="dcterms:W3CDTF">2023-02-26T19:48:45Z</dcterms:modified>
</cp:coreProperties>
</file>