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2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13" autoAdjust="0"/>
  </p:normalViewPr>
  <p:slideViewPr>
    <p:cSldViewPr>
      <p:cViewPr varScale="1">
        <p:scale>
          <a:sx n="83" d="100"/>
          <a:sy n="83" d="100"/>
        </p:scale>
        <p:origin x="15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FE619-3353-4F8A-A992-A369085BAA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273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5D923-B470-4FD1-B3A1-5708F474801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134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130826-D408-40DA-B66E-3109E120511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07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64510A-BD59-4CEF-9094-7600480ECC7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550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A124E-8B45-4287-86A2-164C8B68A1D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298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56FF9-DA9B-4B61-A09A-402F9725F81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627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DE289D-32D3-4FEF-A890-EFE4EE31732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503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8BDA7-EE64-454B-801D-CF6BB009B7F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886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F5B5B-CF2D-4022-BFA8-032C3022C4E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91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1B838-5F0D-4025-9189-931F7A8D84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94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F21E2-8272-47D5-92B8-A8401535FE9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62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759C75-02A8-41B8-936F-EC224985F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493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4395A3BE-0EBB-4D04-8DBF-76760D1EC79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100013" cy="5715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altLang="ru-RU" sz="800">
              <a:solidFill>
                <a:schemeClr val="folHlink"/>
              </a:solidFill>
            </a:endParaRPr>
          </a:p>
        </p:txBody>
      </p:sp>
      <p:pic>
        <p:nvPicPr>
          <p:cNvPr id="3077" name="Picture 7" descr="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7" y="3048000"/>
            <a:ext cx="4572000" cy="391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810000"/>
            <a:ext cx="2182572" cy="9571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572640"/>
            <a:ext cx="8516850" cy="14753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637" y="28937"/>
            <a:ext cx="90033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МАДОУ ЦРР д/с № 34 г. Кропоткин МО Кавказский район</a:t>
            </a:r>
            <a:endParaRPr lang="ru-RU" sz="2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Ребенок 3-4 лет не способен длительное время удерживать свое внимание на каком-то одном предмете, он быстро переключается с одной деятельности на другую.          В эмоциональном плане сохраняются те же тенденции, что и на предыдущем этапе. Характерны резкие перепады настроения. Эмоциональное состояние продолжает зависеть от физического комфорта. На настроение начинают влиять взаимоотношения со сверстниками и взрослыми.          В 3-4 года дети начинают усваивать правила взаимоотношений в группе сверстников, а затем косвенно контролироваться взрослыми.          Начинает развиваться самооценка, при этом дети в значительной мере ориентируются на оценку воспитателя. Продолжает развиваться их половая идентификация, что проявляется в характере выбираемых игрушек и сюжетов.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2E4DAE7E-2622-4E77-A724-C1987393B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200" dirty="0"/>
              <a:t>Что должен уметь ребенок 3-4 лет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ru-RU" altLang="ru-RU" smtClean="0"/>
              <a:t>МАТЕМАТИКА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 должен уметь считать до трех и показывать соответствующее количество пальчиков на руке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владеть понятиями: один-много, большой- маленький, высокий- низкий и т.д.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основные цвета ( красный, желтый, зеленый, синий, белый, черный)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основные геометрические фигуры: круг, квадрат, треугольник)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сравнивать предметы по величине, цвету, форме.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подбирать пару к предмету с данным признаком.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7B69415-D2E2-4D95-8D52-C01B6A43D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dirty="0"/>
              <a:t>Развитие мышления, памяти, внимания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складывать картинку состоящую из 2-4 частей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находить лишний предмет и объяснять почему он сделал такой выбор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находить и объяснят несоответствия на рисунках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и находить сходства и различия между предметами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запоминать 2-3 картинки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запоминать 3-4 слова, которые взрослый повторил несколько раз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запоминать и повторять движения, которые показал взрослый 1-2 раза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запоминать какую-либо деталь или признак предмета.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не отвлекаясь, в течении 5 минут выполнять задание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находить парные предметы. Уметь из группы предметов выбирать нужный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600" smtClean="0"/>
              <a:t>Ребенок должен уметь обращать внимание на свойства и признаки предметов, находить свойства и различия между предметами.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2BAD510-E1B7-419A-AAEE-65BEC969C9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/>
              <a:t>Развитие речи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не только зрительно воспринимать образы, но и описывать увиденное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легко формирует простые предложения, постепенно переходит к сложным ( 5-6 слов)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разделять предметы по группам: мебель, посуда, одежда и т.д.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называть хотя бы по одному признаку каждого предмета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названия основных действий людей и животных ( лежит, бежит и т.д.)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повторять за взрослым стишки и песенки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свое имя и  фамилию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управлять своей силой голоса, говорить громко- тихо.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BC2DA6EF-1D08-418A-AF34-605147A9BA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/>
              <a:t>Окружающий мир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названия и уметь показывать домашних и диких животных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названия 3-4 птиц (воробей, ласточка, ворона) и насекомых (кузнечик, бабочка, пчела)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названия основных растений 3-4 деревьев (береза, дуб, яблоня) и 3-4 цветов (роза, ромашка, тюльпан)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что такое овощи, фрукты, ягоды, грибы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иметь представления о материалах из которых изготовлены окружающие предметы.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знать части суток -утро, день, вечер, ночь.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1800" smtClean="0"/>
              <a:t>Ребенок должен уметь называть явления природы- дождь, ветер, град.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AE96C693-D09B-4EB8-BBBF-A92FE1B283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/>
              <a:t>Навыки обихода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sz="2000" smtClean="0"/>
              <a:t>Ребенок должен уметь самостоятельно одевать вещи (без застежек)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000" smtClean="0"/>
              <a:t>Ребенок должен уметь разрезать ножницами бумагу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000" smtClean="0"/>
              <a:t>Ребенок должен уметь пользоваться карандашом, фломастером, кисточкой и т.д. Уметь рисовать кружочки, линии, точки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000" smtClean="0"/>
              <a:t>Ребенок должен уметь обводить и раскрашивать картинки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000" smtClean="0"/>
              <a:t>Ребенок должен знать основные правила гигиены.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1066800" y="3505200"/>
            <a:ext cx="6858000" cy="1981200"/>
          </a:xfrm>
        </p:spPr>
        <p:txBody>
          <a:bodyPr/>
          <a:lstStyle/>
          <a:p>
            <a:pPr eaLnBrk="1" hangingPunct="1"/>
            <a:r>
              <a:rPr lang="ru-RU" altLang="ru-RU" sz="2400" b="1" i="1" smtClean="0">
                <a:solidFill>
                  <a:srgbClr val="FF0000"/>
                </a:solidFill>
                <a:effectLst/>
              </a:rPr>
              <a:t>Развитие самосознания</a:t>
            </a:r>
            <a:r>
              <a:rPr lang="ru-RU" altLang="ru-RU" sz="2400" b="1" smtClean="0">
                <a:solidFill>
                  <a:srgbClr val="FF0000"/>
                </a:solidFill>
                <a:effectLst/>
              </a:rPr>
              <a:t> и выделение образа «Я»</a:t>
            </a:r>
            <a:r>
              <a:rPr lang="ru-RU" altLang="ru-RU" sz="2000" b="1" smtClean="0">
                <a:solidFill>
                  <a:srgbClr val="FF0000"/>
                </a:solidFill>
                <a:effectLst/>
              </a:rPr>
              <a:t> </a:t>
            </a:r>
            <a:r>
              <a:rPr lang="ru-RU" altLang="ru-RU" sz="2000" smtClean="0">
                <a:solidFill>
                  <a:schemeClr val="tx1"/>
                </a:solidFill>
                <a:effectLst/>
              </a:rPr>
              <a:t>стимулируют развитие личности и индивидуальности. Малыш начинает четко осознавать, кто он и какой он.  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304800"/>
            <a:ext cx="8077200" cy="3352800"/>
          </a:xfrm>
        </p:spPr>
        <p:txBody>
          <a:bodyPr/>
          <a:lstStyle/>
          <a:p>
            <a:pPr eaLnBrk="1" hangingPunct="1"/>
            <a:r>
              <a:rPr lang="ru-RU" altLang="ru-RU" sz="2400" b="1" i="1" smtClean="0"/>
              <a:t>Младший возраст</a:t>
            </a:r>
            <a:r>
              <a:rPr lang="ru-RU" altLang="ru-RU" sz="2400" b="1" smtClean="0"/>
              <a:t> </a:t>
            </a:r>
            <a:r>
              <a:rPr lang="ru-RU" altLang="ru-RU" sz="2400" smtClean="0"/>
              <a:t>- важнейший период в развитии дошкольника. Именно в это время происходит переход малыша к новым отношениям со взрослыми, сверстниками, с предметным миром.</a:t>
            </a:r>
            <a:br>
              <a:rPr lang="ru-RU" altLang="ru-RU" sz="2400" smtClean="0"/>
            </a:br>
            <a:r>
              <a:rPr lang="ru-RU" altLang="ru-RU" sz="2400" smtClean="0"/>
              <a:t>  К концу младшего дошкольного возраста начинает активно проявляться потребность в познавательном общении со взрослыми, о чем свидетельствуют многочисленные вопросы, которые задают дети</a:t>
            </a:r>
          </a:p>
          <a:p>
            <a:pPr eaLnBrk="1" hangingPunct="1"/>
            <a:endParaRPr lang="ru-RU" altLang="ru-RU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effectLst/>
              </a:rPr>
              <a:t>Агрессивность и</a:t>
            </a:r>
            <a:r>
              <a:rPr lang="ru-RU" altLang="ru-RU" sz="4000" b="1" i="1" smtClean="0">
                <a:solidFill>
                  <a:srgbClr val="4F6228"/>
                </a:solidFill>
                <a:effectLst/>
              </a:rPr>
              <a:t> </a:t>
            </a:r>
            <a:r>
              <a:rPr lang="ru-RU" altLang="ru-RU" sz="4000" b="1" i="1" smtClean="0">
                <a:solidFill>
                  <a:schemeClr val="tx1"/>
                </a:solidFill>
                <a:effectLst/>
              </a:rPr>
              <a:t>неутомимость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малышей в этом возрасте проявляется в постоянной готовности к деятельности. Ребенок уже умеет гордиться успехами своих действий, умеет критически оценить результаты своего труда.</a:t>
            </a:r>
            <a:br>
              <a:rPr lang="ru-RU" altLang="ru-RU" sz="2400" smtClean="0"/>
            </a:br>
            <a:r>
              <a:rPr lang="ru-RU" altLang="ru-RU" sz="2400" smtClean="0"/>
              <a:t>  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В этом возрасте ребенок может воспринимать предмет без попытки его обследования. Его </a:t>
            </a:r>
            <a:r>
              <a:rPr lang="ru-RU" altLang="ru-RU" sz="2400" i="1" smtClean="0"/>
              <a:t>восприятие </a:t>
            </a:r>
            <a:r>
              <a:rPr lang="ru-RU" altLang="ru-RU" sz="2400" smtClean="0"/>
              <a:t>приобретает способность более полно отражать окружающую действительность.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228600" y="228600"/>
            <a:ext cx="152400" cy="762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 sz="4000" smtClean="0">
              <a:solidFill>
                <a:schemeClr val="tx1"/>
              </a:solidFill>
              <a:effectLst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smtClean="0">
                <a:latin typeface="Times New Roman" panose="02020603050405020304" pitchFamily="18" charset="0"/>
              </a:rPr>
              <a:t>На основе наглядно-действенного к 4-м годам начинает </a:t>
            </a:r>
            <a:r>
              <a:rPr lang="ru-RU" altLang="ru-RU" sz="2400" b="1" smtClean="0">
                <a:solidFill>
                  <a:srgbClr val="0070C0"/>
                </a:solidFill>
                <a:latin typeface="Times New Roman" panose="02020603050405020304" pitchFamily="18" charset="0"/>
              </a:rPr>
              <a:t>формироваться </a:t>
            </a:r>
            <a:r>
              <a:rPr lang="ru-RU" altLang="ru-RU" sz="2400" b="1" i="1" smtClean="0">
                <a:solidFill>
                  <a:srgbClr val="0070C0"/>
                </a:solidFill>
                <a:latin typeface="Times New Roman" panose="02020603050405020304" pitchFamily="18" charset="0"/>
              </a:rPr>
              <a:t>наглядно-образное мышление</a:t>
            </a:r>
            <a:r>
              <a:rPr lang="ru-RU" altLang="ru-RU" sz="2400" b="1" smtClean="0">
                <a:solidFill>
                  <a:srgbClr val="0070C0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400" smtClean="0">
                <a:latin typeface="Times New Roman" panose="02020603050405020304" pitchFamily="18" charset="0"/>
              </a:rPr>
              <a:t/>
            </a:r>
            <a:br>
              <a:rPr lang="ru-RU" altLang="ru-RU" sz="2400" smtClean="0">
                <a:latin typeface="Times New Roman" panose="02020603050405020304" pitchFamily="18" charset="0"/>
              </a:rPr>
            </a:br>
            <a:r>
              <a:rPr lang="ru-RU" altLang="ru-RU" sz="2400" smtClean="0">
                <a:latin typeface="Times New Roman" panose="02020603050405020304" pitchFamily="18" charset="0"/>
              </a:rPr>
              <a:t>Как и в раннем возрасте, в 3-4 года преобладает </a:t>
            </a:r>
            <a:r>
              <a:rPr lang="ru-RU" altLang="ru-RU" sz="2400" i="1" smtClean="0">
                <a:latin typeface="Times New Roman" panose="02020603050405020304" pitchFamily="18" charset="0"/>
              </a:rPr>
              <a:t>воссоздающее воображение</a:t>
            </a:r>
            <a:r>
              <a:rPr lang="ru-RU" altLang="ru-RU" sz="2400" smtClean="0">
                <a:latin typeface="Times New Roman" panose="02020603050405020304" pitchFamily="18" charset="0"/>
              </a:rPr>
              <a:t>, т. е. ребенок способен лишь воссоздать образы, почерпнутые из сказок и рассказов взрослого. Большое значение в развитии воображения играет опыт и знания ребенка, его кругозор.</a:t>
            </a:r>
            <a:br>
              <a:rPr lang="ru-RU" altLang="ru-RU" sz="2400" smtClean="0">
                <a:latin typeface="Times New Roman" panose="02020603050405020304" pitchFamily="18" charset="0"/>
              </a:rPr>
            </a:br>
            <a:endParaRPr lang="ru-RU" altLang="ru-RU" sz="24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400" b="1" i="1" smtClean="0">
                <a:solidFill>
                  <a:srgbClr val="C00000"/>
                </a:solidFill>
              </a:rPr>
              <a:t>Память</a:t>
            </a:r>
            <a:r>
              <a:rPr lang="ru-RU" altLang="ru-RU" sz="2400" smtClean="0"/>
              <a:t> дошкольника 3-4-х лет непроизвольная, характеризуется образностью. Преобладает узнавание, а не запоминание. Хорошо запоминается только то, что было непосредственно связано с его деятельностью, было интересно и эмоционально окрашено.</a:t>
            </a:r>
            <a:br>
              <a:rPr lang="ru-RU" altLang="ru-RU" sz="2400" smtClean="0"/>
            </a:br>
            <a:r>
              <a:rPr lang="ru-RU" altLang="ru-RU" sz="2400" smtClean="0"/>
              <a:t>   Ребенок не способен длительное время удерживать свое </a:t>
            </a:r>
            <a:r>
              <a:rPr lang="ru-RU" altLang="ru-RU" sz="2400" i="1" smtClean="0"/>
              <a:t>внимание</a:t>
            </a:r>
            <a:r>
              <a:rPr lang="ru-RU" altLang="ru-RU" sz="2400" smtClean="0"/>
              <a:t> на каком-то одном предмете, он быстро переключается с одной деятельности на другую.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7E5EBBC8-B4E8-4244-8FB1-A09BE3078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/>
              <a:t>Эмоциональное состояние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/>
              <a:t>продолжает зависеть от физического комфорта. На настроение начинают влиять взаимоотношения со сверстниками и взрослыми. Поэтому характеристики, которые ребенок дает другим людям, очень субъективны. Тем не менее, эмоционально здоровому дошкольнику присущ оптимизм.</a:t>
            </a:r>
            <a:br>
              <a:rPr lang="ru-RU" altLang="ru-RU" sz="2400" smtClean="0"/>
            </a:br>
            <a:r>
              <a:rPr lang="ru-RU" altLang="ru-RU" sz="2400" smtClean="0"/>
              <a:t>В 3-4 года дети начинают усваивать правила взаимоотношений в группе сверстников, а затем косвенно контролироваться взрослыми.</a:t>
            </a:r>
            <a:br>
              <a:rPr lang="ru-RU" altLang="ru-RU" sz="2400" smtClean="0"/>
            </a:br>
            <a:r>
              <a:rPr lang="ru-RU" altLang="ru-RU" sz="2400" smtClean="0"/>
              <a:t>Ребенок трех-четырех лет уверенно ходит, координирует движения рук и ног при ходьбе, воспроизводит разнообразные другие движения. Он умеет правильно держать карандаш, проводит горизонтальные и вертикальные линии, осваивает изобразительные умения.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945057F8-4A44-43DB-8908-001A073096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/>
              <a:t>Игры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800" b="1" i="1" smtClean="0">
                <a:solidFill>
                  <a:srgbClr val="00B0F0"/>
                </a:solidFill>
              </a:rPr>
              <a:t>В играх</a:t>
            </a:r>
            <a:r>
              <a:rPr lang="ru-RU" altLang="ru-RU" sz="2800" b="1" smtClean="0">
                <a:solidFill>
                  <a:srgbClr val="00B0F0"/>
                </a:solidFill>
              </a:rPr>
              <a:t> </a:t>
            </a:r>
            <a:r>
              <a:rPr lang="ru-RU" altLang="ru-RU" sz="2800" smtClean="0"/>
              <a:t>ребенок самостоятельно передает несложный сюжет, пользуется предметами-заместителями, охотно играет вместе со взрослым и детьми, у него есть любимые игры и игрушки.</a:t>
            </a:r>
            <a:br>
              <a:rPr lang="ru-RU" altLang="ru-RU" sz="2800" smtClean="0"/>
            </a:br>
            <a:r>
              <a:rPr lang="ru-RU" altLang="ru-RU" sz="2800" smtClean="0"/>
              <a:t> Ребенка отличает высокая </a:t>
            </a:r>
            <a:r>
              <a:rPr lang="ru-RU" altLang="ru-RU" sz="2800" i="1" smtClean="0"/>
              <a:t>речевая активность</a:t>
            </a:r>
            <a:r>
              <a:rPr lang="ru-RU" altLang="ru-RU" sz="2800" smtClean="0"/>
              <a:t>; его словарь содержит все части речи. Он знает наизусть несколько стихов, потешек, песенок и с удовольствием их повторяет. Ребенок живо интересуется окружающим, запас его представлений об окружающем непрерывно пополняется.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9817CEDA-8488-4D9F-AD8C-16E9B4CD46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/>
              <a:t>Как надо вести себя родителям.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Не надо постоянно ругать и наказывать ребёнка за все неприятные для вас проявления его самостоятельности.</a:t>
            </a:r>
          </a:p>
          <a:p>
            <a:pPr eaLnBrk="1" hangingPunct="1"/>
            <a:r>
              <a:rPr lang="ru-RU" altLang="ru-RU" smtClean="0"/>
              <a:t>Не надо говорить «Да» когда необходимо твёрдое «Нет».</a:t>
            </a:r>
          </a:p>
          <a:p>
            <a:pPr eaLnBrk="1" hangingPunct="1"/>
            <a:r>
              <a:rPr lang="ru-RU" altLang="ru-RU" smtClean="0"/>
              <a:t>Не подчеркивать свою силу и превосходство над ним.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2908971" bIns="34279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50C84E1-3027-4388-B366-3C567BDD38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 flipH="1" flipV="1">
            <a:off x="304800" y="152400"/>
            <a:ext cx="152400" cy="76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altLang="ru-RU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 Хотелось бы обратить внимание на «кризис трех лет», когда малыш, еще недавно такой покладистый, начинает проявлять нетерпимость к опеке взрослого, стремление настоять на своем требовании, упорство в осуществлении своих целей. Это свидетельствует о том, что прежний тип взаимоотношений взрослого и ребенка должен быть изменен в направлении предоставления малышу большей самостоятельности и обогащения его деятельности новым содержанием.          Важно понять, что характерное для ребенка третьего года жизни требование «я - сам» прежде всего отражает появление у него новой потребности в самостоятельных действиях, а не фактический уровень его возможностей. Поэтому задача взрослого - поддержать стремление к самостоятельности, не погасить его критикой неумелых действий ребенка, не подорвать веру ребенка в собственные силы, высказывая нетерпение по поводу его медленных и неумелых действий.          Стремление к самостоятельности формируется у ребенка в опыте сотрудничества со взрослыми. Взрослый постепенно расширяет область самостоятельных действий ребенка с учетом его растущих возможностей и своей положительной оценкой усиливает стремление малыша добиться лучшего результата.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10E1CC0B-B33E-4417-95B6-A66C955E0D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 flipH="1">
            <a:off x="304800" y="228600"/>
            <a:ext cx="152400" cy="152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altLang="ru-RU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79248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Развитие самосознания и выделение образа «Я» стимулируют развитие личности и индивидуальности. Малыш начинает четко осознавать, кто он и какой он. Внутренний мир ребенка начинает наполняться противоречиями: он стремится к самостоятельности и в то же время не может справиться с задачей без помощи взрослого, он любит близких, они для него очень значимы, но он не может не злиться на них из-за ограничений свободы.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в 3-4 года преобладает воссоздающее воображение, т. е. ребенок способен лишь воссоздать образы, почерпнутые из сказок и рассказов взрослого. Большое значение в развитии воображения играет опыт и знания ребенка, его кругозор. Для детей этого возраста характерно смешение элементов из различных источников, смешение реального и сказочного. Фантастические образы, возникающие у малыша, эмоционально насыщены и реальны для него. Память дошкольника 3-4-х лет непроизвольная, характеризуется образностью. Преобладает узнавание, а не запоминание. Хорошо запоминается только то, что было непосредственно связано с его деятельностью, было интересно и эмоционально окрашено. Тем не менее, то, что запомнилось, сохраняется надолго.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889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Times New Roman</vt:lpstr>
      <vt:lpstr>Тема Office</vt:lpstr>
      <vt:lpstr>Презентация PowerPoint</vt:lpstr>
      <vt:lpstr>Развитие самосознания и выделение образа «Я» стимулируют развитие личности и индивидуальности. Малыш начинает четко осознавать, кто он и какой он.  </vt:lpstr>
      <vt:lpstr>Агрессивность и неутомимость</vt:lpstr>
      <vt:lpstr>Презентация PowerPoint</vt:lpstr>
      <vt:lpstr>Эмоциональное состояние</vt:lpstr>
      <vt:lpstr>Игры</vt:lpstr>
      <vt:lpstr>Как надо вести себя родителям.</vt:lpstr>
      <vt:lpstr>Презентация PowerPoint</vt:lpstr>
      <vt:lpstr>Презентация PowerPoint</vt:lpstr>
      <vt:lpstr>Презентация PowerPoint</vt:lpstr>
      <vt:lpstr>Что должен уметь ребенок 3-4 лет</vt:lpstr>
      <vt:lpstr>Развитие мышления, памяти, внимания</vt:lpstr>
      <vt:lpstr>Развитие речи</vt:lpstr>
      <vt:lpstr>Окружающий мир </vt:lpstr>
      <vt:lpstr>Навыки обихода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Lukin Alexey</dc:creator>
  <cp:lastModifiedBy>ОКСАНА</cp:lastModifiedBy>
  <cp:revision>5</cp:revision>
  <cp:lastPrinted>1601-01-01T00:00:00Z</cp:lastPrinted>
  <dcterms:created xsi:type="dcterms:W3CDTF">2015-04-26T08:02:56Z</dcterms:created>
  <dcterms:modified xsi:type="dcterms:W3CDTF">2023-06-25T10:00:31Z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