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6" r:id="rId5"/>
    <p:sldId id="269" r:id="rId6"/>
    <p:sldId id="260" r:id="rId7"/>
    <p:sldId id="274" r:id="rId8"/>
    <p:sldId id="272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153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21AC6F-5984-4012-B417-7016E00CF9A5}" type="datetimeFigureOut">
              <a:rPr lang="ru-RU" smtClean="0"/>
              <a:pPr/>
              <a:t>25.06.2023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03B09A-C7A0-4D15-90B3-DBE1868DE4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21AC6F-5984-4012-B417-7016E00CF9A5}" type="datetimeFigureOut">
              <a:rPr lang="ru-RU" smtClean="0"/>
              <a:pPr/>
              <a:t>25.06.2023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03B09A-C7A0-4D15-90B3-DBE1868DE4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21AC6F-5984-4012-B417-7016E00CF9A5}" type="datetimeFigureOut">
              <a:rPr lang="ru-RU" smtClean="0"/>
              <a:pPr/>
              <a:t>25.06.2023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03B09A-C7A0-4D15-90B3-DBE1868DE4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21AC6F-5984-4012-B417-7016E00CF9A5}" type="datetimeFigureOut">
              <a:rPr lang="ru-RU" smtClean="0"/>
              <a:pPr/>
              <a:t>25.06.2023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03B09A-C7A0-4D15-90B3-DBE1868DE4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21AC6F-5984-4012-B417-7016E00CF9A5}" type="datetimeFigureOut">
              <a:rPr lang="ru-RU" smtClean="0"/>
              <a:pPr/>
              <a:t>25.06.2023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03B09A-C7A0-4D15-90B3-DBE1868DE4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21AC6F-5984-4012-B417-7016E00CF9A5}" type="datetimeFigureOut">
              <a:rPr lang="ru-RU" smtClean="0"/>
              <a:pPr/>
              <a:t>25.06.2023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03B09A-C7A0-4D15-90B3-DBE1868DE4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21AC6F-5984-4012-B417-7016E00CF9A5}" type="datetimeFigureOut">
              <a:rPr lang="ru-RU" smtClean="0"/>
              <a:pPr/>
              <a:t>25.06.2023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03B09A-C7A0-4D15-90B3-DBE1868DE4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21AC6F-5984-4012-B417-7016E00CF9A5}" type="datetimeFigureOut">
              <a:rPr lang="ru-RU" smtClean="0"/>
              <a:pPr/>
              <a:t>25.06.2023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03B09A-C7A0-4D15-90B3-DBE1868DE4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21AC6F-5984-4012-B417-7016E00CF9A5}" type="datetimeFigureOut">
              <a:rPr lang="ru-RU" smtClean="0"/>
              <a:pPr/>
              <a:t>25.06.2023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03B09A-C7A0-4D15-90B3-DBE1868DE4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21AC6F-5984-4012-B417-7016E00CF9A5}" type="datetimeFigureOut">
              <a:rPr lang="ru-RU" smtClean="0"/>
              <a:pPr/>
              <a:t>25.06.2023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03B09A-C7A0-4D15-90B3-DBE1868DE4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21AC6F-5984-4012-B417-7016E00CF9A5}" type="datetimeFigureOut">
              <a:rPr lang="ru-RU" smtClean="0"/>
              <a:pPr/>
              <a:t>25.06.2023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03B09A-C7A0-4D15-90B3-DBE1868DE4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21AC6F-5984-4012-B417-7016E00CF9A5}" type="datetimeFigureOut">
              <a:rPr lang="ru-RU" smtClean="0"/>
              <a:pPr/>
              <a:t>25.06.2023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03B09A-C7A0-4D15-90B3-DBE1868DE41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7" Type="http://schemas.openxmlformats.org/officeDocument/2006/relationships/image" Target="../media/image20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D:\П\image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428992" y="5786454"/>
            <a:ext cx="550072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dirty="0" smtClean="0">
                <a:solidFill>
                  <a:srgbClr val="002060"/>
                </a:solidFill>
              </a:rPr>
              <a:t>МАДОУ «Детский сад №75»</a:t>
            </a:r>
          </a:p>
          <a:p>
            <a:pPr algn="r"/>
            <a:r>
              <a:rPr lang="ru-RU" dirty="0" smtClean="0">
                <a:solidFill>
                  <a:srgbClr val="002060"/>
                </a:solidFill>
              </a:rPr>
              <a:t>Воспитатель : Поликарпова Ирина Борисовна                      </a:t>
            </a:r>
            <a:r>
              <a:rPr lang="ru-RU" dirty="0" err="1" smtClean="0">
                <a:solidFill>
                  <a:srgbClr val="002060"/>
                </a:solidFill>
              </a:rPr>
              <a:t>Сустаева</a:t>
            </a:r>
            <a:r>
              <a:rPr lang="ru-RU" dirty="0" smtClean="0">
                <a:solidFill>
                  <a:srgbClr val="002060"/>
                </a:solidFill>
              </a:rPr>
              <a:t> Елена Васильевна</a:t>
            </a:r>
            <a:endParaRPr lang="ru-RU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 advTm="340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«Что такое патриотизм?»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142984"/>
            <a:ext cx="8229600" cy="5500726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sz="2200" dirty="0" smtClean="0"/>
              <a:t>    Патриотическое воспитание сегодня одно из важнейших звеньев системы воспитательной работы . Ответ на вопрос: «Что такое патриотизм?» в разные времена пытались дать многие известные люди нашей страны.</a:t>
            </a:r>
          </a:p>
          <a:p>
            <a:pPr>
              <a:buNone/>
            </a:pPr>
            <a:r>
              <a:rPr lang="ru-RU" sz="2200" dirty="0" smtClean="0"/>
              <a:t>    Однако ,суть одна, состоит в том , чтобы взрастить в детских душах семена любви к родному дому, семье , родной природе к истории , : своей страны , созданной труд культурами соотечественников</a:t>
            </a:r>
            <a:r>
              <a:rPr lang="ru-RU" sz="2000" dirty="0" smtClean="0"/>
              <a:t>.</a:t>
            </a:r>
          </a:p>
          <a:p>
            <a:pPr>
              <a:buNone/>
            </a:pPr>
            <a:endParaRPr lang="ru-RU" sz="2000" dirty="0" smtClean="0"/>
          </a:p>
          <a:p>
            <a:pPr algn="ctr">
              <a:buNone/>
            </a:pPr>
            <a:r>
              <a:rPr lang="ru-RU" sz="3600" dirty="0" smtClean="0"/>
              <a:t>ЗАДАЧИ</a:t>
            </a:r>
          </a:p>
          <a:p>
            <a:r>
              <a:rPr lang="ru-RU" sz="2600" dirty="0" smtClean="0"/>
              <a:t>Формировать у детей чувство привязанности к своей стране, семье , дому, детскому  саду, школе.</a:t>
            </a:r>
          </a:p>
          <a:p>
            <a:r>
              <a:rPr lang="ru-RU" sz="2600" dirty="0" smtClean="0"/>
              <a:t>Формировать представление о России как о  родной стране; о Москве- как о столице России.</a:t>
            </a:r>
          </a:p>
          <a:p>
            <a:r>
              <a:rPr lang="ru-RU" sz="2600" dirty="0" smtClean="0"/>
              <a:t>Формировать представление о родном городе, как о малой родине.</a:t>
            </a:r>
          </a:p>
          <a:p>
            <a:r>
              <a:rPr lang="ru-RU" sz="2600" dirty="0" smtClean="0"/>
              <a:t>Воспитывать культурный интерес к прошлому своей страны , населяющих её народов и их традициям.</a:t>
            </a:r>
          </a:p>
          <a:p>
            <a:pPr algn="ctr">
              <a:buNone/>
            </a:pPr>
            <a:endParaRPr lang="ru-RU" sz="3600" dirty="0"/>
          </a:p>
        </p:txBody>
      </p:sp>
    </p:spTree>
  </p:cSld>
  <p:clrMapOvr>
    <a:masterClrMapping/>
  </p:clrMapOvr>
  <p:transition advTm="15085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000496" y="274638"/>
            <a:ext cx="4714908" cy="6583362"/>
          </a:xfrm>
        </p:spPr>
        <p:txBody>
          <a:bodyPr>
            <a:noAutofit/>
          </a:bodyPr>
          <a:lstStyle/>
          <a:p>
            <a:r>
              <a:rPr lang="ru-RU" sz="2800" dirty="0" smtClean="0"/>
              <a:t>Для реализации патриотического воспитания дошкольников необходимо создать предметно -развивающую среду в группе. Мышление дошкольников  наглядно -образное. Поэтому необходимо насытить окружающую ребёнка действительностью, предметами и пособиями позволяющими представить себе то ,о чём говорит воспитатель</a:t>
            </a:r>
            <a:endParaRPr lang="ru-RU" sz="2800" dirty="0"/>
          </a:p>
        </p:txBody>
      </p:sp>
      <p:pic>
        <p:nvPicPr>
          <p:cNvPr id="2050" name="Picture 2" descr="D:\П\IMG_20230116_18091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857232"/>
            <a:ext cx="3134325" cy="5572140"/>
          </a:xfrm>
          <a:prstGeom prst="rect">
            <a:avLst/>
          </a:prstGeom>
          <a:noFill/>
        </p:spPr>
      </p:pic>
    </p:spTree>
  </p:cSld>
  <p:clrMapOvr>
    <a:masterClrMapping/>
  </p:clrMapOvr>
  <p:transition advTm="10155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357686" y="428604"/>
            <a:ext cx="4329114" cy="6929486"/>
          </a:xfrm>
        </p:spPr>
        <p:txBody>
          <a:bodyPr>
            <a:normAutofit/>
          </a:bodyPr>
          <a:lstStyle/>
          <a:p>
            <a:pPr algn="l"/>
            <a:r>
              <a:rPr lang="ru-RU" dirty="0" smtClean="0"/>
              <a:t/>
            </a:r>
            <a:br>
              <a:rPr lang="ru-RU" dirty="0" smtClean="0"/>
            </a:br>
            <a:r>
              <a:rPr lang="ru-RU" sz="2400" dirty="0" smtClean="0"/>
              <a:t>В уголке собран материал для ознакомления со своей страной , столицей , городами – героями, малой Родиной , родным городом, о народных промыслах , о людях ,которыми гордимся : спортсменах , героях и т.д. Материал в данном уголке постоянно обновляется.</a:t>
            </a: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071934" y="214291"/>
            <a:ext cx="4614866" cy="1857388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dirty="0" smtClean="0"/>
              <a:t>    Что мы Родиной зовём?</a:t>
            </a:r>
            <a:br>
              <a:rPr lang="ru-RU" dirty="0" smtClean="0"/>
            </a:br>
            <a:r>
              <a:rPr lang="ru-RU" dirty="0" smtClean="0"/>
              <a:t>Всё, что в сердце бережём</a:t>
            </a:r>
            <a:br>
              <a:rPr lang="ru-RU" dirty="0" smtClean="0"/>
            </a:br>
            <a:r>
              <a:rPr lang="ru-RU" dirty="0" smtClean="0"/>
              <a:t> И под небом синим-синим</a:t>
            </a:r>
            <a:br>
              <a:rPr lang="ru-RU" dirty="0" smtClean="0"/>
            </a:br>
            <a:r>
              <a:rPr lang="ru-RU" dirty="0" smtClean="0"/>
              <a:t>Флаг России над Кремлём.</a:t>
            </a:r>
            <a:endParaRPr lang="ru-RU" dirty="0"/>
          </a:p>
        </p:txBody>
      </p:sp>
      <p:pic>
        <p:nvPicPr>
          <p:cNvPr id="9218" name="Picture 2" descr="D:\П\IMG_20230116_18013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2822638" cy="3500438"/>
          </a:xfrm>
          <a:prstGeom prst="rect">
            <a:avLst/>
          </a:prstGeom>
          <a:noFill/>
        </p:spPr>
      </p:pic>
      <p:pic>
        <p:nvPicPr>
          <p:cNvPr id="5" name="Picture 2" descr="D:\П\IMG_20230116_181439_BURST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661452"/>
            <a:ext cx="3214678" cy="3196548"/>
          </a:xfrm>
          <a:prstGeom prst="rect">
            <a:avLst/>
          </a:prstGeom>
          <a:noFill/>
        </p:spPr>
      </p:pic>
    </p:spTree>
  </p:cSld>
  <p:clrMapOvr>
    <a:masterClrMapping/>
  </p:clrMapOvr>
  <p:transition advTm="1496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71480"/>
            <a:ext cx="8229600" cy="84615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МЫ ГОРДИМСЯ СВОИМ ГОРОДОМ!</a:t>
            </a:r>
            <a:br>
              <a:rPr lang="ru-RU" dirty="0" smtClean="0"/>
            </a:br>
            <a:r>
              <a:rPr lang="ru-RU" dirty="0" smtClean="0"/>
              <a:t>Юрий Гагарин- гордость всей страны!</a:t>
            </a:r>
            <a:endParaRPr lang="ru-RU" dirty="0"/>
          </a:p>
        </p:txBody>
      </p:sp>
      <p:pic>
        <p:nvPicPr>
          <p:cNvPr id="11266" name="Picture 2" descr="D:\П\IMG_20230116_17561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43570" y="1357298"/>
            <a:ext cx="3248535" cy="2436401"/>
          </a:xfrm>
          <a:prstGeom prst="rect">
            <a:avLst/>
          </a:prstGeom>
          <a:noFill/>
        </p:spPr>
      </p:pic>
      <p:pic>
        <p:nvPicPr>
          <p:cNvPr id="4" name="Picture 2" descr="D:\П\IMG_20230116_18060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0592895">
            <a:off x="599960" y="1660496"/>
            <a:ext cx="2043641" cy="2972568"/>
          </a:xfrm>
          <a:prstGeom prst="rect">
            <a:avLst/>
          </a:prstGeom>
          <a:noFill/>
        </p:spPr>
      </p:pic>
      <p:pic>
        <p:nvPicPr>
          <p:cNvPr id="5" name="Picture 2" descr="D:\П\IMG_20230116_17551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00430" y="3286124"/>
            <a:ext cx="2143140" cy="2857520"/>
          </a:xfrm>
          <a:prstGeom prst="rect">
            <a:avLst/>
          </a:prstGeom>
          <a:noFill/>
        </p:spPr>
      </p:pic>
    </p:spTree>
  </p:cSld>
  <p:clrMapOvr>
    <a:masterClrMapping/>
  </p:clrMapOvr>
  <p:transition advTm="2901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14546" y="274638"/>
            <a:ext cx="4643470" cy="172560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У каждого народа есть своё прошлое…</a:t>
            </a:r>
            <a:endParaRPr lang="ru-RU" dirty="0"/>
          </a:p>
        </p:txBody>
      </p:sp>
      <p:pic>
        <p:nvPicPr>
          <p:cNvPr id="6146" name="Picture 2" descr="D:\П\IMG_20230116_18250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57423" y="3714752"/>
            <a:ext cx="2075893" cy="2928958"/>
          </a:xfrm>
          <a:prstGeom prst="rect">
            <a:avLst/>
          </a:prstGeom>
          <a:noFill/>
        </p:spPr>
      </p:pic>
      <p:pic>
        <p:nvPicPr>
          <p:cNvPr id="6147" name="Picture 3" descr="D:\П\IMG_20230116_18251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2224139" cy="3643314"/>
          </a:xfrm>
          <a:prstGeom prst="rect">
            <a:avLst/>
          </a:prstGeom>
          <a:noFill/>
        </p:spPr>
      </p:pic>
      <p:pic>
        <p:nvPicPr>
          <p:cNvPr id="6148" name="Picture 4" descr="D:\П\IMG_20230116_18254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00628" y="3714751"/>
            <a:ext cx="2000264" cy="3040399"/>
          </a:xfrm>
          <a:prstGeom prst="rect">
            <a:avLst/>
          </a:prstGeom>
          <a:noFill/>
        </p:spPr>
      </p:pic>
      <p:pic>
        <p:nvPicPr>
          <p:cNvPr id="6149" name="Picture 5" descr="D:\П\IMG_20230116_18255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786546" y="0"/>
            <a:ext cx="2357454" cy="3500438"/>
          </a:xfrm>
          <a:prstGeom prst="rect">
            <a:avLst/>
          </a:prstGeom>
          <a:noFill/>
        </p:spPr>
      </p:pic>
    </p:spTree>
  </p:cSld>
  <p:clrMapOvr>
    <a:masterClrMapping/>
  </p:clrMapOvr>
  <p:transition advTm="1373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6143636" cy="1868478"/>
          </a:xfrm>
        </p:spPr>
        <p:txBody>
          <a:bodyPr>
            <a:normAutofit fontScale="90000"/>
          </a:bodyPr>
          <a:lstStyle/>
          <a:p>
            <a:r>
              <a:rPr lang="ru-RU" sz="3600" dirty="0" smtClean="0"/>
              <a:t>Богата наша страна народными умельцами, дети с интересом относятся к народному творчеству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2050" name="Picture 2" descr="D:\П\IMG_20230117_07270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-11938" y="2869402"/>
            <a:ext cx="4095778" cy="3071834"/>
          </a:xfrm>
          <a:prstGeom prst="rect">
            <a:avLst/>
          </a:prstGeom>
          <a:noFill/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5400000">
            <a:off x="4426017" y="2932041"/>
            <a:ext cx="4103549" cy="2954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2" descr="D:\П\kartinki-nasha-rodina-rossiya-dlya-doshkolnikov_95.jpg"/>
          <p:cNvPicPr>
            <a:picLocks noGrp="1"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72198" y="0"/>
            <a:ext cx="3071802" cy="2303852"/>
          </a:xfrm>
          <a:prstGeom prst="rect">
            <a:avLst/>
          </a:prstGeom>
          <a:noFill/>
        </p:spPr>
      </p:pic>
    </p:spTree>
  </p:cSld>
  <p:clrMapOvr>
    <a:masterClrMapping/>
  </p:clrMapOvr>
  <p:transition advTm="3369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5362" name="Picture 2" descr="D:\ФОТО САД\фото 9мая\9мая\DSC_009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895151">
            <a:off x="6893505" y="481129"/>
            <a:ext cx="1903504" cy="2944759"/>
          </a:xfrm>
          <a:prstGeom prst="rect">
            <a:avLst/>
          </a:prstGeom>
          <a:noFill/>
        </p:spPr>
      </p:pic>
      <p:pic>
        <p:nvPicPr>
          <p:cNvPr id="15363" name="Picture 3" descr="D:\ФОТО САД\фото 9мая\9мая\IMG_7417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 rot="20555715">
            <a:off x="384609" y="3545485"/>
            <a:ext cx="2178827" cy="2905103"/>
          </a:xfrm>
          <a:prstGeom prst="rect">
            <a:avLst/>
          </a:prstGeom>
          <a:noFill/>
        </p:spPr>
      </p:pic>
      <p:pic>
        <p:nvPicPr>
          <p:cNvPr id="15364" name="Picture 4" descr="D:\ФОТО САД\фото 9мая\9мая\IMG_6569 (2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1240999">
            <a:off x="6575956" y="3660577"/>
            <a:ext cx="2121296" cy="2916800"/>
          </a:xfrm>
          <a:prstGeom prst="rect">
            <a:avLst/>
          </a:prstGeom>
          <a:noFill/>
        </p:spPr>
      </p:pic>
      <p:pic>
        <p:nvPicPr>
          <p:cNvPr id="15365" name="Picture 5" descr="D:\ФОТО САД\фото 9мая\9мая\IMG_7837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221133">
            <a:off x="3211527" y="2105556"/>
            <a:ext cx="3348591" cy="2232394"/>
          </a:xfrm>
          <a:prstGeom prst="rect">
            <a:avLst/>
          </a:prstGeom>
          <a:noFill/>
        </p:spPr>
      </p:pic>
      <p:pic>
        <p:nvPicPr>
          <p:cNvPr id="15366" name="Picture 6" descr="D:\ФОТО САД\фото 9мая\9мая\DSC_0131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20719121">
            <a:off x="408062" y="518786"/>
            <a:ext cx="2643751" cy="1869769"/>
          </a:xfrm>
          <a:prstGeom prst="rect">
            <a:avLst/>
          </a:prstGeom>
          <a:noFill/>
        </p:spPr>
      </p:pic>
      <p:pic>
        <p:nvPicPr>
          <p:cNvPr id="15367" name="Picture 7" descr="D:\ФОТО САД\фото 9мая\9мая\IMG_7456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143240" y="4572008"/>
            <a:ext cx="3333741" cy="2143116"/>
          </a:xfrm>
          <a:prstGeom prst="rect">
            <a:avLst/>
          </a:prstGeom>
          <a:noFill/>
        </p:spPr>
      </p:pic>
    </p:spTree>
  </p:cSld>
  <p:clrMapOvr>
    <a:masterClrMapping/>
  </p:clrMapOvr>
  <p:transition advTm="1903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219</TotalTime>
  <Words>221</Words>
  <Application>Microsoft Office PowerPoint</Application>
  <PresentationFormat>Экран (4:3)</PresentationFormat>
  <Paragraphs>17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Слайд 1</vt:lpstr>
      <vt:lpstr>«Что такое патриотизм?»</vt:lpstr>
      <vt:lpstr>Для реализации патриотического воспитания дошкольников необходимо создать предметно -развивающую среду в группе. Мышление дошкольников  наглядно -образное. Поэтому необходимо насытить окружающую ребёнка действительностью, предметами и пособиями позволяющими представить себе то ,о чём говорит воспитатель</vt:lpstr>
      <vt:lpstr> В уголке собран материал для ознакомления со своей страной , столицей , городами – героями, малой Родиной , родным городом, о народных промыслах , о людях ,которыми гордимся : спортсменах , героях и т.д. Материал в данном уголке постоянно обновляется.</vt:lpstr>
      <vt:lpstr>МЫ ГОРДИМСЯ СВОИМ ГОРОДОМ! Юрий Гагарин- гордость всей страны!</vt:lpstr>
      <vt:lpstr>У каждого народа есть своё прошлое…</vt:lpstr>
      <vt:lpstr>Богата наша страна народными умельцами, дети с интересом относятся к народному творчеству.</vt:lpstr>
      <vt:lpstr>Слайд 8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Danhill</dc:creator>
  <cp:lastModifiedBy>Danhill</cp:lastModifiedBy>
  <cp:revision>30</cp:revision>
  <dcterms:created xsi:type="dcterms:W3CDTF">2023-01-16T17:48:05Z</dcterms:created>
  <dcterms:modified xsi:type="dcterms:W3CDTF">2023-06-25T08:38:37Z</dcterms:modified>
</cp:coreProperties>
</file>