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 bookmarkIdSeed="3">
  <p:sldMasterIdLst>
    <p:sldMasterId id="2147483648" r:id="rId1"/>
  </p:sldMasterIdLst>
  <p:notesMasterIdLst>
    <p:notesMasterId r:id="rId2"/>
  </p:notesMasterIdLst>
  <p:sldIdLst>
    <p:sldId id="305" r:id="rId3"/>
    <p:sldId id="299" r:id="rId4"/>
    <p:sldId id="300" r:id="rId5"/>
    <p:sldId id="301" r:id="rId6"/>
    <p:sldId id="302" r:id="rId7"/>
    <p:sldId id="303" r:id="rId8"/>
    <p:sldId id="304" r:id="rId9"/>
    <p:sldId id="256" r:id="rId10"/>
    <p:sldId id="262" r:id="rId11"/>
    <p:sldId id="257" r:id="rId12"/>
    <p:sldId id="258" r:id="rId13"/>
    <p:sldId id="282" r:id="rId14"/>
    <p:sldId id="283" r:id="rId15"/>
    <p:sldId id="284" r:id="rId16"/>
    <p:sldId id="280" r:id="rId17"/>
    <p:sldId id="281" r:id="rId18"/>
    <p:sldId id="285" r:id="rId19"/>
    <p:sldId id="286" r:id="rId20"/>
    <p:sldId id="275" r:id="rId21"/>
    <p:sldId id="287" r:id="rId22"/>
    <p:sldId id="288" r:id="rId23"/>
    <p:sldId id="289" r:id="rId24"/>
    <p:sldId id="290" r:id="rId25"/>
    <p:sldId id="291" r:id="rId26"/>
    <p:sldId id="292" r:id="rId27"/>
    <p:sldId id="294" r:id="rId28"/>
    <p:sldId id="295" r:id="rId29"/>
    <p:sldId id="297" r:id="rId30"/>
    <p:sldId id="298" r:id="rId31"/>
  </p:sldIdLst>
  <p:sldSz cx="9144000" cy="6858000" type="screen4x3"/>
  <p:notesSz cx="6858000" cy="9144000"/>
  <p:custDataLst>
    <p:tags r:id="rId3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slide" Target="slides/slide22.xml" /><Relationship Id="rId25" Type="http://schemas.openxmlformats.org/officeDocument/2006/relationships/slide" Target="slides/slide23.xml" /><Relationship Id="rId26" Type="http://schemas.openxmlformats.org/officeDocument/2006/relationships/slide" Target="slides/slide24.xml" /><Relationship Id="rId27" Type="http://schemas.openxmlformats.org/officeDocument/2006/relationships/slide" Target="slides/slide25.xml" /><Relationship Id="rId28" Type="http://schemas.openxmlformats.org/officeDocument/2006/relationships/slide" Target="slides/slide26.xml" /><Relationship Id="rId29" Type="http://schemas.openxmlformats.org/officeDocument/2006/relationships/slide" Target="slides/slide27.xml" /><Relationship Id="rId3" Type="http://schemas.openxmlformats.org/officeDocument/2006/relationships/slide" Target="slides/slide1.xml" /><Relationship Id="rId30" Type="http://schemas.openxmlformats.org/officeDocument/2006/relationships/slide" Target="slides/slide28.xml" /><Relationship Id="rId31" Type="http://schemas.openxmlformats.org/officeDocument/2006/relationships/slide" Target="slides/slide29.xml" /><Relationship Id="rId32" Type="http://schemas.openxmlformats.org/officeDocument/2006/relationships/tags" Target="tags/tag1.xml" /><Relationship Id="rId33" Type="http://schemas.openxmlformats.org/officeDocument/2006/relationships/presProps" Target="presProps.xml" /><Relationship Id="rId34" Type="http://schemas.openxmlformats.org/officeDocument/2006/relationships/viewProps" Target="viewProps.xml" /><Relationship Id="rId35" Type="http://schemas.openxmlformats.org/officeDocument/2006/relationships/theme" Target="theme/theme1.xml" /><Relationship Id="rId36" Type="http://schemas.openxmlformats.org/officeDocument/2006/relationships/tableStyles" Target="tableStyles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FCB505-AFC5-4BBD-BE91-862394B496BB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FAFF86-1B90-4541-A09C-7CCE8E7BCD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537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rgbClr val="92D050"/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jpeg" /><Relationship Id="rId3" Type="http://schemas.openxmlformats.org/officeDocument/2006/relationships/image" Target="../media/image15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6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7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8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9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0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1.jpe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8029"/>
            <a:ext cx="8136904" cy="457700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808" y="5013176"/>
            <a:ext cx="6224555" cy="139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898923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88640"/>
            <a:ext cx="8969214" cy="640871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23528" y="692696"/>
            <a:ext cx="8424937" cy="5472608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C:\Users\user\Desktop\img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323561"/>
            <a:ext cx="8592955" cy="644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64898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 descr="C:\Users\user\Desktop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9269" y="30849"/>
            <a:ext cx="8712968" cy="653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159807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C:\Users\user\Desktop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508" y="332656"/>
            <a:ext cx="8880986" cy="666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640727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8625" y="1185863"/>
            <a:ext cx="8286750" cy="4486275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C:\Users\user\Desktop\slide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749381"/>
            <a:ext cx="8575486" cy="5631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221732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2" descr="C:\Users\user\Desktop\slide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08520" y="548680"/>
            <a:ext cx="9087982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703969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 descr="C:\Users\user\Desktop\slide-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764704"/>
            <a:ext cx="9187288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476160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642938"/>
            <a:ext cx="9315450" cy="5572125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216" y="476672"/>
            <a:ext cx="1728192" cy="1272814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88640"/>
            <a:ext cx="8448939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559017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424936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/>
              <a:t>Математическая</a:t>
            </a:r>
            <a:r>
              <a:rPr lang="ru-RU" sz="3200"/>
              <a:t> </a:t>
            </a:r>
            <a:r>
              <a:rPr lang="ru-RU" sz="3200" b="1"/>
              <a:t>грамотность, как</a:t>
            </a:r>
            <a:r>
              <a:rPr lang="ru-RU" sz="3200"/>
              <a:t> </a:t>
            </a:r>
            <a:r>
              <a:rPr lang="ru-RU" sz="3200" b="1"/>
              <a:t>одна</a:t>
            </a:r>
            <a:r>
              <a:rPr lang="ru-RU" sz="3200"/>
              <a:t> </a:t>
            </a:r>
            <a:r>
              <a:rPr lang="ru-RU" sz="3200" b="1"/>
              <a:t>из</a:t>
            </a:r>
            <a:r>
              <a:rPr lang="ru-RU" sz="3200"/>
              <a:t> </a:t>
            </a:r>
            <a:r>
              <a:rPr lang="ru-RU" sz="3200" b="1"/>
              <a:t>составляющих</a:t>
            </a:r>
            <a:r>
              <a:rPr lang="ru-RU" sz="3200"/>
              <a:t> </a:t>
            </a:r>
            <a:r>
              <a:rPr lang="ru-RU" sz="3200" b="1"/>
              <a:t>функциональной</a:t>
            </a:r>
            <a:r>
              <a:rPr lang="ru-RU" sz="3200"/>
              <a:t> </a:t>
            </a:r>
            <a:r>
              <a:rPr lang="ru-RU" sz="3200" b="1"/>
              <a:t>грамотности, означает</a:t>
            </a:r>
            <a:r>
              <a:rPr lang="ru-RU" sz="3200"/>
              <a:t> </a:t>
            </a:r>
            <a:r>
              <a:rPr lang="ru-RU" sz="3200" b="1"/>
              <a:t>способность</a:t>
            </a:r>
            <a:r>
              <a:rPr lang="ru-RU" sz="3200"/>
              <a:t> </a:t>
            </a:r>
            <a:r>
              <a:rPr lang="ru-RU" sz="3200" b="1"/>
              <a:t>решать</a:t>
            </a:r>
            <a:r>
              <a:rPr lang="ru-RU" sz="3200"/>
              <a:t> </a:t>
            </a:r>
            <a:r>
              <a:rPr lang="ru-RU" sz="3200" b="1"/>
              <a:t>проблемы, логически</a:t>
            </a:r>
            <a:r>
              <a:rPr lang="ru-RU" sz="3200"/>
              <a:t> </a:t>
            </a:r>
            <a:r>
              <a:rPr lang="ru-RU" sz="3200" b="1"/>
              <a:t>рассуждать</a:t>
            </a:r>
            <a:r>
              <a:rPr lang="ru-RU" sz="3200"/>
              <a:t> </a:t>
            </a:r>
            <a:r>
              <a:rPr lang="ru-RU" sz="3200" b="1"/>
              <a:t>и</a:t>
            </a:r>
            <a:r>
              <a:rPr lang="ru-RU" sz="3200"/>
              <a:t> </a:t>
            </a:r>
            <a:r>
              <a:rPr lang="ru-RU" sz="3200" b="1"/>
              <a:t>анализировать</a:t>
            </a:r>
            <a:r>
              <a:rPr lang="ru-RU" sz="3200"/>
              <a:t> </a:t>
            </a:r>
            <a:r>
              <a:rPr lang="ru-RU" sz="3200" b="1"/>
              <a:t>информацию.</a:t>
            </a:r>
            <a:r>
              <a:rPr lang="ru-RU" sz="3200"/>
              <a:t> Математическая грамотность является вторым по значимости компонентом функциональной грамотности вместе с читательской грамотностью. Она предполагает способность использовать математику, чтобы помочь решить реальные проблемы, включает также способность понимать «язык» </a:t>
            </a:r>
            <a:r>
              <a:rPr lang="ru-RU" sz="3600"/>
              <a:t>математики.</a:t>
            </a:r>
          </a:p>
        </p:txBody>
      </p:sp>
    </p:spTree>
    <p:extLst>
      <p:ext uri="{BB962C8B-B14F-4D97-AF65-F5344CB8AC3E}">
        <p14:creationId xmlns:p14="http://schemas.microsoft.com/office/powerpoint/2010/main" val="570381951"/>
      </p:ext>
    </p:ext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0" name="Picture 2" descr="https://ds02.infourok.ru/uploads/ex/042f/0005d08e-7a5eb358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404664"/>
            <a:ext cx="8256916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04511"/>
      </p:ext>
    </p:ext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194" name="Picture 2" descr="https://ds05.infourok.ru/uploads/ex/1177/0014975e-d99d07fe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404664"/>
            <a:ext cx="8095753" cy="6071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056297"/>
      </p:ext>
    </p:extLst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476672"/>
            <a:ext cx="8363817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8698934"/>
      </p:ext>
    </p:extLst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260648"/>
            <a:ext cx="8412426" cy="630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2071995"/>
      </p:ext>
    </p:extLst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484068"/>
            <a:ext cx="8544949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0185162"/>
      </p:ext>
    </p:extLst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52536" y="0"/>
            <a:ext cx="9307170" cy="69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1902992"/>
      </p:ext>
    </p:extLst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1369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/>
              <a:t>Глобальная компетентность (глобальные компетенции) - это специфический обособленный ценностно-интегративный компонент функциональной грамотности, имеющий собственное предметное содержание, ценностную основу и нацеленный на формирование </a:t>
            </a:r>
            <a:r>
              <a:rPr lang="ru-RU" sz="3600" b="1"/>
              <a:t>универсальных навыков.</a:t>
            </a:r>
          </a:p>
        </p:txBody>
      </p:sp>
    </p:spTree>
    <p:extLst>
      <p:ext uri="{BB962C8B-B14F-4D97-AF65-F5344CB8AC3E}">
        <p14:creationId xmlns:p14="http://schemas.microsoft.com/office/powerpoint/2010/main" val="548923078"/>
      </p:ext>
    </p:extLst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332656"/>
            <a:ext cx="7848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/>
              <a:t>Креативное мышление </a:t>
            </a:r>
            <a:r>
              <a:rPr lang="ru-RU" sz="3600"/>
              <a:t>— компонент функциональный грамотности, под которым понимают умение человека использовать свое воображение для выработки и совершенствования идей, формирования нового знания, решения задач, с которыми он не сталкивался раньше. </a:t>
            </a:r>
          </a:p>
        </p:txBody>
      </p:sp>
    </p:spTree>
    <p:extLst>
      <p:ext uri="{BB962C8B-B14F-4D97-AF65-F5344CB8AC3E}">
        <p14:creationId xmlns:p14="http://schemas.microsoft.com/office/powerpoint/2010/main" val="298059434"/>
      </p:ext>
    </p:extLst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60648"/>
            <a:ext cx="8933484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194271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3529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/>
              <a:t>Третье поколение ФГОС</a:t>
            </a:r>
          </a:p>
          <a:p>
            <a:r>
              <a:rPr lang="ru-RU" sz="3200"/>
              <a:t>Если кратко, новые ФГОС 2021, скорее, обновляют старые стандарты. Некоторые вещи делаются необязательными, а другие конкретизируются. Более того, многие вещи в том или ином виде тестировались в некоторых школах, а до этого обсуждались с профессиональным и родительским сообществом. Поэтому больших сюрпризов ФГОС третьего поколения не принесли. </a:t>
            </a:r>
          </a:p>
        </p:txBody>
      </p:sp>
    </p:spTree>
    <p:extLst>
      <p:ext uri="{BB962C8B-B14F-4D97-AF65-F5344CB8AC3E}">
        <p14:creationId xmlns:p14="http://schemas.microsoft.com/office/powerpoint/2010/main" val="2675554908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>
                <a:solidFill>
                  <a:srgbClr val="333333"/>
                </a:solidFill>
                <a:latin typeface="Lab Grotesque"/>
              </a:rPr>
              <a:t>Ключевое отличие новой редакции ФГОС — </a:t>
            </a:r>
            <a:r>
              <a:rPr lang="ru-RU" sz="3600" b="1">
                <a:solidFill>
                  <a:srgbClr val="333333"/>
                </a:solidFill>
                <a:latin typeface="Lab Grotesque"/>
              </a:rPr>
              <a:t>конкретизация.</a:t>
            </a:r>
            <a:r>
              <a:rPr lang="ru-RU" sz="3600">
                <a:solidFill>
                  <a:srgbClr val="333333"/>
                </a:solidFill>
                <a:latin typeface="Lab Grotesque"/>
              </a:rPr>
              <a:t> Каждое требование раскрыто и четко сформулировано. </a:t>
            </a:r>
            <a:endParaRPr lang="ru-RU" sz="3600"/>
          </a:p>
        </p:txBody>
      </p:sp>
    </p:spTree>
    <p:extLst>
      <p:ext uri="{BB962C8B-B14F-4D97-AF65-F5344CB8AC3E}">
        <p14:creationId xmlns:p14="http://schemas.microsoft.com/office/powerpoint/2010/main" val="441262423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>
                <a:solidFill>
                  <a:srgbClr val="333333"/>
                </a:solidFill>
                <a:latin typeface="Lab Grotesque"/>
              </a:rPr>
              <a:t>Вариативность</a:t>
            </a:r>
            <a:r>
              <a:rPr lang="ru-RU" sz="3600">
                <a:solidFill>
                  <a:srgbClr val="333333"/>
                </a:solidFill>
                <a:latin typeface="Lab Grotesque"/>
              </a:rPr>
              <a:t>. Выражается в следующем: школам дана возможность разрабатывать и реализовывать индивидуальные учебные планы и программы, предусматривающие углубленное изучение отдельных учебных предметов.</a:t>
            </a:r>
            <a:endParaRPr lang="ru-RU" sz="3600"/>
          </a:p>
        </p:txBody>
      </p:sp>
    </p:spTree>
    <p:extLst>
      <p:ext uri="{BB962C8B-B14F-4D97-AF65-F5344CB8AC3E}">
        <p14:creationId xmlns:p14="http://schemas.microsoft.com/office/powerpoint/2010/main" val="1176527691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04665"/>
            <a:ext cx="72728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b="1">
                <a:solidFill>
                  <a:srgbClr val="333333"/>
                </a:solidFill>
                <a:latin typeface="Lab Grotesque"/>
              </a:rPr>
              <a:t>Появление нового понятия «функциональная грамотность»</a:t>
            </a:r>
            <a:endParaRPr lang="ru-RU" sz="4800" b="0" i="0">
              <a:solidFill>
                <a:srgbClr val="333333"/>
              </a:solidFill>
              <a:effectLst/>
              <a:latin typeface="Lab Grotesque"/>
            </a:endParaRPr>
          </a:p>
        </p:txBody>
      </p:sp>
    </p:spTree>
    <p:extLst>
      <p:ext uri="{BB962C8B-B14F-4D97-AF65-F5344CB8AC3E}">
        <p14:creationId xmlns:p14="http://schemas.microsoft.com/office/powerpoint/2010/main" val="2416442551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3"/>
            <a:ext cx="842493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>
                <a:solidFill>
                  <a:srgbClr val="333333"/>
                </a:solidFill>
                <a:latin typeface="Lab Grotesque"/>
              </a:rPr>
              <a:t>ФГОС третьего поколения определяет функциональную грамотность как способность решать учебные задачи и жизненные ситуации на основе сформированных предметных, метапредметных и универсальных способов деятельности. Иными словами, ученики должны понимать, как изучаемые предметы помогают найти профессию и место в жизни. В идеале школьники перестанут постоянно спрашивать: «А зачем мне учить ваши синусы и косинусы?»  </a:t>
            </a:r>
            <a:endParaRPr lang="ru-RU" sz="3200"/>
          </a:p>
        </p:txBody>
      </p:sp>
    </p:spTree>
    <p:extLst>
      <p:ext uri="{BB962C8B-B14F-4D97-AF65-F5344CB8AC3E}">
        <p14:creationId xmlns:p14="http://schemas.microsoft.com/office/powerpoint/2010/main" val="3393081654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556792"/>
            <a:ext cx="802969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Функциональная грамотность</a:t>
            </a:r>
          </a:p>
          <a:p>
            <a:pPr algn="ctr"/>
            <a:r>
              <a:rPr lang="ru-RU" sz="4000" b="1" cap="all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школьников</a:t>
            </a:r>
            <a:r>
              <a:rPr lang="ru-RU" sz="4000" b="1" cap="all" spc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4000" b="1" cap="all" spc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30791" y="3079221"/>
            <a:ext cx="3960440" cy="33427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smtClean="0"/>
              <a:t>Функциональная</a:t>
            </a:r>
            <a:r>
              <a:rPr lang="ru-RU" sz="3600" smtClean="0"/>
              <a:t> </a:t>
            </a:r>
            <a:r>
              <a:rPr lang="ru-RU" sz="3600" b="1" smtClean="0"/>
              <a:t>грамотность</a:t>
            </a:r>
            <a:r>
              <a:rPr lang="ru-RU" sz="3600" smtClean="0"/>
              <a:t> – это способность человека использовать приобретаемые в течение жизни знания для решения широкого диапазона жизненных задач в различных сферах человеческой деятельности, общения и социальных отношений.</a:t>
            </a:r>
            <a:endParaRPr lang="ru-RU" sz="2800"/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12</Paragraphs>
  <Slides>29</Slides>
  <Notes>0</Notes>
  <TotalTime>491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baseType="lpstr" size="33">
      <vt:lpstr>Arial</vt:lpstr>
      <vt:lpstr>Calibri</vt:lpstr>
      <vt:lpstr>Lab Grotesque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Ташенька Ташенька</dc:creator>
  <cp:lastModifiedBy>izold</cp:lastModifiedBy>
  <cp:revision>71</cp:revision>
  <dcterms:created xsi:type="dcterms:W3CDTF">2021-11-04T08:05:50Z</dcterms:created>
  <dcterms:modified xsi:type="dcterms:W3CDTF">2023-06-26T14:08:13Z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NXPowerLiteLastOptimized">
    <vt:lpwstr>1074962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