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F2130D-6821-4064-BAB7-B34034288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73D3353-3EE9-4AE2-BCDC-86EAAA1E2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AE91E80-0039-48DA-9C3E-C75AD2FB9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401E54A-CBB9-4601-A0F8-88A5B8FE5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9C2C031-44BA-4AE8-8086-09AEEA752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817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E5BE4A-B8A0-4E9A-8F38-16408DBF3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9FA3959-925E-426B-99C5-A46233E10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C928A35-1ED2-494E-95E1-12186E435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8C5D36A-414B-4D01-A1D3-D375BB4C9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4221C04-AC8B-4B51-9DD2-0C1686C7F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4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F79A483-064F-4131-AF9B-22699A5E38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FBCB864-F512-4FC8-B8E2-B5B89A1FC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DB7E5E1-F44C-48E7-BE03-513B4DC20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6BE45DE-384E-402C-9D1F-60CEC1DE4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20D4608-2BF9-49C4-997B-8E364E46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099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BA5A39-3754-4869-8911-6AC750900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CECBCE3-B9FB-40E8-85E7-FC22A35FD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2313B7D-EFCA-4791-AE65-1BF32A4F4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BA0364-4EBB-484A-93C6-99ABDCB2D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3AB52B4-F41E-4656-9A4C-8DE1BF412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93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CEAD33-6E0F-4C6C-9FED-597C6CA74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BE82F28-7F77-4E79-95A3-EE0596AF7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CAA503C-B909-498B-A280-49A80F136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EEA5503-4170-4D8B-B9FC-16C0DF969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2397D64-011A-480B-9724-1E340E5EB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41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BC73E8-E5AF-499F-9516-AE97137E1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E0E2ED1-AEB6-4F44-8E06-0030877AE1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E064A43-B653-4DE8-9C12-AC2337303A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086AC59-F385-400B-8B7B-DB08F190D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6D5E1BB-0E82-4035-85A4-BB145AE17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CA4A510-73C0-4493-AA31-B98778C9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21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8D181D-B12A-4A9B-B6BA-9ADF0B1EC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94C9AB8-29E1-4EE5-A9A5-0A77CB105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758E8D2-0A10-4923-B12B-710756EB2C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DBC4639-BB81-40D5-9901-11FE1CF1A4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39022C5-38F7-4D81-87EF-BDDC3BBA1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2448F4D-3EA8-4811-9C36-C8188E127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220390E-3F81-41DE-8EE8-9BE33546D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4B7EDACD-15DC-4AEB-BABE-EC3D19800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91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F2A21F-36FD-4EA1-B5F2-9CDCA585C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0BCB10D-7B16-4BBF-ADBF-E7277B556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27CB86D-84B7-420E-9B94-1B6243719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70066AE-797F-42DC-93DC-2D8AB5781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309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7A8387A-CAF0-41EC-803C-120B1D3D8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F0759301-0917-480A-8C5B-B0BE9CE45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0F449C4-90F2-45F0-A93C-F569630F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5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794537-6EB1-4A33-837C-FE8AF54B7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F0FEA83-C28F-4CEF-A224-80666BDD2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0B77918-CDA9-4766-BFCD-0580C218C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DD9D1E1-D4B8-4250-B8E4-3F06B95B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1A2B4FC-0C40-42DE-A2FB-DCB1E9379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D3C2902-289F-4F42-AF45-371DF646E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040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6A2E38-4793-465A-B1FB-2862399D4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6FFB80A-6BC0-4317-8BB7-82CC415A7B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65142F4-940F-4CEE-AED7-C4A0B2AE3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F3C6FFC-95BC-4101-8F0C-5976DFF15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19FAACD-3DD0-4EF5-81B4-6150BED24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9F4518A-BC18-4CBF-A63E-703337C76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73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706494-A431-4940-ACAD-4042F64AA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DA45955-96C5-4EBA-B4B4-75C9E8E8C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E3B476-8F1C-41CB-9AC7-C18839CABE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9BD4B-01C0-4794-B4EA-5B2A2770F916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2863DB8-9846-4954-BBA7-39BFCC4953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6B4CB6C-64E8-47BC-A2C4-9F94ED7EC9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E0BFE-7396-4896-BEEB-2720BDA96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60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EB4A01A-C54C-4E86-8CDC-9FD100756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388" y="0"/>
            <a:ext cx="12233387" cy="709027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4277" y="406399"/>
            <a:ext cx="9279988" cy="2547815"/>
          </a:xfrm>
        </p:spPr>
        <p:txBody>
          <a:bodyPr>
            <a:normAutofit/>
          </a:bodyPr>
          <a:lstStyle/>
          <a:p>
            <a:r>
              <a:rPr lang="ru-RU" sz="5600" dirty="0" smtClean="0"/>
              <a:t>Консультация </a:t>
            </a:r>
            <a:r>
              <a:rPr lang="ru-RU" sz="5600" dirty="0"/>
              <a:t>для родителей</a:t>
            </a:r>
            <a:r>
              <a:rPr lang="ru-RU" dirty="0"/>
              <a:t/>
            </a:r>
            <a:br>
              <a:rPr lang="ru-RU" dirty="0"/>
            </a:br>
            <a:r>
              <a:rPr lang="ru-RU" sz="6700" b="1" dirty="0">
                <a:solidFill>
                  <a:srgbClr val="002060"/>
                </a:solidFill>
              </a:rPr>
              <a:t>«Гимнастика для глаз»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65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2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2555" y="433324"/>
            <a:ext cx="9144000" cy="593380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Упражнение «Чудеса»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B79DF26-458F-4895-AD77-A242A496AF57}"/>
              </a:ext>
            </a:extLst>
          </p:cNvPr>
          <p:cNvSpPr txBox="1">
            <a:spLocks/>
          </p:cNvSpPr>
          <p:nvPr/>
        </p:nvSpPr>
        <p:spPr>
          <a:xfrm>
            <a:off x="2186606" y="1265244"/>
            <a:ext cx="9902228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/>
              <a:t>Закрываем мы глаза,  вот какие чудеса.(З</a:t>
            </a:r>
            <a:r>
              <a:rPr lang="ru-RU" sz="2000" i="1" dirty="0"/>
              <a:t>акрывают оба глаза,)</a:t>
            </a:r>
            <a:endParaRPr lang="ru-RU" sz="2000" dirty="0"/>
          </a:p>
          <a:p>
            <a:pPr algn="l"/>
            <a:r>
              <a:rPr lang="ru-RU" sz="2000" dirty="0"/>
              <a:t>Наши глазки отдыхают, упражнения выполняют. </a:t>
            </a:r>
          </a:p>
          <a:p>
            <a:pPr algn="l"/>
            <a:r>
              <a:rPr lang="ru-RU" sz="2000" dirty="0"/>
              <a:t> ( </a:t>
            </a:r>
            <a:r>
              <a:rPr lang="ru-RU" sz="2000" i="1" dirty="0"/>
              <a:t>Продолжают стоять с закрытыми глазами.)</a:t>
            </a:r>
          </a:p>
          <a:p>
            <a:pPr algn="l"/>
            <a:r>
              <a:rPr lang="ru-RU" sz="2000" dirty="0"/>
              <a:t>А теперь мы их откроем, через  речку мост построим</a:t>
            </a:r>
            <a:r>
              <a:rPr lang="ru-RU" sz="2000" i="1" dirty="0"/>
              <a:t>.  </a:t>
            </a:r>
          </a:p>
          <a:p>
            <a:pPr algn="l"/>
            <a:r>
              <a:rPr lang="ru-RU" sz="2000" i="1" dirty="0"/>
              <a:t>(  Открывают глаза, взглядом рисуют мост.)</a:t>
            </a:r>
            <a:endParaRPr lang="ru-RU" sz="2000" dirty="0"/>
          </a:p>
          <a:p>
            <a:pPr algn="l"/>
            <a:r>
              <a:rPr lang="ru-RU" sz="2000" dirty="0"/>
              <a:t>Нарисуем букву о, получается легко</a:t>
            </a:r>
            <a:r>
              <a:rPr lang="ru-RU" sz="2000" i="1" dirty="0"/>
              <a:t> (Глазами рисуют букву о.)</a:t>
            </a:r>
            <a:endParaRPr lang="ru-RU" sz="2000" dirty="0"/>
          </a:p>
          <a:p>
            <a:pPr algn="l"/>
            <a:r>
              <a:rPr lang="ru-RU" sz="2000" dirty="0"/>
              <a:t>Вверх поднимем, глянем вниз,  ( </a:t>
            </a:r>
            <a:r>
              <a:rPr lang="ru-RU" sz="2000" i="1" dirty="0"/>
              <a:t>Глаза поднимают вверх, опускают вниз.)</a:t>
            </a:r>
            <a:endParaRPr lang="ru-RU" sz="2000" dirty="0"/>
          </a:p>
          <a:p>
            <a:pPr algn="l"/>
            <a:r>
              <a:rPr lang="ru-RU" sz="2000" dirty="0"/>
              <a:t>Вправо, влево повернем,  (</a:t>
            </a:r>
            <a:r>
              <a:rPr lang="ru-RU" sz="2000" i="1" dirty="0"/>
              <a:t>Глаза смотрят вправо-влево.)</a:t>
            </a:r>
            <a:endParaRPr lang="ru-RU" sz="2000" dirty="0"/>
          </a:p>
          <a:p>
            <a:pPr algn="l"/>
            <a:r>
              <a:rPr lang="ru-RU" sz="2000" dirty="0"/>
              <a:t>Заниматься вновь начнем.</a:t>
            </a:r>
          </a:p>
          <a:p>
            <a:pPr algn="l">
              <a:spcBef>
                <a:spcPts val="800"/>
              </a:spcBef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54129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2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2555" y="433324"/>
            <a:ext cx="9144000" cy="593380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Упражнение «Веселый мяч»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B79DF26-458F-4895-AD77-A242A496AF57}"/>
              </a:ext>
            </a:extLst>
          </p:cNvPr>
          <p:cNvSpPr txBox="1">
            <a:spLocks/>
          </p:cNvSpPr>
          <p:nvPr/>
        </p:nvSpPr>
        <p:spPr>
          <a:xfrm>
            <a:off x="1842050" y="1026704"/>
            <a:ext cx="9902228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/>
              <a:t>Веселый мяч помчался вскачь.</a:t>
            </a:r>
          </a:p>
          <a:p>
            <a:pPr algn="l"/>
            <a:r>
              <a:rPr lang="ru-RU" sz="2000" i="1" dirty="0"/>
              <a:t>(Дети смотрят вдаль.)</a:t>
            </a:r>
            <a:endParaRPr lang="ru-RU" sz="2000" dirty="0"/>
          </a:p>
          <a:p>
            <a:pPr algn="l"/>
            <a:r>
              <a:rPr lang="ru-RU" sz="2000" dirty="0"/>
              <a:t>Покатился в огород,</a:t>
            </a:r>
          </a:p>
          <a:p>
            <a:pPr algn="l"/>
            <a:r>
              <a:rPr lang="ru-RU" sz="2000" dirty="0"/>
              <a:t>Докатился до ворот,</a:t>
            </a:r>
          </a:p>
          <a:p>
            <a:pPr algn="l"/>
            <a:r>
              <a:rPr lang="ru-RU" sz="2000" dirty="0"/>
              <a:t>(Смотрят на кончик носа, вдаль.)</a:t>
            </a:r>
          </a:p>
          <a:p>
            <a:pPr algn="l"/>
            <a:r>
              <a:rPr lang="ru-RU" sz="2000" dirty="0"/>
              <a:t>Покатился под ворота,</a:t>
            </a:r>
          </a:p>
          <a:p>
            <a:pPr algn="l"/>
            <a:r>
              <a:rPr lang="ru-RU" sz="2000" i="1" dirty="0"/>
              <a:t>(Смотрят вниз.)</a:t>
            </a:r>
            <a:endParaRPr lang="ru-RU" sz="2000" dirty="0"/>
          </a:p>
          <a:p>
            <a:pPr algn="l"/>
            <a:r>
              <a:rPr lang="ru-RU" sz="2000" dirty="0"/>
              <a:t>Добежал до поворота.</a:t>
            </a:r>
          </a:p>
          <a:p>
            <a:pPr algn="l"/>
            <a:r>
              <a:rPr lang="ru-RU" sz="2000" dirty="0"/>
              <a:t>(Выполняют круговые движения глазами.)</a:t>
            </a:r>
          </a:p>
          <a:p>
            <a:pPr algn="l"/>
            <a:r>
              <a:rPr lang="ru-RU" sz="2000" dirty="0"/>
              <a:t>Там попал под колесо.</a:t>
            </a:r>
          </a:p>
          <a:p>
            <a:pPr algn="l"/>
            <a:r>
              <a:rPr lang="ru-RU" sz="2000" dirty="0"/>
              <a:t>Лопнул, хлопнул – вот и все.</a:t>
            </a:r>
          </a:p>
          <a:p>
            <a:pPr algn="l"/>
            <a:r>
              <a:rPr lang="ru-RU" sz="2000" i="1" dirty="0"/>
              <a:t>(Закрывают глаза.)</a:t>
            </a:r>
            <a:endParaRPr lang="ru-RU" sz="2000" dirty="0"/>
          </a:p>
          <a:p>
            <a:pPr algn="l">
              <a:spcBef>
                <a:spcPts val="800"/>
              </a:spcBef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8BEF72A-AC2D-4883-A985-7FE85D352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3848" y="1620084"/>
            <a:ext cx="4200525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13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4282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1118E20-B7E4-4B96-A4DC-6930DC4C64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6279" y="1150386"/>
            <a:ext cx="9144000" cy="165576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/>
              <a:t>Основная цель,</a:t>
            </a:r>
            <a:r>
              <a:rPr lang="ru-RU" sz="2000" dirty="0"/>
              <a:t> которую преследует гимнастика для глаз для детей дошкольного возраста, — тренировка мышц органов зрения. Именно от них зависит, насколько хорошо будет видеть ребёнок в дальнейшем и не будет ли у него проблем с глазками в школе.</a:t>
            </a:r>
          </a:p>
          <a:p>
            <a:pPr algn="just"/>
            <a:r>
              <a:rPr lang="ru-RU" sz="2000" b="1" dirty="0"/>
              <a:t>Задачи:</a:t>
            </a:r>
            <a:endParaRPr lang="ru-RU" sz="2000" dirty="0"/>
          </a:p>
          <a:p>
            <a:pPr algn="just"/>
            <a:r>
              <a:rPr lang="ru-RU" sz="2000" dirty="0"/>
              <a:t>-предупреждение утомления,</a:t>
            </a:r>
          </a:p>
          <a:p>
            <a:pPr algn="just"/>
            <a:r>
              <a:rPr lang="ru-RU" sz="2000" dirty="0"/>
              <a:t>-укрепление глазных мышц</a:t>
            </a:r>
          </a:p>
          <a:p>
            <a:pPr algn="just"/>
            <a:r>
              <a:rPr lang="ru-RU" sz="2000" dirty="0"/>
              <a:t>- снятие напряжения.</a:t>
            </a:r>
          </a:p>
          <a:p>
            <a:pPr algn="just"/>
            <a:r>
              <a:rPr lang="ru-RU" sz="2000" dirty="0"/>
              <a:t>- общее оздоровление зрительного аппарата.</a:t>
            </a:r>
          </a:p>
          <a:p>
            <a:pPr algn="just"/>
            <a:r>
              <a:rPr lang="ru-RU" sz="2000" dirty="0"/>
              <a:t>Периодическая гимнастика для глаз дает возможность мозгу лучше работать и понимать происходящее вокруг. Кроме того, благодаря подобным процедурам у ребенка улучшается память. Все это очень важно в детском возрасте.</a:t>
            </a:r>
          </a:p>
          <a:p>
            <a:pPr algn="just"/>
            <a:endParaRPr lang="ru-RU" sz="2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07CED98-7FDD-4E82-AE23-B35843167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269" y="2174114"/>
            <a:ext cx="5481931" cy="179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870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42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1498" y="660401"/>
            <a:ext cx="9144000" cy="593380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Рекомендации офтальмологов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B79DF26-458F-4895-AD77-A242A496AF57}"/>
              </a:ext>
            </a:extLst>
          </p:cNvPr>
          <p:cNvSpPr txBox="1">
            <a:spLocks/>
          </p:cNvSpPr>
          <p:nvPr/>
        </p:nvSpPr>
        <p:spPr>
          <a:xfrm>
            <a:off x="1842050" y="1278078"/>
            <a:ext cx="9902228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/>
              <a:t>Просмотр телепередач и игра в компьютерные игры стали всё более привычным проведением досуга у детей всех возрастов. Но по медицинским рекомендациям дошкольникам можно смотреть телевизор не больше, чем полчаса в день и на расстоянии не менее 3 метров. В комнате обязательно должно быть слабое освещение – нельзя смотреть в полной темноте.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/>
              <a:t>Что же касается компьютеров, то до трёх лет общение с ним надо исключить. С трёх до семи лет можно проводить не более 15 минут перед дисплеем, и не чаще двух раз в неделю. И при этом расстояние до экрана должно быть не меньше 60-70 см.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/>
              <a:t>Если ребёнку назначены очки, он должен не только читать и смотреть телевизор в очках, а всё время носить их. Дошкольникам назначаются очки в основном для постоянного ношения.</a:t>
            </a:r>
          </a:p>
        </p:txBody>
      </p:sp>
    </p:spTree>
    <p:extLst>
      <p:ext uri="{BB962C8B-B14F-4D97-AF65-F5344CB8AC3E}">
        <p14:creationId xmlns:p14="http://schemas.microsoft.com/office/powerpoint/2010/main" val="3009338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42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1498" y="660401"/>
            <a:ext cx="9144000" cy="593380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Общие рекомендации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B79DF26-458F-4895-AD77-A242A496AF57}"/>
              </a:ext>
            </a:extLst>
          </p:cNvPr>
          <p:cNvSpPr txBox="1">
            <a:spLocks/>
          </p:cNvSpPr>
          <p:nvPr/>
        </p:nvSpPr>
        <p:spPr>
          <a:xfrm>
            <a:off x="1842050" y="1278078"/>
            <a:ext cx="9902228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/>
              <a:t>Организм ребенка очень восприимчив  всякого рода воздействиям, именно в детском возрасте развитию зрения должно быть уделено особое внимание. Важное значение для охраны зрения детей имеет правильная организация занятий в домашних условиях. Дома дети любят рисовать, лепить, а в более старшем возрасте читать, писать, играть с конструктором. </a:t>
            </a:r>
          </a:p>
          <a:p>
            <a:pPr algn="just"/>
            <a:r>
              <a:rPr lang="ru-RU" sz="2000" dirty="0"/>
              <a:t>Но надо помнить, что общая продолжительность занятий в течение дня не должна превышать 40 минут в возрасте от 3-х до 5-ти лет, и одного часа в 6-7 лет. </a:t>
            </a:r>
          </a:p>
          <a:p>
            <a:pPr algn="just"/>
            <a:r>
              <a:rPr lang="ru-RU" sz="2000" dirty="0"/>
              <a:t>Желательно, чтобы дети занимались как в первую, так и во вторую половину дня, и чтобы между этими занятиями было время для активных игр и пребывания на свежем воздухе. Однотипные занятия, связанные с напряжением зрения, должны прерываться каждые 10-15 минут для отдыха глаз.</a:t>
            </a:r>
          </a:p>
          <a:p>
            <a:pPr algn="just"/>
            <a:r>
              <a:rPr lang="ru-RU" sz="2000" dirty="0"/>
              <a:t>       Профилактику неправильных зрительных привычек у ребенка начинают уже с 2-3 лет. Детей учат периодически моргать, не горбиться, не дают им возможность смотреть пристально, просят чаще менять взгляд с ближнего на дальние предметы и обратно.</a:t>
            </a:r>
          </a:p>
        </p:txBody>
      </p:sp>
    </p:spTree>
    <p:extLst>
      <p:ext uri="{BB962C8B-B14F-4D97-AF65-F5344CB8AC3E}">
        <p14:creationId xmlns:p14="http://schemas.microsoft.com/office/powerpoint/2010/main" val="3710976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2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1498" y="660401"/>
            <a:ext cx="9144000" cy="593380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Гимнастика для глаз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B79DF26-458F-4895-AD77-A242A496AF57}"/>
              </a:ext>
            </a:extLst>
          </p:cNvPr>
          <p:cNvSpPr txBox="1">
            <a:spLocks/>
          </p:cNvSpPr>
          <p:nvPr/>
        </p:nvSpPr>
        <p:spPr>
          <a:xfrm>
            <a:off x="1842050" y="1278078"/>
            <a:ext cx="9902228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b="1" dirty="0"/>
              <a:t>Гимнастика для глаз </a:t>
            </a:r>
            <a:r>
              <a:rPr lang="ru-RU" sz="2000" dirty="0"/>
              <a:t>- это один из приемов оздоровления детей, она относится к современным </a:t>
            </a:r>
            <a:r>
              <a:rPr lang="ru-RU" sz="2000" dirty="0" err="1"/>
              <a:t>здоровьесберегающим</a:t>
            </a:r>
            <a:r>
              <a:rPr lang="ru-RU" sz="2000" dirty="0"/>
              <a:t> технологиям, наряду с дыхательной гимнастикой, самомассажем, динамическими паузами. </a:t>
            </a:r>
          </a:p>
          <a:p>
            <a:pPr algn="just"/>
            <a:r>
              <a:rPr lang="ru-RU" sz="2000" dirty="0"/>
              <a:t>Хотя, первые упражнения для сохранения зрения были созданы задолго до нашей эры. Йоги, создавая комплексы для всего тела, не забыли и о наших глазах. Они точно знали, что для наилучшего результата нужна не только тренировка, но и полноценный отдых.</a:t>
            </a:r>
          </a:p>
          <a:p>
            <a:pPr algn="just"/>
            <a:r>
              <a:rPr lang="ru-RU" sz="2000" b="1" dirty="0"/>
              <a:t>Зрение - </a:t>
            </a:r>
            <a:r>
              <a:rPr lang="ru-RU" sz="2000" dirty="0"/>
              <a:t>это бесценный дар, преподнесённый человеку самой природой. Благодаря глазам, мы получаем большую часть информации об окружающем мире, трудимся, читаем и учимся. </a:t>
            </a:r>
          </a:p>
          <a:p>
            <a:pPr algn="just"/>
            <a:r>
              <a:rPr lang="ru-RU" sz="2000" dirty="0"/>
              <a:t>Хорошее от рождения зрение нужно беречь, а если возникли проблемы - незамедлительно решать их. Профилактика нарушения зрения у детей важна в любом возрасте, ведь орган зрения развивается и взрослеет вместе с ребёнком!</a:t>
            </a:r>
          </a:p>
        </p:txBody>
      </p:sp>
    </p:spTree>
    <p:extLst>
      <p:ext uri="{BB962C8B-B14F-4D97-AF65-F5344CB8AC3E}">
        <p14:creationId xmlns:p14="http://schemas.microsoft.com/office/powerpoint/2010/main" val="1411550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42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1498" y="660401"/>
            <a:ext cx="9144000" cy="593380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Упражнение «Елка»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B79DF26-458F-4895-AD77-A242A496AF57}"/>
              </a:ext>
            </a:extLst>
          </p:cNvPr>
          <p:cNvSpPr txBox="1">
            <a:spLocks/>
          </p:cNvSpPr>
          <p:nvPr/>
        </p:nvSpPr>
        <p:spPr>
          <a:xfrm>
            <a:off x="1842050" y="1278078"/>
            <a:ext cx="9902228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/>
              <a:t>Вот стоит большая ёлка,</a:t>
            </a:r>
          </a:p>
          <a:p>
            <a:pPr algn="l"/>
            <a:r>
              <a:rPr lang="ru-RU" sz="2000" dirty="0"/>
              <a:t>Вот такой высоты.</a:t>
            </a:r>
          </a:p>
          <a:p>
            <a:pPr algn="l"/>
            <a:r>
              <a:rPr lang="ru-RU" sz="2000" i="1" dirty="0"/>
              <a:t>(Выполняют движения глазами снизу вверх.</a:t>
            </a:r>
            <a:r>
              <a:rPr lang="ru-RU" sz="2000" dirty="0"/>
              <a:t> )</a:t>
            </a:r>
          </a:p>
          <a:p>
            <a:pPr algn="l"/>
            <a:r>
              <a:rPr lang="ru-RU" sz="2000" dirty="0"/>
              <a:t>У нее большие ветки.</a:t>
            </a:r>
          </a:p>
          <a:p>
            <a:pPr algn="l"/>
            <a:r>
              <a:rPr lang="ru-RU" sz="2000" dirty="0"/>
              <a:t>Вот такой ширины.</a:t>
            </a:r>
          </a:p>
          <a:p>
            <a:pPr algn="l"/>
            <a:r>
              <a:rPr lang="ru-RU" sz="2000" i="1" dirty="0"/>
              <a:t>(Выполняются движения глазами слева направо.)</a:t>
            </a:r>
            <a:endParaRPr lang="ru-RU" sz="2000" dirty="0"/>
          </a:p>
          <a:p>
            <a:pPr algn="l"/>
            <a:r>
              <a:rPr lang="ru-RU" sz="2000" dirty="0"/>
              <a:t>Есть на елке даже шишки,</a:t>
            </a:r>
          </a:p>
          <a:p>
            <a:pPr algn="l"/>
            <a:r>
              <a:rPr lang="ru-RU" sz="2000" i="1" dirty="0"/>
              <a:t>(Глаза вверх.)</a:t>
            </a:r>
            <a:endParaRPr lang="ru-RU" sz="2000" dirty="0"/>
          </a:p>
          <a:p>
            <a:pPr algn="l"/>
            <a:r>
              <a:rPr lang="ru-RU" sz="2000" dirty="0"/>
              <a:t>А внизу - берлога мишки.</a:t>
            </a:r>
          </a:p>
          <a:p>
            <a:pPr algn="l"/>
            <a:r>
              <a:rPr lang="ru-RU" sz="2000" i="1" dirty="0"/>
              <a:t>(Глаза вниз.)</a:t>
            </a:r>
            <a:endParaRPr lang="ru-RU" sz="2000" dirty="0"/>
          </a:p>
          <a:p>
            <a:pPr algn="l"/>
            <a:r>
              <a:rPr lang="ru-RU" sz="2000" dirty="0"/>
              <a:t>Зиму спит там косолапый</a:t>
            </a:r>
          </a:p>
          <a:p>
            <a:pPr algn="l"/>
            <a:r>
              <a:rPr lang="ru-RU" sz="2000" dirty="0"/>
              <a:t>И сосет в берлоге лапу.</a:t>
            </a:r>
          </a:p>
          <a:p>
            <a:pPr algn="l"/>
            <a:r>
              <a:rPr lang="ru-RU" sz="2000" i="1" dirty="0"/>
              <a:t>(Прикрывают глаза.)</a:t>
            </a:r>
            <a:endParaRPr lang="ru-RU" sz="2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96522D8-FE5D-4370-BE97-418C4163AD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998" y="1026704"/>
            <a:ext cx="3740752" cy="543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233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42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2555" y="433324"/>
            <a:ext cx="9144000" cy="593380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Упражнение «Снежинки»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B79DF26-458F-4895-AD77-A242A496AF57}"/>
              </a:ext>
            </a:extLst>
          </p:cNvPr>
          <p:cNvSpPr txBox="1">
            <a:spLocks/>
          </p:cNvSpPr>
          <p:nvPr/>
        </p:nvSpPr>
        <p:spPr>
          <a:xfrm>
            <a:off x="1842050" y="1026704"/>
            <a:ext cx="9902228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800"/>
              </a:spcBef>
            </a:pPr>
            <a:r>
              <a:rPr lang="ru-RU" sz="1900" dirty="0"/>
              <a:t>Мы снежинку  увидали, - со </a:t>
            </a:r>
            <a:r>
              <a:rPr lang="ru-RU" sz="1900" dirty="0" err="1"/>
              <a:t>снежинкою</a:t>
            </a:r>
            <a:r>
              <a:rPr lang="ru-RU" sz="1900" dirty="0"/>
              <a:t> играли.   </a:t>
            </a:r>
          </a:p>
          <a:p>
            <a:pPr algn="l">
              <a:spcBef>
                <a:spcPts val="800"/>
              </a:spcBef>
            </a:pPr>
            <a:r>
              <a:rPr lang="ru-RU" sz="1900" dirty="0"/>
              <a:t>(</a:t>
            </a:r>
            <a:r>
              <a:rPr lang="ru-RU" sz="1900" i="1" dirty="0"/>
              <a:t>дети берут снежинку в руку, вытянуть снежинку вперед перед собой,  сфокусировать на ней взгляд)</a:t>
            </a:r>
            <a:endParaRPr lang="ru-RU" sz="1900" dirty="0"/>
          </a:p>
          <a:p>
            <a:pPr algn="l">
              <a:spcBef>
                <a:spcPts val="800"/>
              </a:spcBef>
            </a:pPr>
            <a:r>
              <a:rPr lang="ru-RU" sz="1900" dirty="0"/>
              <a:t> Снежинки вправо полетели,</a:t>
            </a:r>
          </a:p>
          <a:p>
            <a:pPr algn="l">
              <a:spcBef>
                <a:spcPts val="800"/>
              </a:spcBef>
            </a:pPr>
            <a:r>
              <a:rPr lang="ru-RU" sz="1900" dirty="0"/>
              <a:t>(</a:t>
            </a:r>
            <a:r>
              <a:rPr lang="ru-RU" sz="1900" i="1" dirty="0"/>
              <a:t>отвести снежинку вправо, проследить взглядом)</a:t>
            </a:r>
            <a:endParaRPr lang="ru-RU" sz="1900" dirty="0"/>
          </a:p>
          <a:p>
            <a:pPr algn="l">
              <a:spcBef>
                <a:spcPts val="800"/>
              </a:spcBef>
            </a:pPr>
            <a:r>
              <a:rPr lang="ru-RU" sz="1900" dirty="0"/>
              <a:t> Дети вправо посмотрели.</a:t>
            </a:r>
          </a:p>
          <a:p>
            <a:pPr algn="l">
              <a:spcBef>
                <a:spcPts val="800"/>
              </a:spcBef>
            </a:pPr>
            <a:r>
              <a:rPr lang="ru-RU" sz="1900" dirty="0"/>
              <a:t>Вот снежинки полетели,</a:t>
            </a:r>
          </a:p>
          <a:p>
            <a:pPr algn="l">
              <a:spcBef>
                <a:spcPts val="800"/>
              </a:spcBef>
            </a:pPr>
            <a:r>
              <a:rPr lang="ru-RU" sz="1900" dirty="0"/>
              <a:t>Глазки влево посмотрели.</a:t>
            </a:r>
          </a:p>
          <a:p>
            <a:pPr algn="l">
              <a:spcBef>
                <a:spcPts val="800"/>
              </a:spcBef>
            </a:pPr>
            <a:r>
              <a:rPr lang="ru-RU" sz="1900" dirty="0"/>
              <a:t>(</a:t>
            </a:r>
            <a:r>
              <a:rPr lang="ru-RU" sz="1900" i="1" dirty="0"/>
              <a:t> отвести снежинку влево, проследить взглядом)</a:t>
            </a:r>
            <a:endParaRPr lang="ru-RU" sz="1900" dirty="0"/>
          </a:p>
          <a:p>
            <a:pPr algn="l">
              <a:spcBef>
                <a:spcPts val="800"/>
              </a:spcBef>
            </a:pPr>
            <a:r>
              <a:rPr lang="ru-RU" sz="1900" dirty="0"/>
              <a:t>Ветер снег вверх поднимал</a:t>
            </a:r>
          </a:p>
          <a:p>
            <a:pPr algn="l">
              <a:spcBef>
                <a:spcPts val="800"/>
              </a:spcBef>
            </a:pPr>
            <a:r>
              <a:rPr lang="ru-RU" sz="1900" dirty="0"/>
              <a:t>И на землю опускал</a:t>
            </a:r>
            <a:r>
              <a:rPr lang="ru-RU" sz="1900" i="1" dirty="0"/>
              <a:t>…   </a:t>
            </a:r>
            <a:endParaRPr lang="ru-RU" sz="1900" dirty="0"/>
          </a:p>
          <a:p>
            <a:pPr algn="l">
              <a:spcBef>
                <a:spcPts val="800"/>
              </a:spcBef>
            </a:pPr>
            <a:r>
              <a:rPr lang="ru-RU" sz="1900" i="1" dirty="0"/>
              <a:t>( поднимать  снежинки вверх и опускать вниз, д</a:t>
            </a:r>
            <a:r>
              <a:rPr lang="ru-RU" sz="1900" dirty="0"/>
              <a:t>ети смотрят вверх и вниз)</a:t>
            </a:r>
          </a:p>
          <a:p>
            <a:pPr algn="l">
              <a:spcBef>
                <a:spcPts val="800"/>
              </a:spcBef>
            </a:pPr>
            <a:r>
              <a:rPr lang="ru-RU" sz="1900" dirty="0"/>
              <a:t> Все! На землю улеглись</a:t>
            </a:r>
            <a:r>
              <a:rPr lang="ru-RU" sz="1900" i="1" dirty="0"/>
              <a:t>,</a:t>
            </a:r>
            <a:endParaRPr lang="ru-RU" sz="1900" dirty="0"/>
          </a:p>
          <a:p>
            <a:pPr algn="l">
              <a:spcBef>
                <a:spcPts val="800"/>
              </a:spcBef>
            </a:pPr>
            <a:r>
              <a:rPr lang="ru-RU" sz="1900" i="1" dirty="0"/>
              <a:t> ( присесть, опустив снежинку на пол.)</a:t>
            </a:r>
            <a:endParaRPr lang="ru-RU" sz="1900" dirty="0"/>
          </a:p>
          <a:p>
            <a:pPr algn="l">
              <a:spcBef>
                <a:spcPts val="800"/>
              </a:spcBef>
            </a:pPr>
            <a:r>
              <a:rPr lang="ru-RU" sz="1900" dirty="0"/>
              <a:t>Глазки закрываем, глазки отдыхают.</a:t>
            </a:r>
          </a:p>
          <a:p>
            <a:pPr algn="l">
              <a:spcBef>
                <a:spcPts val="800"/>
              </a:spcBef>
            </a:pPr>
            <a:r>
              <a:rPr lang="ru-RU" sz="1900" i="1" dirty="0"/>
              <a:t>(закрыть ладошками глаза</a:t>
            </a:r>
            <a:r>
              <a:rPr lang="ru-RU" sz="1900" dirty="0"/>
              <a:t>)</a:t>
            </a:r>
          </a:p>
          <a:p>
            <a:pPr algn="l">
              <a:spcBef>
                <a:spcPts val="800"/>
              </a:spcBef>
            </a:pPr>
            <a:r>
              <a:rPr lang="ru-RU" sz="1900" dirty="0"/>
              <a:t/>
            </a:r>
            <a:br>
              <a:rPr lang="ru-RU" sz="1900" dirty="0"/>
            </a:br>
            <a:endParaRPr lang="ru-RU" sz="19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37259C9-48C9-48B0-AE15-8FE29E1C7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6132" y="2021472"/>
            <a:ext cx="2387636" cy="250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44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2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2555" y="433324"/>
            <a:ext cx="9144000" cy="593380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Упражнение «Лучик солнца»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B79DF26-458F-4895-AD77-A242A496AF57}"/>
              </a:ext>
            </a:extLst>
          </p:cNvPr>
          <p:cNvSpPr txBox="1">
            <a:spLocks/>
          </p:cNvSpPr>
          <p:nvPr/>
        </p:nvSpPr>
        <p:spPr>
          <a:xfrm>
            <a:off x="1842050" y="1026704"/>
            <a:ext cx="9902228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/>
              <a:t>Лучик, лучик озорной,</a:t>
            </a:r>
          </a:p>
          <a:p>
            <a:pPr algn="l"/>
            <a:r>
              <a:rPr lang="ru-RU" sz="2000" dirty="0"/>
              <a:t>Поиграй-ка ты со мной</a:t>
            </a:r>
            <a:r>
              <a:rPr lang="ru-RU" sz="2000" i="1" dirty="0"/>
              <a:t>.  </a:t>
            </a:r>
            <a:endParaRPr lang="ru-RU" sz="2000" dirty="0"/>
          </a:p>
          <a:p>
            <a:pPr algn="l"/>
            <a:r>
              <a:rPr lang="ru-RU" sz="2000" i="1" dirty="0"/>
              <a:t> (моргают глазами)</a:t>
            </a:r>
            <a:endParaRPr lang="ru-RU" sz="2000" dirty="0"/>
          </a:p>
          <a:p>
            <a:pPr algn="l"/>
            <a:r>
              <a:rPr lang="ru-RU" sz="2000" dirty="0"/>
              <a:t>Ну-ка, лучик, повернись,</a:t>
            </a:r>
          </a:p>
          <a:p>
            <a:pPr algn="l"/>
            <a:r>
              <a:rPr lang="ru-RU" sz="2000" dirty="0"/>
              <a:t>На глаза мне покажись</a:t>
            </a:r>
            <a:r>
              <a:rPr lang="ru-RU" sz="2000" i="1" dirty="0"/>
              <a:t>   </a:t>
            </a:r>
            <a:endParaRPr lang="ru-RU" sz="2000" dirty="0"/>
          </a:p>
          <a:p>
            <a:pPr algn="l"/>
            <a:r>
              <a:rPr lang="ru-RU" sz="2000" i="1" dirty="0"/>
              <a:t>(делают круговые движения глазами)</a:t>
            </a:r>
            <a:endParaRPr lang="ru-RU" sz="2000" dirty="0"/>
          </a:p>
          <a:p>
            <a:pPr algn="l"/>
            <a:r>
              <a:rPr lang="ru-RU" sz="2000" dirty="0"/>
              <a:t>Взгляд я влево отведу,</a:t>
            </a:r>
          </a:p>
          <a:p>
            <a:pPr algn="l"/>
            <a:r>
              <a:rPr lang="ru-RU" sz="2000" dirty="0"/>
              <a:t>Лучик солнца я найду.  </a:t>
            </a:r>
          </a:p>
          <a:p>
            <a:pPr algn="l"/>
            <a:r>
              <a:rPr lang="ru-RU" sz="2000" dirty="0"/>
              <a:t>(</a:t>
            </a:r>
            <a:r>
              <a:rPr lang="ru-RU" sz="2000" i="1" dirty="0"/>
              <a:t>отводят взгляд влево)</a:t>
            </a:r>
            <a:endParaRPr lang="ru-RU" sz="2000" dirty="0"/>
          </a:p>
          <a:p>
            <a:pPr algn="l"/>
            <a:r>
              <a:rPr lang="ru-RU" sz="2000" dirty="0"/>
              <a:t>Теперь вправо посмотрю,</a:t>
            </a:r>
          </a:p>
          <a:p>
            <a:pPr algn="l"/>
            <a:r>
              <a:rPr lang="ru-RU" sz="2000" dirty="0"/>
              <a:t>Снова лучик я найду.</a:t>
            </a:r>
          </a:p>
          <a:p>
            <a:pPr algn="l"/>
            <a:r>
              <a:rPr lang="ru-RU" sz="2000" dirty="0"/>
              <a:t>(</a:t>
            </a:r>
            <a:r>
              <a:rPr lang="ru-RU" sz="2000" i="1" dirty="0"/>
              <a:t>отводят взгляд вправо)</a:t>
            </a:r>
            <a:endParaRPr lang="ru-RU" sz="2000" dirty="0"/>
          </a:p>
          <a:p>
            <a:pPr algn="l">
              <a:spcBef>
                <a:spcPts val="800"/>
              </a:spcBef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F704076-AD66-401F-833A-74C40974C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368" y="1387672"/>
            <a:ext cx="4131910" cy="407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23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E1B1526-2D62-4ADE-A250-D8D0F91C9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9" y="0"/>
            <a:ext cx="12192000" cy="68542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9E26F-0E14-4721-90BB-404F9D25F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2555" y="433324"/>
            <a:ext cx="9144000" cy="593380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Упражнение «Белка»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9B79DF26-458F-4895-AD77-A242A496AF57}"/>
              </a:ext>
            </a:extLst>
          </p:cNvPr>
          <p:cNvSpPr txBox="1">
            <a:spLocks/>
          </p:cNvSpPr>
          <p:nvPr/>
        </p:nvSpPr>
        <p:spPr>
          <a:xfrm>
            <a:off x="1842050" y="1026704"/>
            <a:ext cx="9902228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Белка  дятла поджидала,</a:t>
            </a:r>
          </a:p>
          <a:p>
            <a:pPr algn="l"/>
            <a:r>
              <a:rPr lang="ru-RU" sz="2000" dirty="0"/>
              <a:t>(резко перемещают взгляд вправо- влево)</a:t>
            </a:r>
          </a:p>
          <a:p>
            <a:pPr algn="l"/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Гостя вкусно угощала. Ну-ка дятел посмотри!</a:t>
            </a:r>
            <a:br>
              <a:rPr lang="ru-RU" sz="2000" dirty="0"/>
            </a:br>
            <a:r>
              <a:rPr lang="ru-RU" sz="2000" dirty="0"/>
              <a:t>(смотрят вверх-вниз)</a:t>
            </a:r>
          </a:p>
          <a:p>
            <a:pPr algn="l"/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Вот орехи — раз, два, три.</a:t>
            </a:r>
            <a:br>
              <a:rPr lang="ru-RU" sz="2000" dirty="0"/>
            </a:br>
            <a:r>
              <a:rPr lang="ru-RU" sz="2000" dirty="0"/>
              <a:t>Пообедал дятел с белкой</a:t>
            </a:r>
            <a:br>
              <a:rPr lang="ru-RU" sz="2000" dirty="0"/>
            </a:br>
            <a:r>
              <a:rPr lang="ru-RU" sz="2000" dirty="0"/>
              <a:t>(моргают глазками)</a:t>
            </a:r>
          </a:p>
          <a:p>
            <a:pPr algn="l"/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И пошел играть в горелки.</a:t>
            </a:r>
            <a:br>
              <a:rPr lang="ru-RU" sz="2000" dirty="0"/>
            </a:br>
            <a:r>
              <a:rPr lang="ru-RU" sz="2000" dirty="0"/>
              <a:t>(Закрывают глаза, гладят веки указательным пальцем).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547F339-18A6-4519-8591-76129AB7C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3950" y="1198046"/>
            <a:ext cx="4842605" cy="357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0204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412</Words>
  <Application>Microsoft Office PowerPoint</Application>
  <PresentationFormat>Произвольный</PresentationFormat>
  <Paragraphs>98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Консультация для родителей «Гимнастика для глаз»</vt:lpstr>
      <vt:lpstr>Презентация PowerPoint</vt:lpstr>
      <vt:lpstr>Рекомендации офтальмологов</vt:lpstr>
      <vt:lpstr>Общие рекомендации</vt:lpstr>
      <vt:lpstr>Гимнастика для глаз</vt:lpstr>
      <vt:lpstr>Упражнение «Елка»</vt:lpstr>
      <vt:lpstr>Упражнение «Снежинки»</vt:lpstr>
      <vt:lpstr>Упражнение «Лучик солнца»</vt:lpstr>
      <vt:lpstr>Упражнение «Белка»</vt:lpstr>
      <vt:lpstr>Упражнение «Чудеса»</vt:lpstr>
      <vt:lpstr>Упражнение «Веселый мяч»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для родителей «Гимнастика для глаз»</dc:title>
  <dc:creator>Владимир Ахалыпов</dc:creator>
  <cp:lastModifiedBy>Home</cp:lastModifiedBy>
  <cp:revision>8</cp:revision>
  <dcterms:created xsi:type="dcterms:W3CDTF">2018-11-26T13:15:42Z</dcterms:created>
  <dcterms:modified xsi:type="dcterms:W3CDTF">2023-06-26T12:43:24Z</dcterms:modified>
</cp:coreProperties>
</file>