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7" r:id="rId3"/>
    <p:sldId id="287" r:id="rId4"/>
    <p:sldId id="285" r:id="rId5"/>
    <p:sldId id="337" r:id="rId6"/>
    <p:sldId id="338" r:id="rId7"/>
    <p:sldId id="339" r:id="rId8"/>
    <p:sldId id="288" r:id="rId9"/>
    <p:sldId id="336" r:id="rId10"/>
    <p:sldId id="273" r:id="rId11"/>
    <p:sldId id="298" r:id="rId12"/>
    <p:sldId id="299" r:id="rId13"/>
    <p:sldId id="300" r:id="rId14"/>
    <p:sldId id="301" r:id="rId15"/>
    <p:sldId id="303" r:id="rId16"/>
    <p:sldId id="302" r:id="rId17"/>
    <p:sldId id="304" r:id="rId18"/>
    <p:sldId id="305" r:id="rId19"/>
    <p:sldId id="306" r:id="rId20"/>
    <p:sldId id="307" r:id="rId21"/>
    <p:sldId id="308" r:id="rId22"/>
    <p:sldId id="309" r:id="rId23"/>
    <p:sldId id="311" r:id="rId24"/>
    <p:sldId id="313" r:id="rId25"/>
    <p:sldId id="314" r:id="rId26"/>
    <p:sldId id="312" r:id="rId27"/>
    <p:sldId id="310" r:id="rId28"/>
    <p:sldId id="317" r:id="rId29"/>
    <p:sldId id="318" r:id="rId30"/>
    <p:sldId id="316" r:id="rId31"/>
    <p:sldId id="315" r:id="rId32"/>
    <p:sldId id="320" r:id="rId33"/>
    <p:sldId id="322" r:id="rId34"/>
    <p:sldId id="324" r:id="rId35"/>
    <p:sldId id="323" r:id="rId36"/>
    <p:sldId id="321" r:id="rId37"/>
    <p:sldId id="330" r:id="rId38"/>
    <p:sldId id="331" r:id="rId39"/>
    <p:sldId id="333" r:id="rId40"/>
    <p:sldId id="332" r:id="rId41"/>
    <p:sldId id="334" r:id="rId42"/>
    <p:sldId id="335" r:id="rId4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85" autoAdjust="0"/>
    <p:restoredTop sz="94660"/>
  </p:normalViewPr>
  <p:slideViewPr>
    <p:cSldViewPr>
      <p:cViewPr varScale="1">
        <p:scale>
          <a:sx n="86" d="100"/>
          <a:sy n="86" d="100"/>
        </p:scale>
        <p:origin x="134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cloud.mail.ru/public/X1sF/xd1ZXQ9nf" TargetMode="Externa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755576" y="381000"/>
            <a:ext cx="6254824" cy="3505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extrusionClr>
                <a:srgbClr val="0070C0"/>
              </a:extrusionClr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dirty="0">
                <a:ln w="11430"/>
                <a:ea typeface="+mj-ea"/>
                <a:cs typeface="+mj-cs"/>
              </a:rPr>
              <a:t>Государственное бюджетное общеобразовательное учреждение города Москвы</a:t>
            </a:r>
          </a:p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dirty="0">
                <a:ln w="11430"/>
                <a:ea typeface="+mj-ea"/>
                <a:cs typeface="+mj-cs"/>
              </a:rPr>
              <a:t> «Школа №2120» </a:t>
            </a:r>
            <a:r>
              <a:rPr lang="ru-RU" sz="3000" dirty="0">
                <a:ln w="11430"/>
                <a:ea typeface="+mj-ea"/>
                <a:cs typeface="+mj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3000" dirty="0">
              <a:ln w="1143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500" dirty="0" smtClean="0">
                <a:ln w="11430"/>
                <a:ea typeface="+mj-ea"/>
                <a:cs typeface="+mj-cs"/>
              </a:rPr>
              <a:t>Игра-викторина</a:t>
            </a:r>
          </a:p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500" dirty="0">
              <a:ln w="1143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dirty="0">
                <a:ln w="11430"/>
                <a:ea typeface="+mj-ea"/>
                <a:cs typeface="+mj-cs"/>
              </a:rPr>
              <a:t>по мотивам </a:t>
            </a:r>
            <a:r>
              <a:rPr lang="ru-RU" sz="2000" dirty="0" smtClean="0">
                <a:ln w="11430"/>
                <a:ea typeface="+mj-ea"/>
                <a:cs typeface="+mj-cs"/>
              </a:rPr>
              <a:t>произведений</a:t>
            </a:r>
          </a:p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r>
              <a:rPr lang="ru-RU" sz="2000" dirty="0">
                <a:ln w="11430"/>
                <a:ea typeface="+mj-ea"/>
                <a:cs typeface="+mj-cs"/>
              </a:rPr>
              <a:t>Николая Носова «Приключение Незнайки и его друзей», </a:t>
            </a:r>
            <a:r>
              <a:rPr lang="ru-RU" sz="2000" dirty="0" smtClean="0">
                <a:ln w="11430"/>
                <a:ea typeface="+mj-ea"/>
                <a:cs typeface="+mj-cs"/>
              </a:rPr>
              <a:t>«</a:t>
            </a:r>
            <a:r>
              <a:rPr lang="ru-RU" sz="2000" dirty="0">
                <a:ln w="11430"/>
                <a:ea typeface="+mj-ea"/>
                <a:cs typeface="+mj-cs"/>
              </a:rPr>
              <a:t>Живая шляпа», «Фантазеры», «Затейники» и Алексея Толстого «Еж», «Золотой ключик, или приключения Буратино».</a:t>
            </a: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4572000"/>
            <a:ext cx="2749624" cy="990600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1400" b="1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 воспитатель: </a:t>
            </a:r>
            <a:r>
              <a:rPr lang="ru-RU" sz="1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ГБОУ Школа №2120</a:t>
            </a:r>
          </a:p>
          <a:p>
            <a:pPr>
              <a:spcBef>
                <a:spcPts val="0"/>
              </a:spcBef>
              <a:buNone/>
            </a:pPr>
            <a:r>
              <a:rPr lang="ru-RU" sz="1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Якушкина </a:t>
            </a:r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Т.П.</a:t>
            </a:r>
            <a:endParaRPr lang="ru-RU" sz="1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92762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0"/>
            <a:ext cx="8610600" cy="3276600"/>
          </a:xfrm>
        </p:spPr>
        <p:txBody>
          <a:bodyPr>
            <a:noAutofit/>
          </a:bodyPr>
          <a:lstStyle/>
          <a:p>
            <a:pPr algn="ctr"/>
            <a:r>
              <a:rPr lang="ru-RU" sz="3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Игра-викторина.</a:t>
            </a:r>
            <a:r>
              <a:rPr lang="ru-RU" sz="3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«ПО </a:t>
            </a:r>
            <a:r>
              <a:rPr lang="ru-RU" sz="3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СТРАНИЦАМ ЛЮБИМЫХ </a:t>
            </a:r>
            <a:r>
              <a:rPr lang="ru-RU" sz="3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КНИГ»</a:t>
            </a:r>
            <a:r>
              <a:rPr lang="ru-RU" sz="3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Ссылка</a:t>
            </a:r>
            <a:br>
              <a:rPr lang="ru-RU" sz="3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0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209800"/>
            <a:ext cx="8173844" cy="2057400"/>
          </a:xfrm>
        </p:spPr>
        <p:txBody>
          <a:bodyPr>
            <a:normAutofit/>
          </a:bodyPr>
          <a:lstStyle/>
          <a:p>
            <a:endParaRPr lang="ru-RU" sz="1600" dirty="0">
              <a:solidFill>
                <a:schemeClr val="tx2"/>
              </a:solidFill>
            </a:endParaRPr>
          </a:p>
          <a:p>
            <a:endParaRPr lang="ru-RU" sz="1600" dirty="0">
              <a:solidFill>
                <a:schemeClr val="tx2"/>
              </a:solidFill>
            </a:endParaRPr>
          </a:p>
          <a:p>
            <a:r>
              <a:rPr lang="en-US" dirty="0" smtClean="0">
                <a:hlinkClick r:id="rId2"/>
              </a:rPr>
              <a:t>https://cloud.mail.ru/public/X1sF/xd1ZXQ9nf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43001" y="3352800"/>
            <a:ext cx="7086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>
                <a:solidFill>
                  <a:srgbClr val="002060"/>
                </a:solidFill>
              </a:rPr>
              <a:t>Комментарии к слайдам</a:t>
            </a:r>
            <a:endParaRPr lang="ru-RU" sz="6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5041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3105835"/>
            <a:ext cx="8001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1слайд</a:t>
            </a:r>
            <a:r>
              <a:rPr lang="ru-RU" dirty="0" smtClean="0"/>
              <a:t>. Звучит веселая музыка для создания в группе эмоционально-положительного настроя. </a:t>
            </a:r>
          </a:p>
          <a:p>
            <a:r>
              <a:rPr lang="ru-RU" dirty="0" smtClean="0"/>
              <a:t>Педагог собирает детей, объявляет о начале игры.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09510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3400" y="3048000"/>
            <a:ext cx="7924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2 слайд</a:t>
            </a:r>
            <a:r>
              <a:rPr lang="ru-RU" dirty="0" smtClean="0"/>
              <a:t>. Деление на команды. Каждая команда придумывает себе название и выбирает капитана.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78421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3400" y="914400"/>
            <a:ext cx="81534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3слайд</a:t>
            </a:r>
            <a:r>
              <a:rPr lang="ru-RU" dirty="0" smtClean="0"/>
              <a:t>. Педагог- ведущий знакомит с правилами игры.</a:t>
            </a:r>
          </a:p>
          <a:p>
            <a:endParaRPr lang="ru-RU" dirty="0" smtClean="0"/>
          </a:p>
          <a:p>
            <a:r>
              <a:rPr lang="ru-RU" u="sng" dirty="0"/>
              <a:t>Правила игры</a:t>
            </a:r>
            <a:r>
              <a:rPr lang="ru-RU" u="sng" dirty="0" smtClean="0"/>
              <a:t>:</a:t>
            </a:r>
          </a:p>
          <a:p>
            <a:r>
              <a:rPr lang="ru-RU" dirty="0" smtClean="0"/>
              <a:t>1.Отвечать </a:t>
            </a:r>
            <a:r>
              <a:rPr lang="ru-RU" dirty="0"/>
              <a:t>нужно - кто быстрее.</a:t>
            </a:r>
          </a:p>
          <a:p>
            <a:r>
              <a:rPr lang="ru-RU" dirty="0" smtClean="0"/>
              <a:t>2.Ответы </a:t>
            </a:r>
            <a:r>
              <a:rPr lang="ru-RU" dirty="0"/>
              <a:t>команд оценивает жюри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3.Участники </a:t>
            </a:r>
            <a:r>
              <a:rPr lang="ru-RU" dirty="0"/>
              <a:t>команд должны внимательно выслушать ответ соперников.</a:t>
            </a:r>
          </a:p>
          <a:p>
            <a:r>
              <a:rPr lang="ru-RU" dirty="0" smtClean="0"/>
              <a:t> 4.За </a:t>
            </a:r>
            <a:r>
              <a:rPr lang="ru-RU" dirty="0"/>
              <a:t>нарушение правил, команды получает штрафной балл.</a:t>
            </a:r>
          </a:p>
          <a:p>
            <a:r>
              <a:rPr lang="ru-RU" dirty="0" smtClean="0"/>
              <a:t> 5.Если </a:t>
            </a:r>
            <a:r>
              <a:rPr lang="ru-RU" dirty="0"/>
              <a:t>готов ответ – нужно позвонить в колокольчик.</a:t>
            </a:r>
          </a:p>
          <a:p>
            <a:r>
              <a:rPr lang="ru-RU" dirty="0" smtClean="0"/>
              <a:t> 6.За </a:t>
            </a:r>
            <a:r>
              <a:rPr lang="ru-RU" dirty="0"/>
              <a:t>правильный ответ, команда получает 1 балл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/>
              <a:t>Правила игры понятны, у кого есть ещё вопросы</a:t>
            </a:r>
            <a:r>
              <a:rPr lang="ru-RU" dirty="0" smtClean="0"/>
              <a:t>?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16623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0800000" flipV="1">
            <a:off x="1219200" y="1309301"/>
            <a:ext cx="74676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4</a:t>
            </a:r>
            <a:r>
              <a:rPr lang="ru-RU" b="1" dirty="0" smtClean="0"/>
              <a:t>слайд. </a:t>
            </a:r>
            <a:r>
              <a:rPr lang="ru-RU" dirty="0" smtClean="0"/>
              <a:t>Знакомство с членами жюри.</a:t>
            </a:r>
          </a:p>
          <a:p>
            <a:endParaRPr lang="ru-RU" dirty="0" smtClean="0"/>
          </a:p>
          <a:p>
            <a:r>
              <a:rPr lang="ru-RU" dirty="0"/>
              <a:t>Представляю членов жюри  сегодняшней игры…</a:t>
            </a:r>
          </a:p>
          <a:p>
            <a:r>
              <a:rPr lang="ru-RU" dirty="0"/>
              <a:t>Поприветствуем их.</a:t>
            </a:r>
          </a:p>
          <a:p>
            <a:r>
              <a:rPr lang="ru-RU" dirty="0"/>
              <a:t>Что ж пора нам начинать,</a:t>
            </a:r>
          </a:p>
          <a:p>
            <a:r>
              <a:rPr lang="ru-RU" dirty="0"/>
              <a:t>Мы хотим вам пожелать</a:t>
            </a:r>
          </a:p>
          <a:p>
            <a:r>
              <a:rPr lang="ru-RU" dirty="0"/>
              <a:t>Чтобы не было печали</a:t>
            </a:r>
          </a:p>
          <a:p>
            <a:r>
              <a:rPr lang="ru-RU" dirty="0"/>
              <a:t>Чтоб на все вы отвечали.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3185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3400" y="1828800"/>
            <a:ext cx="7162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5слайд.</a:t>
            </a:r>
          </a:p>
          <a:p>
            <a:r>
              <a:rPr lang="ru-RU" dirty="0" smtClean="0"/>
              <a:t>Звучит гонг.</a:t>
            </a:r>
          </a:p>
          <a:p>
            <a:r>
              <a:rPr lang="ru-RU" dirty="0" smtClean="0"/>
              <a:t>Внимание 1 тур!</a:t>
            </a:r>
          </a:p>
          <a:p>
            <a:r>
              <a:rPr lang="ru-RU" dirty="0"/>
              <a:t>«Угадай автора»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1516379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3400" y="1524000"/>
            <a:ext cx="7620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6 слайд</a:t>
            </a:r>
          </a:p>
          <a:p>
            <a:r>
              <a:rPr lang="ru-RU" dirty="0" smtClean="0"/>
              <a:t>1 вопрос.</a:t>
            </a:r>
          </a:p>
          <a:p>
            <a:r>
              <a:rPr lang="ru-RU" dirty="0" smtClean="0"/>
              <a:t>Этот писатель в своих произведениях рассказывал об обычных детях: мальчиках </a:t>
            </a:r>
            <a:r>
              <a:rPr lang="ru-RU" dirty="0"/>
              <a:t>и </a:t>
            </a:r>
            <a:r>
              <a:rPr lang="ru-RU" dirty="0" smtClean="0"/>
              <a:t>девочках, </a:t>
            </a:r>
            <a:r>
              <a:rPr lang="ru-RU" dirty="0"/>
              <a:t>хотя иногда </a:t>
            </a:r>
            <a:r>
              <a:rPr lang="ru-RU" dirty="0" smtClean="0"/>
              <a:t>были и </a:t>
            </a:r>
            <a:r>
              <a:rPr lang="ru-RU" dirty="0"/>
              <a:t>животные</a:t>
            </a:r>
            <a:r>
              <a:rPr lang="ru-RU" dirty="0" smtClean="0"/>
              <a:t>.</a:t>
            </a:r>
          </a:p>
          <a:p>
            <a:r>
              <a:rPr lang="ru-RU" dirty="0" smtClean="0"/>
              <a:t>Мальчики </a:t>
            </a:r>
            <a:r>
              <a:rPr lang="ru-RU" dirty="0"/>
              <a:t>и </a:t>
            </a:r>
            <a:r>
              <a:rPr lang="ru-RU" dirty="0" smtClean="0"/>
              <a:t>девочки </a:t>
            </a:r>
            <a:r>
              <a:rPr lang="ru-RU" dirty="0"/>
              <a:t>постоянно попадают в какие-то смешные </a:t>
            </a:r>
            <a:r>
              <a:rPr lang="ru-RU" dirty="0" smtClean="0"/>
              <a:t>истории. Самые известные его </a:t>
            </a:r>
            <a:r>
              <a:rPr lang="ru-RU" dirty="0"/>
              <a:t>произведения «Приключение Незнайки и его друзей», «Живая шляпа», «Фантазеры», «Затейники</a:t>
            </a:r>
            <a:r>
              <a:rPr lang="ru-RU" dirty="0" smtClean="0"/>
              <a:t>». Как зовут этого писателя?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38946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5800" y="1752600"/>
            <a:ext cx="7315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7слайд.</a:t>
            </a:r>
          </a:p>
          <a:p>
            <a:r>
              <a:rPr lang="ru-RU" u="sng" dirty="0" smtClean="0"/>
              <a:t>Правильный ответ. </a:t>
            </a:r>
          </a:p>
          <a:p>
            <a:r>
              <a:rPr lang="ru-RU" dirty="0" smtClean="0"/>
              <a:t>Это писатель Николай Николаевич Носов.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72747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1752601"/>
            <a:ext cx="8001000" cy="2107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8 слайд.</a:t>
            </a:r>
          </a:p>
          <a:p>
            <a:r>
              <a:rPr lang="ru-RU" dirty="0" smtClean="0"/>
              <a:t>2 вопрос.</a:t>
            </a:r>
          </a:p>
          <a:p>
            <a:r>
              <a:rPr lang="ru-RU" dirty="0"/>
              <a:t>Персонажами многих сказок </a:t>
            </a:r>
            <a:r>
              <a:rPr lang="ru-RU" dirty="0" smtClean="0"/>
              <a:t>этого писателя </a:t>
            </a:r>
            <a:r>
              <a:rPr lang="ru-RU" dirty="0"/>
              <a:t>становились животные, птицы </a:t>
            </a:r>
            <a:r>
              <a:rPr lang="ru-RU" dirty="0" smtClean="0"/>
              <a:t>. </a:t>
            </a:r>
            <a:r>
              <a:rPr lang="ru-RU" dirty="0"/>
              <a:t>Все они попадают в различные приключения, ищут </a:t>
            </a:r>
            <a:r>
              <a:rPr lang="ru-RU" dirty="0" smtClean="0"/>
              <a:t>справедливости, защищают </a:t>
            </a:r>
            <a:r>
              <a:rPr lang="ru-RU" dirty="0"/>
              <a:t>слабых. </a:t>
            </a:r>
            <a:r>
              <a:rPr lang="ru-RU" dirty="0" smtClean="0"/>
              <a:t>Самые известные произведения писателя это сборники  </a:t>
            </a:r>
            <a:r>
              <a:rPr lang="ru-RU" dirty="0"/>
              <a:t>сказок – «Сорочьи сказки» и «Русалочьи сказки</a:t>
            </a:r>
            <a:r>
              <a:rPr lang="ru-RU" dirty="0" smtClean="0"/>
              <a:t>», а так же </a:t>
            </a:r>
            <a:r>
              <a:rPr lang="ru-RU" dirty="0"/>
              <a:t>«Золотой ключик, или приключения Буратино</a:t>
            </a:r>
            <a:r>
              <a:rPr lang="ru-RU" dirty="0" smtClean="0"/>
              <a:t>». Как зовут этот писателя?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33103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1676400"/>
            <a:ext cx="6324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9 слайд.</a:t>
            </a:r>
          </a:p>
          <a:p>
            <a:r>
              <a:rPr lang="ru-RU" u="sng" dirty="0" smtClean="0"/>
              <a:t>Правильный ответ.</a:t>
            </a:r>
          </a:p>
          <a:p>
            <a:r>
              <a:rPr lang="ru-RU" dirty="0" smtClean="0"/>
              <a:t> Алексей Николаевич Толстой.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1275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305800" cy="175260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«ПО СТРАНИЦАМ </a:t>
            </a: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ЛЮБИМЫХ </a:t>
            </a:r>
            <a:r>
              <a:rPr lang="ru-RU" b="1" dirty="0">
                <a:solidFill>
                  <a:srgbClr val="0070C0"/>
                </a:solidFill>
              </a:rPr>
              <a:t>КНИГ»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84891" y="2438400"/>
            <a:ext cx="4917017" cy="3687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7868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1447800"/>
            <a:ext cx="7848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10 слайд.</a:t>
            </a:r>
          </a:p>
          <a:p>
            <a:r>
              <a:rPr lang="ru-RU" dirty="0" smtClean="0"/>
              <a:t>Ведущий: «Ребята, сегодня на нашей викторине мы будем вспоминать произведения Алексея Николаевича Толстого и Николая Николаевича Носова.</a:t>
            </a:r>
          </a:p>
          <a:p>
            <a:r>
              <a:rPr lang="ru-RU" dirty="0" smtClean="0"/>
              <a:t>Жюри оценивает итоги 1 тура».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94734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1447800"/>
            <a:ext cx="7239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11 слайд.</a:t>
            </a:r>
          </a:p>
          <a:p>
            <a:r>
              <a:rPr lang="ru-RU" dirty="0"/>
              <a:t>Звучит гонг.</a:t>
            </a:r>
          </a:p>
          <a:p>
            <a:r>
              <a:rPr lang="ru-RU" dirty="0"/>
              <a:t>Внимание </a:t>
            </a:r>
            <a:r>
              <a:rPr lang="ru-RU" dirty="0" smtClean="0"/>
              <a:t>2 </a:t>
            </a:r>
            <a:r>
              <a:rPr lang="ru-RU" dirty="0"/>
              <a:t>тур!</a:t>
            </a:r>
          </a:p>
          <a:p>
            <a:r>
              <a:rPr lang="ru-RU" dirty="0"/>
              <a:t>«Угадай </a:t>
            </a:r>
            <a:r>
              <a:rPr lang="ru-RU" dirty="0" smtClean="0"/>
              <a:t>произведение».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01936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1143000"/>
            <a:ext cx="71628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12слайд.</a:t>
            </a:r>
          </a:p>
          <a:p>
            <a:r>
              <a:rPr lang="ru-RU" dirty="0" smtClean="0"/>
              <a:t>Ведущий зачитывает отрывок.</a:t>
            </a:r>
          </a:p>
          <a:p>
            <a:r>
              <a:rPr lang="ru-RU" dirty="0" smtClean="0"/>
              <a:t>«— </a:t>
            </a:r>
            <a:r>
              <a:rPr lang="ru-RU" dirty="0"/>
              <a:t>Деревянные глазки, почему вы так странно смотрите на меня</a:t>
            </a:r>
            <a:r>
              <a:rPr lang="ru-RU" dirty="0" smtClean="0"/>
              <a:t>?</a:t>
            </a:r>
            <a:endParaRPr lang="ru-RU" dirty="0"/>
          </a:p>
          <a:p>
            <a:r>
              <a:rPr lang="ru-RU" dirty="0"/>
              <a:t>Но кукла молчала, — должно быть, потому, что у нее еще не было рта. Карло выстругал щеки, потом выстругал нос — обыкновенный</a:t>
            </a:r>
            <a:r>
              <a:rPr lang="ru-RU" dirty="0" smtClean="0"/>
              <a:t>…</a:t>
            </a:r>
            <a:endParaRPr lang="ru-RU" dirty="0"/>
          </a:p>
          <a:p>
            <a:r>
              <a:rPr lang="ru-RU" dirty="0"/>
              <a:t>Вдруг нос сам начал вытягиваться, расти, и получился такой длинный острый нос, что Карло даже крякнул</a:t>
            </a:r>
            <a:r>
              <a:rPr lang="ru-RU" dirty="0" smtClean="0"/>
              <a:t>:</a:t>
            </a:r>
            <a:endParaRPr lang="ru-RU" dirty="0"/>
          </a:p>
          <a:p>
            <a:r>
              <a:rPr lang="ru-RU" dirty="0"/>
              <a:t>— Нехорошо, длинен</a:t>
            </a:r>
            <a:r>
              <a:rPr lang="ru-RU" dirty="0" smtClean="0"/>
              <a:t>…</a:t>
            </a:r>
            <a:endParaRPr lang="ru-RU" dirty="0"/>
          </a:p>
          <a:p>
            <a:r>
              <a:rPr lang="ru-RU" dirty="0"/>
              <a:t>И начал срезать у носа кончик. Не тут-то было</a:t>
            </a:r>
            <a:r>
              <a:rPr lang="ru-RU" dirty="0" smtClean="0"/>
              <a:t>!</a:t>
            </a:r>
            <a:endParaRPr lang="ru-RU" dirty="0"/>
          </a:p>
          <a:p>
            <a:r>
              <a:rPr lang="ru-RU" dirty="0"/>
              <a:t>Нос вертелся, вывертывался, так и остался — длинным-длинным, любопытным, острым носом</a:t>
            </a:r>
            <a:r>
              <a:rPr lang="ru-RU" dirty="0" smtClean="0"/>
              <a:t>.»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34215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1600201"/>
            <a:ext cx="6934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13слайд</a:t>
            </a:r>
            <a:r>
              <a:rPr lang="ru-RU" dirty="0" smtClean="0"/>
              <a:t>.</a:t>
            </a:r>
          </a:p>
          <a:p>
            <a:r>
              <a:rPr lang="ru-RU" u="sng" dirty="0" smtClean="0"/>
              <a:t>Правильный ответ.</a:t>
            </a:r>
          </a:p>
          <a:p>
            <a:r>
              <a:rPr lang="ru-RU" dirty="0"/>
              <a:t> «Золотой ключик, или приключения Буратино».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79039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1676401"/>
            <a:ext cx="8001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14слайд.</a:t>
            </a:r>
          </a:p>
          <a:p>
            <a:r>
              <a:rPr lang="ru-RU" dirty="0" smtClean="0"/>
              <a:t>Ведущий зачитывает отрывок.</a:t>
            </a:r>
          </a:p>
          <a:p>
            <a:r>
              <a:rPr lang="ru-RU" dirty="0" smtClean="0"/>
              <a:t>«— </a:t>
            </a:r>
            <a:r>
              <a:rPr lang="ru-RU" dirty="0"/>
              <a:t>А я раньше летать умел</a:t>
            </a:r>
            <a:r>
              <a:rPr lang="ru-RU" dirty="0" smtClean="0"/>
              <a:t>!</a:t>
            </a:r>
            <a:endParaRPr lang="ru-RU" dirty="0"/>
          </a:p>
          <a:p>
            <a:r>
              <a:rPr lang="ru-RU" dirty="0"/>
              <a:t>— А ну, полети</a:t>
            </a:r>
            <a:r>
              <a:rPr lang="ru-RU" dirty="0" smtClean="0"/>
              <a:t>!</a:t>
            </a:r>
            <a:endParaRPr lang="ru-RU" dirty="0"/>
          </a:p>
          <a:p>
            <a:r>
              <a:rPr lang="ru-RU" dirty="0"/>
              <a:t>— Сейчас не могу: разучился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— А я один раз купался в море, — говорит Мишутка, — и на меня напала акула. Я ее бац кулаком, а она меня цап за голову — и откусила</a:t>
            </a:r>
            <a:r>
              <a:rPr lang="ru-RU" dirty="0" smtClean="0"/>
              <a:t>.»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25500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1371600"/>
            <a:ext cx="6400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15слайд.</a:t>
            </a:r>
          </a:p>
          <a:p>
            <a:r>
              <a:rPr lang="ru-RU" u="sng" dirty="0" smtClean="0"/>
              <a:t>Правильный ответ.</a:t>
            </a:r>
          </a:p>
          <a:p>
            <a:r>
              <a:rPr lang="ru-RU" dirty="0" smtClean="0"/>
              <a:t>«Фантазеры».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64318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1371600"/>
            <a:ext cx="8610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16 слайд.</a:t>
            </a:r>
          </a:p>
          <a:p>
            <a:r>
              <a:rPr lang="ru-RU" dirty="0" smtClean="0"/>
              <a:t>Ведущий зачитывает отрывок.</a:t>
            </a:r>
          </a:p>
          <a:p>
            <a:r>
              <a:rPr lang="ru-RU" dirty="0" smtClean="0"/>
              <a:t>«В </a:t>
            </a:r>
            <a:r>
              <a:rPr lang="ru-RU" dirty="0"/>
              <a:t>одном сказочном городе жили коротышки. Коротышками их называли потому, что они были очень маленькие. Каждый коротышка был ростом с небольшой огурец. В городе у них было очень красиво. Вокруг каждого дома росли цветы: маргаритки, ромашки, одуванчики. Там даже улицы назывались именами цветов: улица Колокольчиков, аллея Ромашек, бульвар Васильков. А сам город назывался Цветочным городом. Он стоял на берегу ручья</a:t>
            </a:r>
            <a:r>
              <a:rPr lang="ru-RU" dirty="0" smtClean="0"/>
              <a:t>.»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4095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1676400"/>
            <a:ext cx="7696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17слайд.</a:t>
            </a:r>
          </a:p>
          <a:p>
            <a:r>
              <a:rPr lang="ru-RU" u="sng" dirty="0" smtClean="0"/>
              <a:t>Правильный ответ.</a:t>
            </a:r>
          </a:p>
          <a:p>
            <a:r>
              <a:rPr lang="ru-RU" dirty="0"/>
              <a:t>«Приключение Незнайки и его друзей</a:t>
            </a:r>
            <a:r>
              <a:rPr lang="ru-RU" dirty="0" smtClean="0"/>
              <a:t>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842734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1524000"/>
            <a:ext cx="8534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18слайд.</a:t>
            </a:r>
          </a:p>
          <a:p>
            <a:r>
              <a:rPr lang="ru-RU" dirty="0" smtClean="0"/>
              <a:t>Ведущий зачитывает отрывок.</a:t>
            </a:r>
          </a:p>
          <a:p>
            <a:r>
              <a:rPr lang="ru-RU" dirty="0" smtClean="0"/>
              <a:t>«— </a:t>
            </a:r>
            <a:r>
              <a:rPr lang="ru-RU" dirty="0"/>
              <a:t>Я огромного зверя победил, должно быть, льва!</a:t>
            </a:r>
          </a:p>
          <a:p>
            <a:r>
              <a:rPr lang="ru-RU" dirty="0" smtClean="0"/>
              <a:t>И </a:t>
            </a:r>
            <a:r>
              <a:rPr lang="ru-RU" dirty="0"/>
              <a:t>пошла слава про храбрость </a:t>
            </a:r>
            <a:r>
              <a:rPr lang="ru-RU" dirty="0" err="1"/>
              <a:t>ежову</a:t>
            </a:r>
            <a:r>
              <a:rPr lang="ru-RU" dirty="0"/>
              <a:t> за синее озеро, за тёмный лес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— У нас ёж — богатырь, — шёпотом со страху говорили звери</a:t>
            </a:r>
            <a:r>
              <a:rPr lang="ru-RU" dirty="0" smtClean="0"/>
              <a:t>.»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287217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1676400"/>
            <a:ext cx="73152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19слайд.</a:t>
            </a:r>
          </a:p>
          <a:p>
            <a:r>
              <a:rPr lang="ru-RU" u="sng" dirty="0" smtClean="0"/>
              <a:t>Правильный ответ.</a:t>
            </a:r>
          </a:p>
          <a:p>
            <a:r>
              <a:rPr lang="ru-RU" dirty="0" smtClean="0"/>
              <a:t>«Еж».</a:t>
            </a:r>
          </a:p>
          <a:p>
            <a:r>
              <a:rPr lang="ru-RU" dirty="0" smtClean="0"/>
              <a:t>Жюри оценивает итоги 2 тура.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3034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0198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000" b="1" u="sng" dirty="0">
                <a:solidFill>
                  <a:schemeClr val="tx2"/>
                </a:solidFill>
              </a:rPr>
              <a:t>Тема: </a:t>
            </a:r>
            <a:r>
              <a:rPr lang="ru-RU" sz="2000" dirty="0">
                <a:solidFill>
                  <a:schemeClr val="tx2"/>
                </a:solidFill>
              </a:rPr>
              <a:t>«Детский писатель-юбиляр».</a:t>
            </a:r>
          </a:p>
          <a:p>
            <a:pPr marL="0" indent="0">
              <a:buNone/>
            </a:pPr>
            <a:r>
              <a:rPr lang="ru-RU" sz="1900" b="1" u="sng" dirty="0">
                <a:solidFill>
                  <a:schemeClr val="tx2"/>
                </a:solidFill>
              </a:rPr>
              <a:t>Иллюстрированное методическое пособие </a:t>
            </a:r>
            <a:r>
              <a:rPr lang="ru-RU" sz="1900" dirty="0" smtClean="0">
                <a:solidFill>
                  <a:schemeClr val="tx2"/>
                </a:solidFill>
              </a:rPr>
              <a:t> для проведения педагогами игры-викторины.</a:t>
            </a:r>
            <a:endParaRPr lang="ru-RU" sz="19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ru-RU" sz="1900" b="1" u="sng" dirty="0">
                <a:solidFill>
                  <a:schemeClr val="tx2"/>
                </a:solidFill>
              </a:rPr>
              <a:t>Возраст детей</a:t>
            </a:r>
            <a:r>
              <a:rPr lang="ru-RU" sz="1900" u="sng" dirty="0">
                <a:solidFill>
                  <a:schemeClr val="tx2"/>
                </a:solidFill>
              </a:rPr>
              <a:t>: </a:t>
            </a:r>
            <a:r>
              <a:rPr lang="ru-RU" sz="1900" u="sng" dirty="0" smtClean="0">
                <a:solidFill>
                  <a:schemeClr val="tx2"/>
                </a:solidFill>
              </a:rPr>
              <a:t>5-6</a:t>
            </a:r>
            <a:r>
              <a:rPr lang="ru-RU" sz="1900" dirty="0" smtClean="0">
                <a:solidFill>
                  <a:schemeClr val="tx2"/>
                </a:solidFill>
              </a:rPr>
              <a:t> </a:t>
            </a:r>
            <a:r>
              <a:rPr lang="ru-RU" sz="1900" dirty="0">
                <a:solidFill>
                  <a:schemeClr val="tx2"/>
                </a:solidFill>
              </a:rPr>
              <a:t>лет </a:t>
            </a:r>
            <a:r>
              <a:rPr lang="ru-RU" sz="1900" dirty="0" smtClean="0">
                <a:solidFill>
                  <a:schemeClr val="tx2"/>
                </a:solidFill>
              </a:rPr>
              <a:t>(старшая </a:t>
            </a:r>
            <a:r>
              <a:rPr lang="ru-RU" sz="1900" dirty="0">
                <a:solidFill>
                  <a:schemeClr val="tx2"/>
                </a:solidFill>
              </a:rPr>
              <a:t>группа).</a:t>
            </a:r>
          </a:p>
          <a:p>
            <a:pPr marL="0" indent="0">
              <a:buNone/>
            </a:pPr>
            <a:r>
              <a:rPr lang="ru-RU" sz="1900" b="1" u="sng" dirty="0">
                <a:solidFill>
                  <a:schemeClr val="tx2"/>
                </a:solidFill>
              </a:rPr>
              <a:t>Место работы участников: </a:t>
            </a:r>
            <a:r>
              <a:rPr lang="ru-RU" sz="1900" dirty="0">
                <a:solidFill>
                  <a:schemeClr val="tx2"/>
                </a:solidFill>
              </a:rPr>
              <a:t>ГБОУ Школа 2120 г. Москвы, дошкольная образовательная  площадка Д8.</a:t>
            </a:r>
          </a:p>
          <a:p>
            <a:pPr marL="0" indent="0">
              <a:buNone/>
            </a:pPr>
            <a:r>
              <a:rPr lang="ru-RU" sz="1900" b="1" u="sng" dirty="0">
                <a:solidFill>
                  <a:schemeClr val="tx2"/>
                </a:solidFill>
              </a:rPr>
              <a:t>Авторы: </a:t>
            </a:r>
            <a:r>
              <a:rPr lang="ru-RU" sz="1900" dirty="0">
                <a:solidFill>
                  <a:schemeClr val="tx2"/>
                </a:solidFill>
              </a:rPr>
              <a:t>Якушкина Татьяна </a:t>
            </a:r>
            <a:r>
              <a:rPr lang="ru-RU" sz="1900" dirty="0" smtClean="0">
                <a:solidFill>
                  <a:schemeClr val="tx2"/>
                </a:solidFill>
              </a:rPr>
              <a:t>Петровна.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sz="1900" b="1" u="sng" dirty="0" smtClean="0">
                <a:solidFill>
                  <a:schemeClr val="tx2"/>
                </a:solidFill>
              </a:rPr>
              <a:t>Актуальность</a:t>
            </a:r>
            <a:r>
              <a:rPr lang="ru-RU" sz="1900" b="1" u="sng" dirty="0">
                <a:solidFill>
                  <a:schemeClr val="tx2"/>
                </a:solidFill>
              </a:rPr>
              <a:t>.</a:t>
            </a:r>
            <a:r>
              <a:rPr lang="ru-RU" sz="1900" b="1" dirty="0">
                <a:solidFill>
                  <a:schemeClr val="tx2"/>
                </a:solidFill>
              </a:rPr>
              <a:t> </a:t>
            </a:r>
            <a:r>
              <a:rPr lang="ru-RU" sz="1900" dirty="0" smtClean="0">
                <a:solidFill>
                  <a:schemeClr val="tx2"/>
                </a:solidFill>
              </a:rPr>
              <a:t>Чтение перестает быть основным видом досуга, как во времена бабушек и дедушек. Развлекательные программы, интернет-игры, мультфильмы перетягивают на себя внимание малышей. И с наступлением школьного возраста родители ищут советы, как заставить школьников читать; а пробуждение интереса к чтению и книге происходит в дошкольном возрасте.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sz="1900" dirty="0" smtClean="0">
                <a:solidFill>
                  <a:schemeClr val="tx2"/>
                </a:solidFill>
              </a:rPr>
              <a:t>Самое популярное чтение в младшем дошкольном возрасте – это стихи С. Маршака, К. Чуковского, В. </a:t>
            </a:r>
            <a:r>
              <a:rPr lang="ru-RU" sz="1900" dirty="0" err="1" smtClean="0">
                <a:solidFill>
                  <a:schemeClr val="tx2"/>
                </a:solidFill>
              </a:rPr>
              <a:t>Сутеева</a:t>
            </a:r>
            <a:r>
              <a:rPr lang="ru-RU" sz="1900" dirty="0" smtClean="0">
                <a:solidFill>
                  <a:schemeClr val="tx2"/>
                </a:solidFill>
              </a:rPr>
              <a:t>. В старшем дошкольном возрасте – В. Волков «Волшебник Изумрудного города», А. Толстой </a:t>
            </a:r>
            <a:r>
              <a:rPr lang="ru-RU" sz="1900" dirty="0">
                <a:solidFill>
                  <a:schemeClr val="tx2"/>
                </a:solidFill>
              </a:rPr>
              <a:t> «Золотой ключик, или приключения </a:t>
            </a:r>
            <a:r>
              <a:rPr lang="ru-RU" sz="1900" dirty="0" smtClean="0">
                <a:solidFill>
                  <a:schemeClr val="tx2"/>
                </a:solidFill>
              </a:rPr>
              <a:t>Буратино» и произведения Н. Носова.  Поэтому педагогам и родителям нужно задаваться вопросом, как </a:t>
            </a:r>
            <a:r>
              <a:rPr lang="ru-RU" sz="1900" u="sng" dirty="0" smtClean="0">
                <a:solidFill>
                  <a:schemeClr val="tx2"/>
                </a:solidFill>
              </a:rPr>
              <a:t>заинтересовать</a:t>
            </a:r>
            <a:r>
              <a:rPr lang="ru-RU" sz="1900" dirty="0" smtClean="0">
                <a:solidFill>
                  <a:schemeClr val="tx2"/>
                </a:solidFill>
              </a:rPr>
              <a:t> ребенка чтением, какими книгами.</a:t>
            </a:r>
          </a:p>
          <a:p>
            <a:pPr marL="0" indent="0">
              <a:buNone/>
            </a:pPr>
            <a:r>
              <a:rPr lang="ru-RU" sz="1900" dirty="0" smtClean="0">
                <a:solidFill>
                  <a:schemeClr val="tx2"/>
                </a:solidFill>
              </a:rPr>
              <a:t> На помощь взрослым приходят книги Н. Носова, А. Толстого, произведения вызывают интерес у старших дошкольников, т.к. характеры героев каждый ребенок может проецировать на себя.</a:t>
            </a:r>
            <a:endParaRPr lang="ru-RU" sz="19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10664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3400" y="1524000"/>
            <a:ext cx="6934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20 слайд</a:t>
            </a:r>
            <a:r>
              <a:rPr lang="ru-RU" dirty="0" smtClean="0"/>
              <a:t>.</a:t>
            </a:r>
          </a:p>
          <a:p>
            <a:r>
              <a:rPr lang="ru-RU" u="sng" dirty="0" err="1" smtClean="0"/>
              <a:t>Физ.минутка</a:t>
            </a:r>
            <a:r>
              <a:rPr lang="ru-RU" u="sng" dirty="0" smtClean="0"/>
              <a:t>.</a:t>
            </a:r>
          </a:p>
          <a:p>
            <a:r>
              <a:rPr lang="ru-RU" dirty="0" smtClean="0"/>
              <a:t>Включается музыка, дети двигаются под музыку.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838034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1295400"/>
            <a:ext cx="7467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21 слайд.</a:t>
            </a:r>
          </a:p>
          <a:p>
            <a:r>
              <a:rPr lang="ru-RU" dirty="0"/>
              <a:t>Звучит гонг.</a:t>
            </a:r>
          </a:p>
          <a:p>
            <a:r>
              <a:rPr lang="ru-RU" dirty="0"/>
              <a:t>Внимание </a:t>
            </a:r>
            <a:r>
              <a:rPr lang="ru-RU" dirty="0" smtClean="0"/>
              <a:t>3 </a:t>
            </a:r>
            <a:r>
              <a:rPr lang="ru-RU" dirty="0"/>
              <a:t>тур!</a:t>
            </a:r>
          </a:p>
          <a:p>
            <a:r>
              <a:rPr lang="ru-RU" dirty="0" smtClean="0"/>
              <a:t>«Назови имя героя».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100099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1447800"/>
            <a:ext cx="8458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22 слайд.</a:t>
            </a:r>
          </a:p>
          <a:p>
            <a:r>
              <a:rPr lang="ru-RU" u="sng" dirty="0" smtClean="0"/>
              <a:t>Правильный ответ.</a:t>
            </a:r>
          </a:p>
          <a:p>
            <a:r>
              <a:rPr lang="ru-RU" dirty="0" smtClean="0"/>
              <a:t>Карабас </a:t>
            </a:r>
            <a:r>
              <a:rPr lang="ru-RU" dirty="0" err="1" smtClean="0"/>
              <a:t>Барабас</a:t>
            </a:r>
            <a:r>
              <a:rPr lang="ru-RU" dirty="0"/>
              <a:t>. </a:t>
            </a:r>
            <a:r>
              <a:rPr lang="ru-RU" dirty="0" smtClean="0"/>
              <a:t>(«</a:t>
            </a:r>
            <a:r>
              <a:rPr lang="ru-RU" dirty="0"/>
              <a:t>Золотой ключик, или приключения Буратино</a:t>
            </a:r>
            <a:r>
              <a:rPr lang="ru-RU" dirty="0" smtClean="0"/>
              <a:t>»).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059731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1295401"/>
            <a:ext cx="7086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23 слайд.</a:t>
            </a:r>
          </a:p>
          <a:p>
            <a:r>
              <a:rPr lang="ru-RU" u="sng" dirty="0" smtClean="0"/>
              <a:t>Правильный ответ.</a:t>
            </a:r>
          </a:p>
          <a:p>
            <a:r>
              <a:rPr lang="ru-RU" dirty="0" smtClean="0"/>
              <a:t>Доктор </a:t>
            </a:r>
            <a:r>
              <a:rPr lang="ru-RU" dirty="0" err="1" smtClean="0"/>
              <a:t>Пилюлькин</a:t>
            </a:r>
            <a:r>
              <a:rPr lang="ru-RU" dirty="0"/>
              <a:t>. </a:t>
            </a:r>
            <a:r>
              <a:rPr lang="ru-RU" dirty="0" smtClean="0"/>
              <a:t>(«</a:t>
            </a:r>
            <a:r>
              <a:rPr lang="ru-RU" dirty="0"/>
              <a:t>Приключение Незнайки и его друзей</a:t>
            </a:r>
            <a:r>
              <a:rPr lang="ru-RU" dirty="0" smtClean="0"/>
              <a:t>»).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406043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1447800"/>
            <a:ext cx="7239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24 слайд.</a:t>
            </a:r>
          </a:p>
          <a:p>
            <a:r>
              <a:rPr lang="ru-RU" u="sng" dirty="0" smtClean="0"/>
              <a:t>Правильный ответ.</a:t>
            </a:r>
          </a:p>
          <a:p>
            <a:r>
              <a:rPr lang="ru-RU" dirty="0"/>
              <a:t>Мальвина. </a:t>
            </a:r>
            <a:r>
              <a:rPr lang="ru-RU" dirty="0" smtClean="0"/>
              <a:t>(«</a:t>
            </a:r>
            <a:r>
              <a:rPr lang="ru-RU" dirty="0"/>
              <a:t>Золотой ключик, или приключения Буратино</a:t>
            </a:r>
            <a:r>
              <a:rPr lang="ru-RU" dirty="0" smtClean="0"/>
              <a:t>»).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607053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1000" y="1524001"/>
            <a:ext cx="7010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25 слайд</a:t>
            </a:r>
            <a:r>
              <a:rPr lang="ru-RU" dirty="0" smtClean="0"/>
              <a:t>.</a:t>
            </a:r>
          </a:p>
          <a:p>
            <a:r>
              <a:rPr lang="ru-RU" u="sng" dirty="0" smtClean="0"/>
              <a:t>Правильный ответ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Валя и Петя. («Затейники»).</a:t>
            </a:r>
          </a:p>
          <a:p>
            <a:r>
              <a:rPr lang="ru-RU" dirty="0" smtClean="0"/>
              <a:t>Подводятся итоги 3 тура.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253042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1447800"/>
            <a:ext cx="6629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26 слайд.</a:t>
            </a:r>
          </a:p>
          <a:p>
            <a:r>
              <a:rPr lang="ru-RU" dirty="0"/>
              <a:t>Звучит гонг.</a:t>
            </a:r>
          </a:p>
          <a:p>
            <a:r>
              <a:rPr lang="ru-RU" dirty="0"/>
              <a:t>Внимание </a:t>
            </a:r>
            <a:r>
              <a:rPr lang="ru-RU" dirty="0" smtClean="0"/>
              <a:t>4 </a:t>
            </a:r>
            <a:r>
              <a:rPr lang="ru-RU" dirty="0"/>
              <a:t>тур!</a:t>
            </a:r>
          </a:p>
          <a:p>
            <a:r>
              <a:rPr lang="ru-RU" dirty="0"/>
              <a:t>«О чем картинка? Что было потом</a:t>
            </a:r>
            <a:r>
              <a:rPr lang="ru-RU" dirty="0" smtClean="0"/>
              <a:t>?»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419970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1676400"/>
            <a:ext cx="8382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27 слайд.</a:t>
            </a:r>
          </a:p>
          <a:p>
            <a:r>
              <a:rPr lang="ru-RU" u="sng" dirty="0" smtClean="0"/>
              <a:t>Правильный ответ.</a:t>
            </a:r>
          </a:p>
          <a:p>
            <a:r>
              <a:rPr lang="ru-RU" dirty="0" smtClean="0"/>
              <a:t>Буратино </a:t>
            </a:r>
            <a:r>
              <a:rPr lang="ru-RU" dirty="0"/>
              <a:t>выкопал ямку. Сказал три раза шепотом: «</a:t>
            </a:r>
            <a:r>
              <a:rPr lang="ru-RU" dirty="0" err="1"/>
              <a:t>Крекс</a:t>
            </a:r>
            <a:r>
              <a:rPr lang="ru-RU" dirty="0"/>
              <a:t>, </a:t>
            </a:r>
            <a:r>
              <a:rPr lang="ru-RU" dirty="0" err="1"/>
              <a:t>фекс</a:t>
            </a:r>
            <a:r>
              <a:rPr lang="ru-RU" dirty="0"/>
              <a:t>, </a:t>
            </a:r>
            <a:r>
              <a:rPr lang="ru-RU" dirty="0" err="1"/>
              <a:t>пекс</a:t>
            </a:r>
            <a:r>
              <a:rPr lang="ru-RU" dirty="0"/>
              <a:t>», положил в ямку четыре золотые монеты, засыпал, из кармана вынул щепотку соли, посыпал сверху. Набрал из лужи пригоршню воды, полил. </a:t>
            </a:r>
            <a:endParaRPr lang="ru-RU" dirty="0" smtClean="0"/>
          </a:p>
          <a:p>
            <a:r>
              <a:rPr lang="ru-RU" u="sng" dirty="0" smtClean="0"/>
              <a:t>Потом: </a:t>
            </a:r>
            <a:r>
              <a:rPr lang="ru-RU" dirty="0"/>
              <a:t>Буратино сел ждать, когда вырастет дерево.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568257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1752600"/>
            <a:ext cx="8534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28 слайд.</a:t>
            </a:r>
          </a:p>
          <a:p>
            <a:r>
              <a:rPr lang="ru-RU" u="sng" dirty="0" smtClean="0"/>
              <a:t>Правильный ответ.</a:t>
            </a:r>
          </a:p>
          <a:p>
            <a:r>
              <a:rPr lang="ru-RU" dirty="0" smtClean="0"/>
              <a:t>Теленок лизнул ежа.</a:t>
            </a:r>
          </a:p>
          <a:p>
            <a:r>
              <a:rPr lang="ru-RU" u="sng" dirty="0" smtClean="0"/>
              <a:t>П</a:t>
            </a:r>
            <a:r>
              <a:rPr lang="ru-RU" u="sng" dirty="0"/>
              <a:t>отом</a:t>
            </a:r>
            <a:r>
              <a:rPr lang="ru-RU" dirty="0"/>
              <a:t>: </a:t>
            </a:r>
            <a:r>
              <a:rPr lang="ru-RU" dirty="0" smtClean="0"/>
              <a:t>телёнок  </a:t>
            </a:r>
            <a:r>
              <a:rPr lang="ru-RU" dirty="0"/>
              <a:t>сбежал к корове-матери, </a:t>
            </a:r>
            <a:r>
              <a:rPr lang="ru-RU" dirty="0" smtClean="0"/>
              <a:t> и пожаловался на ежа.</a:t>
            </a:r>
            <a:endParaRPr lang="ru-RU" dirty="0"/>
          </a:p>
          <a:p>
            <a:r>
              <a:rPr lang="ru-RU" dirty="0" smtClean="0"/>
              <a:t>« </a:t>
            </a:r>
            <a:r>
              <a:rPr lang="ru-RU" dirty="0"/>
              <a:t>Ёж меня за язык </a:t>
            </a:r>
            <a:r>
              <a:rPr lang="ru-RU" dirty="0" smtClean="0"/>
              <a:t>укусил».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757633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1524000"/>
            <a:ext cx="8001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29 слайд.</a:t>
            </a:r>
          </a:p>
          <a:p>
            <a:r>
              <a:rPr lang="ru-RU" u="sng" dirty="0" smtClean="0"/>
              <a:t>Правильный ответ.</a:t>
            </a:r>
          </a:p>
          <a:p>
            <a:r>
              <a:rPr lang="ru-RU" dirty="0" smtClean="0"/>
              <a:t>От </a:t>
            </a:r>
            <a:r>
              <a:rPr lang="ru-RU" dirty="0"/>
              <a:t>холода </a:t>
            </a:r>
            <a:r>
              <a:rPr lang="ru-RU" dirty="0" smtClean="0"/>
              <a:t>в воздушном </a:t>
            </a:r>
            <a:r>
              <a:rPr lang="ru-RU" dirty="0"/>
              <a:t>шар </a:t>
            </a:r>
            <a:r>
              <a:rPr lang="ru-RU" dirty="0" smtClean="0"/>
              <a:t>остыл воздух, </a:t>
            </a:r>
            <a:r>
              <a:rPr lang="ru-RU" dirty="0"/>
              <a:t>и шар стал опускаться вниз. </a:t>
            </a:r>
            <a:r>
              <a:rPr lang="ru-RU" dirty="0" err="1" smtClean="0"/>
              <a:t>Знайка</a:t>
            </a:r>
            <a:r>
              <a:rPr lang="ru-RU" dirty="0" smtClean="0"/>
              <a:t> приказал всем прыгать с парашютом  по очереди, он был первый.</a:t>
            </a:r>
          </a:p>
          <a:p>
            <a:r>
              <a:rPr lang="ru-RU" dirty="0" smtClean="0"/>
              <a:t>За </a:t>
            </a:r>
            <a:r>
              <a:rPr lang="ru-RU" dirty="0" err="1" smtClean="0"/>
              <a:t>Знайкой</a:t>
            </a:r>
            <a:r>
              <a:rPr lang="ru-RU" dirty="0" smtClean="0"/>
              <a:t> никто не спрыгнул и коротышки улетели дальше.</a:t>
            </a:r>
          </a:p>
          <a:p>
            <a:r>
              <a:rPr lang="ru-RU" u="sng" dirty="0" smtClean="0"/>
              <a:t>Потом: </a:t>
            </a:r>
            <a:r>
              <a:rPr lang="ru-RU" dirty="0" smtClean="0"/>
              <a:t>через некоторое время корзина ударилась о землю и перевернулась.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39358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и задачи.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</a:t>
            </a:r>
            <a:r>
              <a:rPr lang="ru-RU" dirty="0">
                <a:solidFill>
                  <a:schemeClr val="tx2"/>
                </a:solidFill>
              </a:rPr>
              <a:t>: поддержания у старших дошкольников интереса к </a:t>
            </a:r>
            <a:r>
              <a:rPr lang="ru-RU" dirty="0" smtClean="0">
                <a:solidFill>
                  <a:schemeClr val="tx2"/>
                </a:solidFill>
              </a:rPr>
              <a:t>произведениям Н.Н. Носова и А. Н. Толстого.</a:t>
            </a:r>
            <a:endParaRPr lang="ru-RU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ru-RU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Задачи</a:t>
            </a:r>
            <a:r>
              <a:rPr lang="ru-RU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marL="0" indent="0">
              <a:buNone/>
            </a:pP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ru-RU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актуализировать знания </a:t>
            </a: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детей </a:t>
            </a:r>
            <a:r>
              <a:rPr lang="ru-RU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творчеству              </a:t>
            </a: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Н. Носова и А. Н. </a:t>
            </a:r>
            <a:r>
              <a:rPr lang="ru-RU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Толстого;</a:t>
            </a:r>
            <a:endParaRPr lang="ru-RU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-воспитывать интерес к детской литературе;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-воспитывать у детей стремление к совместной </a:t>
            </a: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деятельности и </a:t>
            </a:r>
            <a:r>
              <a:rPr lang="ru-RU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сотрудничеству </a:t>
            </a: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 сверстниками и </a:t>
            </a:r>
            <a:r>
              <a:rPr lang="ru-RU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взрослыми;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-развивать умения </a:t>
            </a: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детей дошкольного возраста в сфере </a:t>
            </a:r>
            <a:r>
              <a:rPr lang="ru-RU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коммуникации.</a:t>
            </a:r>
            <a:endParaRPr lang="ru-RU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688132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1828801"/>
            <a:ext cx="7696200" cy="1200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30 слайд.</a:t>
            </a:r>
          </a:p>
          <a:p>
            <a:r>
              <a:rPr lang="ru-RU" u="sng" dirty="0" smtClean="0"/>
              <a:t>Правильный ответ</a:t>
            </a:r>
            <a:r>
              <a:rPr lang="ru-RU" dirty="0" smtClean="0"/>
              <a:t>.</a:t>
            </a:r>
          </a:p>
          <a:p>
            <a:r>
              <a:rPr lang="ru-RU" dirty="0" smtClean="0"/>
              <a:t>Мальчики увидели, что шляпа ползает и прыгнули на диван.</a:t>
            </a:r>
          </a:p>
          <a:p>
            <a:r>
              <a:rPr lang="ru-RU" u="sng" dirty="0" smtClean="0"/>
              <a:t>Потом: </a:t>
            </a:r>
            <a:r>
              <a:rPr lang="ru-RU" dirty="0" smtClean="0"/>
              <a:t>мальчики спрятались на кухне.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076776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7200" y="1752601"/>
            <a:ext cx="650193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31 слайд.</a:t>
            </a:r>
          </a:p>
          <a:p>
            <a:r>
              <a:rPr lang="ru-RU" b="0" cap="none" spc="0" dirty="0" smtClean="0">
                <a:ln w="0"/>
                <a:solidFill>
                  <a:schemeClr val="tx1"/>
                </a:solidFill>
              </a:rPr>
              <a:t>Жюри оценивает итоги 4 тура</a:t>
            </a:r>
            <a:endParaRPr lang="ru-RU" b="0" cap="none" spc="0" dirty="0">
              <a:ln w="0"/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01650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4800" y="1676401"/>
            <a:ext cx="71628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b="1" cap="none" spc="0" dirty="0" smtClean="0">
                <a:ln w="0"/>
                <a:solidFill>
                  <a:schemeClr val="tx1"/>
                </a:solidFill>
              </a:rPr>
              <a:t>32 слайд.</a:t>
            </a:r>
          </a:p>
          <a:p>
            <a:r>
              <a:rPr lang="ru-RU" cap="none" spc="0" dirty="0" smtClean="0">
                <a:ln w="0"/>
                <a:solidFill>
                  <a:schemeClr val="tx1"/>
                </a:solidFill>
              </a:rPr>
              <a:t>Жюри оценивает итоги конкурса.</a:t>
            </a:r>
          </a:p>
          <a:p>
            <a:r>
              <a:rPr lang="ru-RU" dirty="0" smtClean="0">
                <a:ln w="0"/>
              </a:rPr>
              <a:t>Звучит музыка.</a:t>
            </a:r>
          </a:p>
          <a:p>
            <a:r>
              <a:rPr lang="ru-RU" dirty="0" smtClean="0">
                <a:ln w="0"/>
              </a:rPr>
              <a:t>Н</a:t>
            </a:r>
            <a:r>
              <a:rPr lang="ru-RU" cap="none" spc="0" dirty="0" smtClean="0">
                <a:ln w="0"/>
                <a:solidFill>
                  <a:schemeClr val="tx1"/>
                </a:solidFill>
              </a:rPr>
              <a:t>аграждение.</a:t>
            </a:r>
            <a:endParaRPr lang="ru-RU" cap="none" spc="0" dirty="0">
              <a:ln w="0"/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07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304800"/>
            <a:ext cx="81534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Методические материалы проекта:</a:t>
            </a:r>
          </a:p>
          <a:p>
            <a:r>
              <a:rPr lang="ru-RU" dirty="0">
                <a:solidFill>
                  <a:srgbClr val="002060"/>
                </a:solidFill>
              </a:rPr>
              <a:t> тип проекта – познавательно-интеллектуальный; форма работы-групповая; данная методическая разработка содержит мультимедийную игру-викторину и направлена на актуализацию литературно-художественного материала.</a:t>
            </a:r>
          </a:p>
          <a:p>
            <a:r>
              <a:rPr lang="ru-RU" dirty="0">
                <a:solidFill>
                  <a:srgbClr val="002060"/>
                </a:solidFill>
              </a:rPr>
              <a:t> Представленное методическое пособие используется после предварительной работы:</a:t>
            </a:r>
          </a:p>
          <a:p>
            <a:r>
              <a:rPr lang="ru-RU" dirty="0">
                <a:solidFill>
                  <a:srgbClr val="002060"/>
                </a:solidFill>
              </a:rPr>
              <a:t>- знакомства детей с писателями-юбилярами;		</a:t>
            </a:r>
          </a:p>
          <a:p>
            <a:r>
              <a:rPr lang="ru-RU" dirty="0">
                <a:solidFill>
                  <a:srgbClr val="002060"/>
                </a:solidFill>
              </a:rPr>
              <a:t>- прочтения воспитателями художественных произведений;</a:t>
            </a:r>
          </a:p>
          <a:p>
            <a:r>
              <a:rPr lang="ru-RU" dirty="0">
                <a:solidFill>
                  <a:srgbClr val="002060"/>
                </a:solidFill>
              </a:rPr>
              <a:t>- организации мини-выставок книг авторов и иллюстраций к произведениям;</a:t>
            </a:r>
          </a:p>
          <a:p>
            <a:r>
              <a:rPr lang="ru-RU" dirty="0">
                <a:solidFill>
                  <a:srgbClr val="002060"/>
                </a:solidFill>
              </a:rPr>
              <a:t>- творческой работы: рисование по прочитанным произведениям;</a:t>
            </a:r>
          </a:p>
          <a:p>
            <a:r>
              <a:rPr lang="ru-RU" dirty="0">
                <a:solidFill>
                  <a:srgbClr val="002060"/>
                </a:solidFill>
              </a:rPr>
              <a:t>- обсуждение наиболее интересных для детей сюжетов из произведений.</a:t>
            </a:r>
          </a:p>
          <a:p>
            <a:r>
              <a:rPr lang="ru-RU" dirty="0">
                <a:solidFill>
                  <a:srgbClr val="002060"/>
                </a:solidFill>
              </a:rPr>
              <a:t>  	Электронное иллюстрированное методическое пособие предполагает пополнение багажа знаний детей старшей группы (5-6 лет) произведениями Николая Носова «Приключение Незнайки и его друзей», «Живая шляпа», «Фантазеры», «Затейники» и Алексея Толстого «Еж», «Золотой ключик, или приключения Буратино».</a:t>
            </a:r>
          </a:p>
          <a:p>
            <a:r>
              <a:rPr lang="ru-RU" dirty="0">
                <a:solidFill>
                  <a:srgbClr val="002060"/>
                </a:solidFill>
              </a:rPr>
              <a:t>Данные произведения включены в круг детского чтения в соответствии с образовательной программой «От рождения до школы» под редакцией; </a:t>
            </a:r>
            <a:r>
              <a:rPr lang="ru-RU" dirty="0" err="1">
                <a:solidFill>
                  <a:srgbClr val="002060"/>
                </a:solidFill>
              </a:rPr>
              <a:t>Вераксы</a:t>
            </a:r>
            <a:r>
              <a:rPr lang="ru-RU" dirty="0">
                <a:solidFill>
                  <a:srgbClr val="002060"/>
                </a:solidFill>
              </a:rPr>
              <a:t> Н. Е., Комаровой Т.С., Дорофеевой Э. М. образовательная область «Развитие</a:t>
            </a:r>
            <a:r>
              <a:rPr lang="ru-RU" dirty="0"/>
              <a:t> </a:t>
            </a:r>
            <a:r>
              <a:rPr lang="ru-RU" dirty="0">
                <a:solidFill>
                  <a:srgbClr val="002060"/>
                </a:solidFill>
              </a:rPr>
              <a:t>речи».             </a:t>
            </a:r>
          </a:p>
        </p:txBody>
      </p:sp>
    </p:spTree>
    <p:extLst>
      <p:ext uri="{BB962C8B-B14F-4D97-AF65-F5344CB8AC3E}">
        <p14:creationId xmlns:p14="http://schemas.microsoft.com/office/powerpoint/2010/main" val="42171700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1295400"/>
            <a:ext cx="79248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Предложенное методическое пособие реализует задачи образовательной области «Развитие речи» старшая группа (программы «От рождения до школы» под редакцией: </a:t>
            </a:r>
            <a:r>
              <a:rPr lang="ru-RU" dirty="0" err="1">
                <a:solidFill>
                  <a:srgbClr val="002060"/>
                </a:solidFill>
              </a:rPr>
              <a:t>Вераксы</a:t>
            </a:r>
            <a:r>
              <a:rPr lang="ru-RU" dirty="0">
                <a:solidFill>
                  <a:srgbClr val="002060"/>
                </a:solidFill>
              </a:rPr>
              <a:t> Н. Е., Комаровой Т. С., Дорофеевой Э. М.):</a:t>
            </a:r>
          </a:p>
          <a:p>
            <a:r>
              <a:rPr lang="ru-RU" dirty="0">
                <a:solidFill>
                  <a:srgbClr val="002060"/>
                </a:solidFill>
              </a:rPr>
              <a:t>- развивать интерес детей к художественной литературе;</a:t>
            </a:r>
          </a:p>
          <a:p>
            <a:r>
              <a:rPr lang="ru-RU" dirty="0">
                <a:solidFill>
                  <a:srgbClr val="002060"/>
                </a:solidFill>
              </a:rPr>
              <a:t>- развивать интерес к чтению больших произведений (по главам);</a:t>
            </a:r>
          </a:p>
          <a:p>
            <a:r>
              <a:rPr lang="ru-RU" dirty="0">
                <a:solidFill>
                  <a:srgbClr val="002060"/>
                </a:solidFill>
              </a:rPr>
              <a:t>- способствовать формированию эмоционального отношения к литературным произведениям;</a:t>
            </a:r>
          </a:p>
          <a:p>
            <a:r>
              <a:rPr lang="ru-RU" dirty="0">
                <a:solidFill>
                  <a:srgbClr val="002060"/>
                </a:solidFill>
              </a:rPr>
              <a:t>- обращать внимание детей на оформление книги, иллюстрации.</a:t>
            </a:r>
          </a:p>
          <a:p>
            <a:r>
              <a:rPr lang="ru-RU" dirty="0">
                <a:solidFill>
                  <a:srgbClr val="002060"/>
                </a:solidFill>
              </a:rPr>
              <a:t>  	Данное методическое пособие отражает требования ФГОС ДО целевые ориентиры дошкольного образования в речевом развитии (Стандарт деятельности государственных образовательных организаций, подведомственных Департаменту образования и науки города Москвы, по реализации основной образовательной программы дошкольного образования. Приказ № 144, от 14 марта 2022г.):</a:t>
            </a:r>
          </a:p>
        </p:txBody>
      </p:sp>
    </p:spTree>
    <p:extLst>
      <p:ext uri="{BB962C8B-B14F-4D97-AF65-F5344CB8AC3E}">
        <p14:creationId xmlns:p14="http://schemas.microsoft.com/office/powerpoint/2010/main" val="33442174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381001"/>
            <a:ext cx="8382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- развитие интереса к художественной литературе;</a:t>
            </a:r>
          </a:p>
          <a:p>
            <a:r>
              <a:rPr lang="ru-RU" dirty="0">
                <a:solidFill>
                  <a:srgbClr val="002060"/>
                </a:solidFill>
              </a:rPr>
              <a:t>- развитие умений детей дошкольного возраста в сфере коммуникации, участия в совместной деятельности и сотрудничества со сверстниками и взрослыми, позитивная социализация;</a:t>
            </a:r>
          </a:p>
          <a:p>
            <a:r>
              <a:rPr lang="ru-RU" dirty="0">
                <a:solidFill>
                  <a:srgbClr val="002060"/>
                </a:solidFill>
              </a:rPr>
              <a:t>- формирование основ читательской грамотности. </a:t>
            </a:r>
          </a:p>
        </p:txBody>
      </p:sp>
    </p:spTree>
    <p:extLst>
      <p:ext uri="{BB962C8B-B14F-4D97-AF65-F5344CB8AC3E}">
        <p14:creationId xmlns:p14="http://schemas.microsoft.com/office/powerpoint/2010/main" val="24883867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2"/>
                </a:solidFill>
              </a:rPr>
              <a:t>Содержание пособия.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Организационный этап (создание команд, знакомство с </a:t>
            </a:r>
            <a:r>
              <a:rPr lang="ru-RU" dirty="0">
                <a:solidFill>
                  <a:schemeClr val="tx2"/>
                </a:solidFill>
              </a:rPr>
              <a:t>правилами </a:t>
            </a:r>
            <a:r>
              <a:rPr lang="ru-RU" dirty="0" smtClean="0">
                <a:solidFill>
                  <a:schemeClr val="tx2"/>
                </a:solidFill>
              </a:rPr>
              <a:t>игры, представление жюри).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4 тура викторины: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1 «Угадай автора»; 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2 «Угадай произведение; 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3 «Назови имя героя»;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4 «О чем картинка? Что было потом?».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Динамическая пауза (после 2го тура).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Подведение итогов викторины.</a:t>
            </a:r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2968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2400" y="609601"/>
            <a:ext cx="87630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Список используемой литературы.</a:t>
            </a:r>
          </a:p>
          <a:p>
            <a:r>
              <a:rPr lang="ru-RU" dirty="0">
                <a:solidFill>
                  <a:srgbClr val="002060"/>
                </a:solidFill>
              </a:rPr>
              <a:t>1.	Золотой ключик, или Приключения Буратино. Толстой А.Н. Москва, АСТ, 2021г.</a:t>
            </a:r>
          </a:p>
          <a:p>
            <a:r>
              <a:rPr lang="ru-RU" dirty="0">
                <a:solidFill>
                  <a:srgbClr val="002060"/>
                </a:solidFill>
              </a:rPr>
              <a:t>2.	Инновационная программа «От рождения до школы» под редакцией Н.Е. </a:t>
            </a:r>
            <a:r>
              <a:rPr lang="ru-RU" dirty="0" err="1">
                <a:solidFill>
                  <a:srgbClr val="002060"/>
                </a:solidFill>
              </a:rPr>
              <a:t>Веракса</a:t>
            </a:r>
            <a:r>
              <a:rPr lang="ru-RU" dirty="0">
                <a:solidFill>
                  <a:srgbClr val="002060"/>
                </a:solidFill>
              </a:rPr>
              <a:t>, Т.С Комарова, Э.М. Дорофеева. Москва, Мозаика-синтез, 2020г.</a:t>
            </a:r>
          </a:p>
          <a:p>
            <a:r>
              <a:rPr lang="ru-RU" dirty="0">
                <a:solidFill>
                  <a:srgbClr val="002060"/>
                </a:solidFill>
              </a:rPr>
              <a:t>3.	Интернет-ресурсы.</a:t>
            </a:r>
          </a:p>
          <a:p>
            <a:r>
              <a:rPr lang="ru-RU" dirty="0">
                <a:solidFill>
                  <a:srgbClr val="002060"/>
                </a:solidFill>
              </a:rPr>
              <a:t>4.	Приключения Незнайки и его друзей. Носов Н.Н. Москва, Самовар, 2015г.</a:t>
            </a:r>
          </a:p>
          <a:p>
            <a:r>
              <a:rPr lang="ru-RU" dirty="0">
                <a:solidFill>
                  <a:srgbClr val="002060"/>
                </a:solidFill>
              </a:rPr>
              <a:t>5.	Развитие речи в детском саду. Подготовительная к школе группа.  В. В. </a:t>
            </a:r>
            <a:r>
              <a:rPr lang="ru-RU" dirty="0" err="1">
                <a:solidFill>
                  <a:srgbClr val="002060"/>
                </a:solidFill>
              </a:rPr>
              <a:t>Гербова</a:t>
            </a:r>
            <a:r>
              <a:rPr lang="ru-RU" dirty="0">
                <a:solidFill>
                  <a:srgbClr val="002060"/>
                </a:solidFill>
              </a:rPr>
              <a:t>. Москва-</a:t>
            </a:r>
            <a:r>
              <a:rPr lang="ru-RU" dirty="0" err="1">
                <a:solidFill>
                  <a:srgbClr val="002060"/>
                </a:solidFill>
              </a:rPr>
              <a:t>Синез</a:t>
            </a:r>
            <a:r>
              <a:rPr lang="ru-RU" dirty="0">
                <a:solidFill>
                  <a:srgbClr val="002060"/>
                </a:solidFill>
              </a:rPr>
              <a:t>, 2017г.</a:t>
            </a:r>
          </a:p>
          <a:p>
            <a:r>
              <a:rPr lang="ru-RU" dirty="0">
                <a:solidFill>
                  <a:srgbClr val="002060"/>
                </a:solidFill>
              </a:rPr>
              <a:t>6.	Стандарт деятельности государственных образовательных организаций, подведомственных Департаменту образования и науки города Москвы, по реализации основной образовательной программы дошкольного образования. Приказ №144, от 14 марта 2022г.</a:t>
            </a:r>
          </a:p>
          <a:p>
            <a:r>
              <a:rPr lang="ru-RU" dirty="0">
                <a:solidFill>
                  <a:srgbClr val="002060"/>
                </a:solidFill>
              </a:rPr>
              <a:t>7.	Хрестоматия для чтения в детском саду. Средняя групп (4-5 лет) Москва, Мозаика-синтез, 2020г.</a:t>
            </a:r>
          </a:p>
          <a:p>
            <a:r>
              <a:rPr lang="ru-RU" dirty="0">
                <a:solidFill>
                  <a:srgbClr val="002060"/>
                </a:solidFill>
              </a:rPr>
              <a:t>8.	Хрестоматия для чтения в детском саду. Старшая групп (5-6 лет). Москва, Мозаика-синтез, 2020г.</a:t>
            </a:r>
          </a:p>
        </p:txBody>
      </p:sp>
    </p:spTree>
    <p:extLst>
      <p:ext uri="{BB962C8B-B14F-4D97-AF65-F5344CB8AC3E}">
        <p14:creationId xmlns:p14="http://schemas.microsoft.com/office/powerpoint/2010/main" val="23416795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D3B05"/>
      </a:hlink>
      <a:folHlink>
        <a:srgbClr val="D99694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1589</TotalTime>
  <Words>1543</Words>
  <Application>Microsoft Office PowerPoint</Application>
  <PresentationFormat>Экран (4:3)</PresentationFormat>
  <Paragraphs>198</Paragraphs>
  <Slides>42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5" baseType="lpstr">
      <vt:lpstr>Arial</vt:lpstr>
      <vt:lpstr>Times New Roman</vt:lpstr>
      <vt:lpstr>Тема Office</vt:lpstr>
      <vt:lpstr>Презентация PowerPoint</vt:lpstr>
      <vt:lpstr>«ПО СТРАНИЦАМ  ЛЮБИМЫХ КНИГ»</vt:lpstr>
      <vt:lpstr>Презентация PowerPoint</vt:lpstr>
      <vt:lpstr>Цель и задачи. </vt:lpstr>
      <vt:lpstr>Презентация PowerPoint</vt:lpstr>
      <vt:lpstr>Презентация PowerPoint</vt:lpstr>
      <vt:lpstr>Презентация PowerPoint</vt:lpstr>
      <vt:lpstr>Содержание пособия.</vt:lpstr>
      <vt:lpstr>Презентация PowerPoint</vt:lpstr>
      <vt:lpstr>         Игра-викторина. «ПО СТРАНИЦАМ ЛЮБИМЫХ КНИГ»  Ссылка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Ранько Елена</dc:creator>
  <cp:lastModifiedBy>Jorge</cp:lastModifiedBy>
  <cp:revision>267</cp:revision>
  <dcterms:created xsi:type="dcterms:W3CDTF">2018-03-09T15:08:22Z</dcterms:created>
  <dcterms:modified xsi:type="dcterms:W3CDTF">2023-06-26T13:01:19Z</dcterms:modified>
</cp:coreProperties>
</file>