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64" r:id="rId4"/>
    <p:sldId id="265" r:id="rId5"/>
    <p:sldId id="266" r:id="rId6"/>
    <p:sldId id="268" r:id="rId7"/>
    <p:sldId id="269" r:id="rId8"/>
    <p:sldId id="267" r:id="rId9"/>
    <p:sldId id="270" r:id="rId10"/>
    <p:sldId id="271" r:id="rId11"/>
    <p:sldId id="273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62" d="100"/>
          <a:sy n="62" d="100"/>
        </p:scale>
        <p:origin x="16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668" y="260648"/>
            <a:ext cx="5976664" cy="122413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idx="1"/>
          </p:nvPr>
        </p:nvSpPr>
        <p:spPr>
          <a:xfrm>
            <a:off x="3275856" y="1628800"/>
            <a:ext cx="5760640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75856" y="1628800"/>
            <a:ext cx="5760640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208912" cy="302433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«Формирование  математической грамотности младших школьников на занятиях по внеурочной деятельности»</a:t>
            </a:r>
            <a:br>
              <a:rPr lang="ru-RU" dirty="0">
                <a:effectLst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Софья Ковалевская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7984" y="1340768"/>
            <a:ext cx="403244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3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92"/>
            <a:ext cx="9144000" cy="6921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3538590"/>
            <a:ext cx="1012024" cy="10181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660" y="1444429"/>
            <a:ext cx="1012024" cy="10181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61" y="1953489"/>
            <a:ext cx="1012024" cy="10181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2219476"/>
            <a:ext cx="1012024" cy="10181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691" y="774219"/>
            <a:ext cx="1012024" cy="10181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879" y="835501"/>
            <a:ext cx="1295051" cy="10120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231" y="3613207"/>
            <a:ext cx="1012024" cy="10181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910" y="180927"/>
            <a:ext cx="1012024" cy="101812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898" y="3095347"/>
            <a:ext cx="1012024" cy="101812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26583">
            <a:off x="4828480" y="3538590"/>
            <a:ext cx="3999638" cy="347168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76" y="26160"/>
            <a:ext cx="1487553" cy="147536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6045" y="316979"/>
            <a:ext cx="1487553" cy="147536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9187" y="1640527"/>
            <a:ext cx="1487553" cy="147536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1762" y="2437342"/>
            <a:ext cx="1487553" cy="147536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6173" y="4213151"/>
            <a:ext cx="1487553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83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Математическая грамотность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1628800"/>
            <a:ext cx="5976664" cy="37444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«</a:t>
            </a:r>
            <a:r>
              <a:rPr lang="ru-RU" b="1" i="1" dirty="0"/>
              <a:t>Математическая грамотность – способность человека определять и понимать роль математики в мире, в котором он живет, высказывать хорошо обоснованные математические суждения и использовать математику так, чтобы удовлетворять в настоящем и будущем потребности, присущие созидательному, заинтересованному и мыслящему гражданину</a:t>
            </a:r>
            <a:r>
              <a:rPr lang="ru-RU" b="1" dirty="0" smtClean="0"/>
              <a:t>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i="1" dirty="0" smtClean="0"/>
              <a:t>1</a:t>
            </a:r>
            <a:r>
              <a:rPr lang="ru-RU" sz="2500" b="1" i="1" dirty="0"/>
              <a:t>) использование начальных математических знаний для описания и объяснения окружающих предметов, процессов, явлений, а также оценки их количественных и пространственных отношений;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26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10000">
        <p:fade/>
      </p:transition>
    </mc:Choice>
    <mc:Fallback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900" b="1" i="1" dirty="0"/>
              <a:t>2) овладение основами логического и алгоритмического мышления, пространственного воображения и математической речи, измерения, пересчета, прикидки и оценки, наглядного представления данных и процессов, записи и выполнения алгоритмов;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54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10000">
        <p:fade/>
      </p:transition>
    </mc:Choice>
    <mc:Fallback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500" b="1" i="1" dirty="0"/>
              <a:t>3) приобретение начального опыта применения математических знаний для решения учебно-познавательных и учебно-практических задач;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438727"/>
      </p:ext>
    </p:extLst>
  </p:cSld>
  <p:clrMapOvr>
    <a:masterClrMapping/>
  </p:clrMapOvr>
  <p:transition advClick="0"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238597"/>
            <a:ext cx="6048672" cy="4278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i="1" dirty="0"/>
              <a:t>4) умение выполнять устно и письменно арифметические действия с числами и числовыми выражениями, решать текстовые задачи, умение действовать в соответствии с алгоритмом и строить простейшие алгоритмы, исследовать, </a:t>
            </a:r>
          </a:p>
        </p:txBody>
      </p:sp>
    </p:spTree>
    <p:extLst>
      <p:ext uri="{BB962C8B-B14F-4D97-AF65-F5344CB8AC3E}">
        <p14:creationId xmlns:p14="http://schemas.microsoft.com/office/powerpoint/2010/main" val="2825760807"/>
      </p:ext>
    </p:extLst>
  </p:cSld>
  <p:clrMapOvr>
    <a:masterClrMapping/>
  </p:clrMapOvr>
  <p:transition advClick="0"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700" b="1" i="1" dirty="0"/>
              <a:t>распознавать и изображать геометрические фигуры, работать с таблицами, схемами, графиками и диаграммами, цепочками, совокупностями, представлять, анализировать и интерпретировать данные.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506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«Ум применяется не только в знании, но и в умении прилагать знание на деле</a:t>
            </a:r>
            <a:r>
              <a:rPr lang="ru-RU" dirty="0" smtClean="0"/>
              <a:t>»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Аристотель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3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Архимед</a:t>
            </a:r>
            <a:endParaRPr lang="ru-RU" dirty="0"/>
          </a:p>
        </p:txBody>
      </p:sp>
      <p:pic>
        <p:nvPicPr>
          <p:cNvPr id="4" name="Объект 3" descr="Пифагор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38598"/>
            <a:ext cx="4032448" cy="4710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332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945f847b798cf39f9772054f2ac197d22c39952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229</Words>
  <Application>Microsoft Office PowerPoint</Application>
  <PresentationFormat>Экран (4:3)</PresentationFormat>
  <Paragraphs>15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«Формирование  математической грамотности младших школьников на занятиях по внеурочной деятельности» </vt:lpstr>
      <vt:lpstr>Математическая грамотность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Архимед</vt:lpstr>
      <vt:lpstr>Софья Ковалевская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obstinate</dc:creator>
  <dc:description>Шаблон презентации с сайта https://presentation-creation.ru/</dc:description>
  <cp:lastModifiedBy>ПК</cp:lastModifiedBy>
  <cp:revision>792</cp:revision>
  <dcterms:created xsi:type="dcterms:W3CDTF">2018-02-25T09:09:03Z</dcterms:created>
  <dcterms:modified xsi:type="dcterms:W3CDTF">2022-01-17T19:33:39Z</dcterms:modified>
</cp:coreProperties>
</file>