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0" r:id="rId4"/>
  </p:sldMasterIdLst>
  <p:notesMasterIdLst>
    <p:notesMasterId r:id="rId11"/>
  </p:notesMasterIdLst>
  <p:handoutMasterIdLst>
    <p:handoutMasterId r:id="rId12"/>
  </p:handoutMasterIdLst>
  <p:sldIdLst>
    <p:sldId id="257" r:id="rId5"/>
    <p:sldId id="258" r:id="rId6"/>
    <p:sldId id="259" r:id="rId7"/>
    <p:sldId id="260" r:id="rId8"/>
    <p:sldId id="261" r:id="rId9"/>
    <p:sldId id="262" r:id="rId10"/>
  </p:sldIdLst>
  <p:sldSz cx="12192000" cy="6858000"/>
  <p:notesSz cx="6858000" cy="9144000"/>
  <p:defaultTextStyle>
    <a:defPPr rtl="0">
      <a:defRPr lang="ru-r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28"/>
  </p:normalViewPr>
  <p:slideViewPr>
    <p:cSldViewPr snapToGrid="0" snapToObjects="1">
      <p:cViewPr varScale="1">
        <p:scale>
          <a:sx n="72" d="100"/>
          <a:sy n="72" d="100"/>
        </p:scale>
        <p:origin x="66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9" d="100"/>
          <a:sy n="89" d="100"/>
        </p:scale>
        <p:origin x="301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3F92FB3D-956B-406E-9D78-A249A8EA397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E5DBAB95-CFE1-420B-8A8C-2EA29851131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0EE744-0278-4D48-83B3-40D06AE27949}" type="datetimeFigureOut">
              <a:rPr lang="ru-RU" smtClean="0"/>
              <a:t>08.10.2022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5497A68-F182-4DA5-9ED6-591BD92E09E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F8B80C40-E378-4C3B-A189-6F93784C7B0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259B4F-5FFC-409D-AB00-321253679F8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564671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568AAB-7519-4D48-AF6A-CB3148FD8A8A}" type="datetimeFigureOut">
              <a:rPr lang="ru-RU" smtClean="0"/>
              <a:t>08.10.2022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3E2E57-9A10-4CB8-AE9D-83225B6FE57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241499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3E2E57-9A10-4CB8-AE9D-83225B6FE577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45525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rtlCol="0"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Подзаголовок 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 rtlCol="0"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/>
              <a:t>Образец подзаголовка</a:t>
            </a:r>
            <a:endParaRPr lang="ru-RU" dirty="0"/>
          </a:p>
        </p:txBody>
      </p:sp>
      <p:sp>
        <p:nvSpPr>
          <p:cNvPr id="4" name="Дата 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fld id="{636ED51D-342A-453D-9C0A-4BDEC9CD58EE}" type="datetime1">
              <a:rPr lang="ru-RU" smtClean="0"/>
              <a:t>08.10.2022</a:t>
            </a:fld>
            <a:endParaRPr lang="ru-RU" dirty="0"/>
          </a:p>
        </p:txBody>
      </p:sp>
      <p:sp>
        <p:nvSpPr>
          <p:cNvPr id="5" name="Нижний колонтитул 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 rtlCol="0"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fld id="{69E57DC2-970A-4B3E-BB1C-7A09969E49DF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7" name="Группа 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Полилиния 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Полилиния 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37796242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 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 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838AA01-66C5-47AB-BE57-518CBA638347}" type="datetime1">
              <a:rPr lang="ru-RU" smtClean="0"/>
              <a:t>08.10.2022</a:t>
            </a:fld>
            <a:endParaRPr lang="ru-RU" dirty="0"/>
          </a:p>
        </p:txBody>
      </p:sp>
      <p:sp>
        <p:nvSpPr>
          <p:cNvPr id="5" name="Нижний колонтитул 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9E57DC2-970A-4B3E-BB1C-7A09969E49D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1425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 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 rtlCol="0"/>
          <a:lstStyle/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 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 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C9C1298-FAA2-40D1-87FB-4F912D69B98D}" type="datetime1">
              <a:rPr lang="ru-RU" smtClean="0"/>
              <a:t>08.10.2022</a:t>
            </a:fld>
            <a:endParaRPr lang="ru-RU" dirty="0"/>
          </a:p>
        </p:txBody>
      </p:sp>
      <p:sp>
        <p:nvSpPr>
          <p:cNvPr id="5" name="Нижний колонтитул 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9E57DC2-970A-4B3E-BB1C-7A09969E49D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54996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 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 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EAB5D67-AED3-4921-ADED-4A44CC65EBD7}" type="datetime1">
              <a:rPr lang="ru-RU" smtClean="0"/>
              <a:t>08.10.2022</a:t>
            </a:fld>
            <a:endParaRPr lang="ru-RU" dirty="0"/>
          </a:p>
        </p:txBody>
      </p:sp>
      <p:sp>
        <p:nvSpPr>
          <p:cNvPr id="5" name="Нижний колонтитул 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9E57DC2-970A-4B3E-BB1C-7A09969E49D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04056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rtlCol="0"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Текст 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 rtlCol="0"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4" name="Дата 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EC181D4E-CEC0-40A5-806A-544D5F8AA868}" type="datetime1">
              <a:rPr lang="ru-RU" smtClean="0"/>
              <a:t>08.10.2022</a:t>
            </a:fld>
            <a:endParaRPr lang="ru-RU" dirty="0"/>
          </a:p>
        </p:txBody>
      </p:sp>
      <p:sp>
        <p:nvSpPr>
          <p:cNvPr id="5" name="Нижний колонтитул 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 rtlCol="0"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69E57DC2-970A-4B3E-BB1C-7A09969E49D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Полилиния 6" title="Отметки-уголки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594190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 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 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Объект 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5" name="Дата 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C464791-3149-44F4-98DB-41A1BD185F3E}" type="datetime1">
              <a:rPr lang="ru-RU" smtClean="0"/>
              <a:t>08.10.2022</a:t>
            </a:fld>
            <a:endParaRPr lang="ru-RU" dirty="0"/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9E57DC2-970A-4B3E-BB1C-7A09969E49D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21953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Текст 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rtlCol="0"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4" name="Объект 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5" name="Текст 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rtlCol="0"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6" name="Объект 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7" name="Дата 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BD1D2B0-C285-4750-80CC-162C71148256}" type="datetime1">
              <a:rPr lang="ru-RU" smtClean="0"/>
              <a:t>08.10.2022</a:t>
            </a:fld>
            <a:endParaRPr lang="ru-RU" dirty="0"/>
          </a:p>
        </p:txBody>
      </p:sp>
      <p:sp>
        <p:nvSpPr>
          <p:cNvPr id="8" name="Нижний колонтитул 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9" name="Номер слайда 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9E57DC2-970A-4B3E-BB1C-7A09969E49D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95969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Дата 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8465782-A9EE-4C32-B704-8128213E89B2}" type="datetime1">
              <a:rPr lang="ru-RU" smtClean="0"/>
              <a:t>08.10.2022</a:t>
            </a:fld>
            <a:endParaRPr lang="ru-RU" dirty="0"/>
          </a:p>
        </p:txBody>
      </p:sp>
      <p:sp>
        <p:nvSpPr>
          <p:cNvPr id="4" name="Нижний колонтитул 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5" name="Номер слайда 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9E57DC2-970A-4B3E-BB1C-7A09969E49D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2791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 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1BF79A7-1DA0-4D0C-A7FF-4470170CA646}" type="datetime1">
              <a:rPr lang="ru-RU" smtClean="0"/>
              <a:t>08.10.2022</a:t>
            </a:fld>
            <a:endParaRPr lang="ru-RU" dirty="0"/>
          </a:p>
        </p:txBody>
      </p:sp>
      <p:sp>
        <p:nvSpPr>
          <p:cNvPr id="3" name="Нижний колонтитул 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 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9E57DC2-970A-4B3E-BB1C-7A09969E49D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9832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 7" title="Фоновая фигура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rtlCol="0"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 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 rtlCol="0"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Текст 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 rtlCol="0"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5" name="Дата 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DCF1C73C-6258-45BD-8A25-69EEF375B85E}" type="datetime1">
              <a:rPr lang="ru-RU" smtClean="0"/>
              <a:t>08.10.2022</a:t>
            </a:fld>
            <a:endParaRPr lang="ru-RU" dirty="0"/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69E57DC2-970A-4B3E-BB1C-7A09969E49D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Прямоугольник 8" title="Разделительная линия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4512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 7" title="Фоновая фигура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rtlCol="0"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Рисунок 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5532120" y="0"/>
            <a:ext cx="6659880" cy="6857999"/>
          </a:xfrm>
        </p:spPr>
        <p:txBody>
          <a:bodyPr rtlCol="0"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/>
              <a:t>Щелкните значок, чтобы добавить изображение</a:t>
            </a:r>
            <a:endParaRPr lang="ru-RU" dirty="0"/>
          </a:p>
        </p:txBody>
      </p:sp>
      <p:sp>
        <p:nvSpPr>
          <p:cNvPr id="4" name="Текст 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 rtlCol="0"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5" name="Дата 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D4A038BF-1172-4CE0-96E1-C1E0EB5F7DCE}" type="datetime1">
              <a:rPr lang="ru-RU" smtClean="0"/>
              <a:t>08.10.2022</a:t>
            </a:fld>
            <a:endParaRPr lang="ru-RU" dirty="0"/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69E57DC2-970A-4B3E-BB1C-7A09969E49D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Прямоугольник 8" title="Разделительная линия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3938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Текст 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 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pPr rtl="0"/>
            <a:fld id="{38F46EE4-6AED-4FE4-A04C-E5FABDEAFEE2}" type="datetime1">
              <a:rPr lang="ru-RU" smtClean="0"/>
              <a:t>08.10.2022</a:t>
            </a:fld>
            <a:endParaRPr lang="ru-RU" dirty="0"/>
          </a:p>
        </p:txBody>
      </p:sp>
      <p:sp>
        <p:nvSpPr>
          <p:cNvPr id="5" name="Нижний колонтитул 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pPr rtl="0"/>
            <a:fld id="{69E57DC2-970A-4B3E-BB1C-7A09969E49D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Прямоугольник 8" title="Боковая панель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1515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D1982D66-39A5-9D0A-AC5D-8C3873CFF9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74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Прямоугольник 29">
            <a:extLst>
              <a:ext uri="{FF2B5EF4-FFF2-40B4-BE49-F238E27FC236}">
                <a16:creationId xmlns:a16="http://schemas.microsoft.com/office/drawing/2014/main" id="{310B1DD0-264A-47E3-A16A-C87AFA51E6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-258" y="0"/>
            <a:ext cx="12192000" cy="6858000"/>
          </a:xfrm>
          <a:prstGeom prst="rect">
            <a:avLst/>
          </a:prstGeom>
          <a:gradFill flip="none" rotWithShape="1">
            <a:gsLst>
              <a:gs pos="20000">
                <a:schemeClr val="tx2">
                  <a:alpha val="70000"/>
                </a:schemeClr>
              </a:gs>
              <a:gs pos="100000">
                <a:schemeClr val="tx2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32" name="Полилиния 6">
            <a:extLst>
              <a:ext uri="{FF2B5EF4-FFF2-40B4-BE49-F238E27FC236}">
                <a16:creationId xmlns:a16="http://schemas.microsoft.com/office/drawing/2014/main" id="{69C1BB7B-F21E-41A2-B30C-D8507B9602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H="1" flipV="1">
            <a:off x="752858" y="744469"/>
            <a:ext cx="3275668" cy="4408488"/>
          </a:xfrm>
          <a:custGeom>
            <a:avLst/>
            <a:gdLst/>
            <a:ahLst/>
            <a:cxnLst/>
            <a:rect l="l" t="t" r="r" b="b"/>
            <a:pathLst>
              <a:path w="10002" h="10000">
                <a:moveTo>
                  <a:pt x="8763" y="0"/>
                </a:moveTo>
                <a:lnTo>
                  <a:pt x="10002" y="0"/>
                </a:lnTo>
                <a:lnTo>
                  <a:pt x="10002" y="10000"/>
                </a:lnTo>
                <a:lnTo>
                  <a:pt x="2" y="10000"/>
                </a:lnTo>
                <a:cubicBezTo>
                  <a:pt x="-2" y="9698"/>
                  <a:pt x="4" y="9427"/>
                  <a:pt x="0" y="9125"/>
                </a:cubicBezTo>
                <a:lnTo>
                  <a:pt x="8763" y="9128"/>
                </a:lnTo>
                <a:lnTo>
                  <a:pt x="8763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34" name="Полилиния 6">
            <a:extLst>
              <a:ext uri="{FF2B5EF4-FFF2-40B4-BE49-F238E27FC236}">
                <a16:creationId xmlns:a16="http://schemas.microsoft.com/office/drawing/2014/main" id="{DF6D7DDE-F8A1-4105-9729-F9EB5F81A3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l" t="t" r="r" b="b"/>
            <a:pathLst>
              <a:path w="10000" h="10000">
                <a:moveTo>
                  <a:pt x="8761" y="0"/>
                </a:moveTo>
                <a:lnTo>
                  <a:pt x="10000" y="0"/>
                </a:lnTo>
                <a:lnTo>
                  <a:pt x="10000" y="10000"/>
                </a:lnTo>
                <a:lnTo>
                  <a:pt x="0" y="10000"/>
                </a:lnTo>
                <a:lnTo>
                  <a:pt x="0" y="9126"/>
                </a:lnTo>
                <a:lnTo>
                  <a:pt x="8761" y="9127"/>
                </a:lnTo>
                <a:lnTo>
                  <a:pt x="8761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 1">
            <a:extLst>
              <a:ext uri="{FF2B5EF4-FFF2-40B4-BE49-F238E27FC236}">
                <a16:creationId xmlns:a16="http://schemas.microsoft.com/office/drawing/2014/main" id="{A5C93519-6B29-1346-9FCB-0835B80531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97066" y="1788454"/>
            <a:ext cx="9197352" cy="2098226"/>
          </a:xfrm>
        </p:spPr>
        <p:txBody>
          <a:bodyPr rtlCol="0" anchor="ctr">
            <a:normAutofit/>
          </a:bodyPr>
          <a:lstStyle/>
          <a:p>
            <a:r>
              <a:rPr lang="ru-RU" sz="48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Роль позитивных и негативных установок в развитии дошкольника</a:t>
            </a:r>
            <a:endParaRPr lang="ru-RU" sz="19300" dirty="0">
              <a:solidFill>
                <a:schemeClr val="bg1"/>
              </a:solidFill>
            </a:endParaRPr>
          </a:p>
        </p:txBody>
      </p:sp>
      <p:sp>
        <p:nvSpPr>
          <p:cNvPr id="4" name="Подзаголовок 3">
            <a:extLst>
              <a:ext uri="{FF2B5EF4-FFF2-40B4-BE49-F238E27FC236}">
                <a16:creationId xmlns:a16="http://schemas.microsoft.com/office/drawing/2014/main" id="{6E661E49-0788-40C2-A5B6-638ADED711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971358" y="4463384"/>
            <a:ext cx="6831673" cy="1086237"/>
          </a:xfrm>
        </p:spPr>
        <p:txBody>
          <a:bodyPr rtlCol="0">
            <a:normAutofit fontScale="92500" lnSpcReduction="20000"/>
          </a:bodyPr>
          <a:lstStyle/>
          <a:p>
            <a:pPr marL="3147060" algn="r"/>
            <a:r>
              <a:rPr lang="ru-RU" sz="24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Выполнила:</a:t>
            </a:r>
          </a:p>
          <a:p>
            <a:pPr marL="3147060" algn="r"/>
            <a:r>
              <a:rPr lang="ru-RU" sz="24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Гурьянова Лада Васильевна,</a:t>
            </a:r>
          </a:p>
          <a:p>
            <a:pPr marL="3147060" algn="r"/>
            <a:r>
              <a:rPr lang="ru-RU" sz="24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студентка группы ДО.21.А</a:t>
            </a:r>
          </a:p>
        </p:txBody>
      </p:sp>
    </p:spTree>
    <p:extLst>
      <p:ext uri="{BB962C8B-B14F-4D97-AF65-F5344CB8AC3E}">
        <p14:creationId xmlns:p14="http://schemas.microsoft.com/office/powerpoint/2010/main" val="15465803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EB5C11-2758-96BA-8AE0-7A15D528FC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Что такое установки?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40407FB-FD3D-A7B6-A893-17CCFAE9587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 anchor="ctr">
            <a:normAutofit/>
          </a:bodyPr>
          <a:lstStyle/>
          <a:p>
            <a:pPr marL="0" indent="0">
              <a:buNone/>
            </a:pPr>
            <a:r>
              <a:rPr lang="ru-RU" sz="2800" dirty="0">
                <a:effectLst/>
                <a:ea typeface="Calibri" panose="020F0502020204030204" pitchFamily="34" charset="0"/>
              </a:rPr>
              <a:t>Психологическая установка – это своего рода программа для мозга. Она подсказывает, как поступать в привычных ситуациях. </a:t>
            </a:r>
            <a:endParaRPr lang="ru-RU" sz="3200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BC07514C-15B1-A01D-2939-2E2A72F1E42D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0735" y="2285999"/>
            <a:ext cx="4990935" cy="28117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27153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E5080B-29B7-FDA7-BC1F-F7FB617335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effectLst/>
                <a:ea typeface="Calibri" panose="020F0502020204030204" pitchFamily="34" charset="0"/>
              </a:rPr>
              <a:t>Разновидности установок</a:t>
            </a:r>
            <a:endParaRPr lang="ru-RU" sz="88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7EC65D4-73A8-5D3E-E34E-CD97CD13EF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71600" y="2171700"/>
            <a:ext cx="4447786" cy="3581401"/>
          </a:xfrm>
        </p:spPr>
        <p:txBody>
          <a:bodyPr anchor="ctr">
            <a:normAutofit/>
          </a:bodyPr>
          <a:lstStyle/>
          <a:p>
            <a:r>
              <a:rPr lang="ru-RU" dirty="0">
                <a:effectLst/>
                <a:ea typeface="Calibri" panose="020F0502020204030204" pitchFamily="34" charset="0"/>
              </a:rPr>
              <a:t>Общие и дифференцированные</a:t>
            </a:r>
          </a:p>
          <a:p>
            <a:r>
              <a:rPr lang="ru-RU" dirty="0">
                <a:effectLst/>
                <a:ea typeface="Calibri" panose="020F0502020204030204" pitchFamily="34" charset="0"/>
              </a:rPr>
              <a:t>Смысловые, целевые и операционные</a:t>
            </a:r>
            <a:endParaRPr lang="ru-RU" dirty="0">
              <a:ea typeface="Calibri" panose="020F0502020204030204" pitchFamily="34" charset="0"/>
            </a:endParaRPr>
          </a:p>
          <a:p>
            <a:r>
              <a:rPr lang="ru-RU" dirty="0">
                <a:effectLst/>
                <a:ea typeface="Calibri" panose="020F0502020204030204" pitchFamily="34" charset="0"/>
              </a:rPr>
              <a:t>Осознаваемые и неосознаваемые</a:t>
            </a:r>
          </a:p>
          <a:p>
            <a:r>
              <a:rPr lang="ru-RU" dirty="0">
                <a:effectLst/>
                <a:ea typeface="Calibri" panose="020F0502020204030204" pitchFamily="34" charset="0"/>
              </a:rPr>
              <a:t>Ограничивающие и стимулирующие рост</a:t>
            </a:r>
            <a:endParaRPr lang="ru-RU" sz="2400" dirty="0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6F6EA51B-C7E3-1058-ADB7-03EFF31515DC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1129" y="2285999"/>
            <a:ext cx="4901854" cy="28690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18827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00C8B38-F0F1-7E4F-6BE6-7842A5DA8B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Позитивные установки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695101D-2406-88CB-14B4-59599E3503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71600" y="2171700"/>
            <a:ext cx="4447786" cy="3581401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ru-RU" sz="2400" dirty="0">
                <a:solidFill>
                  <a:srgbClr val="22222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Аффирмациями</a:t>
            </a:r>
            <a:r>
              <a:rPr lang="ru-RU" sz="2400" i="1" dirty="0">
                <a:solidFill>
                  <a:srgbClr val="22222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2400" dirty="0">
                <a:solidFill>
                  <a:srgbClr val="22222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называются позитивные утверждения направленные на изменение образа мыслей и убеждений в положительном направлении.</a:t>
            </a:r>
            <a:endParaRPr lang="ru-RU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FCA780FB-C30E-5E0A-3510-49FAD5FADF3F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1246" y="2285999"/>
            <a:ext cx="4948145" cy="27833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50584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A5F80C-3E88-D964-C9E5-983D4A9E4A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Негативные установки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B518A09-AAA1-BF30-04FD-2F53C490565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477618" y="2171700"/>
            <a:ext cx="4447786" cy="3581401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ru-RU" sz="2400" dirty="0">
                <a:solidFill>
                  <a:srgbClr val="22222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Негативные установки — это</a:t>
            </a:r>
            <a:r>
              <a:rPr lang="ru-RU" sz="24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убеждения. мешающие нам жить, развиваться, двигаться к цели, выстраивать отношения, чувствовать себя счастливыми, наслаждаться жизнью.</a:t>
            </a:r>
            <a:endParaRPr lang="ru-RU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100" name="Picture 4">
            <a:extLst>
              <a:ext uri="{FF2B5EF4-FFF2-40B4-BE49-F238E27FC236}">
                <a16:creationId xmlns:a16="http://schemas.microsoft.com/office/drawing/2014/main" id="{76093688-AE9B-AE53-E063-F3E34243E0DE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8712" y="1893471"/>
            <a:ext cx="3664126" cy="38596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02473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DE4FB4-4BC3-6FDF-A5CE-0C19340AC5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Примеры позитивных и негативных установок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5F9E707-A3DD-501D-F1EC-0268ADF311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Негативные установки: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D512730-57A9-760B-F703-EA60AFAC820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Не будешь слушаться, с тобой никто дружить не будет…</a:t>
            </a:r>
          </a:p>
          <a:p>
            <a:r>
              <a:rPr lang="ru-RU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Горе ты моё!</a:t>
            </a:r>
            <a:endParaRPr lang="ru-RU" dirty="0">
              <a:solidFill>
                <a:srgbClr val="000000"/>
              </a:solidFill>
              <a:ea typeface="Times New Roman" panose="02020603050405020304" pitchFamily="18" charset="0"/>
            </a:endParaRPr>
          </a:p>
          <a:p>
            <a:r>
              <a:rPr lang="ru-RU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Плакса-Вакса, нытик, пискля!</a:t>
            </a:r>
          </a:p>
          <a:p>
            <a:r>
              <a:rPr lang="ru-RU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Вот дурашка, всё готов раздать…</a:t>
            </a:r>
            <a:endParaRPr lang="ru-RU" b="1" dirty="0">
              <a:solidFill>
                <a:srgbClr val="000000"/>
              </a:solidFill>
              <a:ea typeface="Times New Roman" panose="02020603050405020304" pitchFamily="18" charset="0"/>
            </a:endParaRPr>
          </a:p>
          <a:p>
            <a:r>
              <a:rPr lang="ru-RU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Не твоего ума дело!</a:t>
            </a:r>
            <a:endParaRPr lang="ru-RU" sz="2400" b="1" dirty="0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84F49AB0-F1A0-8784-3B45-50881D4E270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/>
              <a:t>Позитивные установки: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718601E3-0489-CFA7-6E8E-94AF71281A78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Будь собой, у каждого  в жизни будут друзья!</a:t>
            </a:r>
          </a:p>
          <a:p>
            <a:r>
              <a:rPr lang="ru-RU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Счастье ты моё, радость моя!</a:t>
            </a:r>
            <a:endParaRPr lang="ru-RU" dirty="0">
              <a:solidFill>
                <a:srgbClr val="000000"/>
              </a:solidFill>
              <a:ea typeface="Times New Roman" panose="02020603050405020304" pitchFamily="18" charset="0"/>
            </a:endParaRPr>
          </a:p>
          <a:p>
            <a:r>
              <a:rPr lang="ru-RU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Поплачь, будет легче…</a:t>
            </a:r>
          </a:p>
          <a:p>
            <a:r>
              <a:rPr lang="ru-RU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Молодец, что делишься с другими!</a:t>
            </a:r>
            <a:endParaRPr lang="ru-RU" dirty="0">
              <a:solidFill>
                <a:srgbClr val="000000"/>
              </a:solidFill>
              <a:ea typeface="Times New Roman" panose="02020603050405020304" pitchFamily="18" charset="0"/>
            </a:endParaRPr>
          </a:p>
          <a:p>
            <a:r>
              <a:rPr lang="ru-RU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А ты как думаешь?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805976891"/>
      </p:ext>
    </p:extLst>
  </p:cSld>
  <p:clrMapOvr>
    <a:masterClrMapping/>
  </p:clrMapOvr>
</p:sld>
</file>

<file path=ppt/theme/theme1.xml><?xml version="1.0" encoding="utf-8"?>
<a:theme xmlns:a="http://schemas.openxmlformats.org/drawingml/2006/main" name="Уголки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1c2eb7a32e66fb6e4260f3771546a5e2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04e1f6479c48b08974ba73b5ca973489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04082C27-02EB-4B4A-A84F-7021AA79D4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26757D5-6F93-45B0-82A2-39BC87D70F3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E155078-021E-49AB-8F30-C53CA1A5999D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«Уголки» для путешественников</Template>
  <TotalTime>138</TotalTime>
  <Words>185</Words>
  <Application>Microsoft Office PowerPoint</Application>
  <PresentationFormat>Широкоэкранный</PresentationFormat>
  <Paragraphs>29</Paragraphs>
  <Slides>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Franklin Gothic Book</vt:lpstr>
      <vt:lpstr>Уголки</vt:lpstr>
      <vt:lpstr>Роль позитивных и негативных установок в развитии дошкольника</vt:lpstr>
      <vt:lpstr>Что такое установки?</vt:lpstr>
      <vt:lpstr>Разновидности установок</vt:lpstr>
      <vt:lpstr>Позитивные установки</vt:lpstr>
      <vt:lpstr>Негативные установки</vt:lpstr>
      <vt:lpstr>Примеры позитивных и негативных установок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Роль позитивных и негативных установок в развитии дошкольника</dc:title>
  <dc:creator>Тамара Брынцева</dc:creator>
  <cp:lastModifiedBy>Тамара Брынцева</cp:lastModifiedBy>
  <cp:revision>1</cp:revision>
  <dcterms:created xsi:type="dcterms:W3CDTF">2022-10-08T13:19:38Z</dcterms:created>
  <dcterms:modified xsi:type="dcterms:W3CDTF">2022-10-08T15:37:41Z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