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57" r:id="rId8"/>
    <p:sldId id="258" r:id="rId9"/>
    <p:sldId id="259" r:id="rId10"/>
    <p:sldId id="26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F4A"/>
    <a:srgbClr val="FCFAE8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4660"/>
  </p:normalViewPr>
  <p:slideViewPr>
    <p:cSldViewPr snapToGrid="0">
      <p:cViewPr>
        <p:scale>
          <a:sx n="81" d="100"/>
          <a:sy n="81" d="100"/>
        </p:scale>
        <p:origin x="-27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19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323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574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5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22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09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04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3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577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00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042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2FB1F-4727-4B88-A4AE-151B6D974C25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BF818-E52F-4BE1-820E-E104D28D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4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41738"/>
            <a:ext cx="9144000" cy="2816771"/>
          </a:xfrm>
        </p:spPr>
        <p:txBody>
          <a:bodyPr>
            <a:normAutofit/>
          </a:bodyPr>
          <a:lstStyle/>
          <a:p>
            <a:r>
              <a:rPr lang="ru-RU" sz="4800" u="sng" dirty="0" smtClean="0">
                <a:solidFill>
                  <a:srgbClr val="F68F4A"/>
                </a:solidFill>
              </a:rPr>
              <a:t>Консультация для </a:t>
            </a:r>
            <a:r>
              <a:rPr lang="ru-RU" sz="4800" u="sng" dirty="0" smtClean="0">
                <a:solidFill>
                  <a:srgbClr val="F68F4A"/>
                </a:solidFill>
              </a:rPr>
              <a:t>родителей</a:t>
            </a:r>
            <a:br>
              <a:rPr lang="ru-RU" sz="4800" u="sng" dirty="0" smtClean="0">
                <a:solidFill>
                  <a:srgbClr val="F68F4A"/>
                </a:solidFill>
              </a:rPr>
            </a:br>
            <a:r>
              <a:rPr lang="ru-RU" sz="4800" u="sng" dirty="0" smtClean="0">
                <a:solidFill>
                  <a:srgbClr val="F68F4A"/>
                </a:solidFill>
              </a:rPr>
              <a:t>«Пальчиковая гимнастика дома»</a:t>
            </a:r>
            <a:endParaRPr lang="ru-RU" sz="4800" u="sng" dirty="0">
              <a:solidFill>
                <a:srgbClr val="F68F4A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5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93986"/>
            <a:ext cx="10515600" cy="461404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68F4A"/>
                </a:solidFill>
              </a:rPr>
              <a:t>        </a:t>
            </a:r>
            <a:r>
              <a:rPr lang="ru-RU" sz="6000" b="1" u="sng" dirty="0" smtClean="0">
                <a:solidFill>
                  <a:srgbClr val="F68F4A"/>
                </a:solidFill>
              </a:rPr>
              <a:t>Спасибо за внимание!</a:t>
            </a:r>
            <a:endParaRPr lang="ru-RU" sz="6000" b="1" u="sng" dirty="0">
              <a:solidFill>
                <a:srgbClr val="F68F4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48910" y="4508937"/>
            <a:ext cx="3570890" cy="1668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36220" y="3615559"/>
            <a:ext cx="4017579" cy="256140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02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795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u="sng" dirty="0" smtClean="0">
                <a:solidFill>
                  <a:srgbClr val="F68F4A"/>
                </a:solidFill>
              </a:rPr>
              <a:t>Что же это такое?</a:t>
            </a:r>
            <a:endParaRPr lang="ru-RU" u="sng" dirty="0">
              <a:solidFill>
                <a:srgbClr val="F68F4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5007" y="1690688"/>
            <a:ext cx="6327227" cy="4486275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>
                <a:solidFill>
                  <a:srgbClr val="F68F4A"/>
                </a:solidFill>
              </a:rPr>
              <a:t>Пальчиковая гимнастика </a:t>
            </a:r>
            <a:r>
              <a:rPr lang="ru-RU" dirty="0">
                <a:solidFill>
                  <a:srgbClr val="F68F4A"/>
                </a:solidFill>
              </a:rPr>
              <a:t>— это упражнения для развития мелкой моторики (координация движений в сочетании с речью). — это инсценировка стихов или каких-либо историй при помощи пальцев. </a:t>
            </a:r>
            <a:r>
              <a:rPr lang="ru-RU" b="1" u="sng" dirty="0">
                <a:solidFill>
                  <a:srgbClr val="F68F4A"/>
                </a:solidFill>
              </a:rPr>
              <a:t>Пальчиковые игры </a:t>
            </a:r>
            <a:r>
              <a:rPr lang="ru-RU" dirty="0">
                <a:solidFill>
                  <a:srgbClr val="F68F4A"/>
                </a:solidFill>
              </a:rPr>
              <a:t>— это упражнения пальчиковой гимнастики 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01507" y="2263149"/>
            <a:ext cx="5097517" cy="235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7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5615"/>
            <a:ext cx="10515600" cy="1387365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rgbClr val="F68F4A"/>
                </a:solidFill>
              </a:rPr>
              <a:t>Значение пальчиковой гимнастики</a:t>
            </a:r>
            <a:endParaRPr lang="ru-RU" u="sng" dirty="0">
              <a:solidFill>
                <a:srgbClr val="F68F4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87972" y="1387366"/>
            <a:ext cx="10174014" cy="53077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68F4A"/>
                </a:solidFill>
              </a:rPr>
              <a:t>Выполнение упражнений и ритмических движений пальцами приводит к возбуждению в речевых центрах головного мозга и резкому усилению согласованной деятельности речевых зон, что, в конечном итоге, стимулирует развитие речи.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 Игры с пальчиками создают благоприятный эмоциональный фон. 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Ребёнок учится концентрировать своё внимание и правильно его распределять.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 При сопровождении упражнения короткими стихотворными строчками, речь ребёнка становится более чёткой, ритмичной, яркой, усиливается контроль за выполняемыми движениями.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 Выполнение пальчиковой гимнастики способствует развитию памяти ребёнка. 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Развивается воображение и фантазия. 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Регулярное выполнение упражнений укрепляют мышцы кистей и пальцев рук, повышают подвижность и гибкость.</a:t>
            </a:r>
            <a:endParaRPr lang="ru-RU" dirty="0">
              <a:solidFill>
                <a:srgbClr val="F68F4A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849710" y="5213131"/>
            <a:ext cx="2504090" cy="963832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90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1229"/>
            <a:ext cx="10515600" cy="1418895"/>
          </a:xfrm>
        </p:spPr>
        <p:txBody>
          <a:bodyPr/>
          <a:lstStyle/>
          <a:p>
            <a:r>
              <a:rPr lang="ru-RU" dirty="0" smtClean="0">
                <a:solidFill>
                  <a:srgbClr val="F68F4A"/>
                </a:solidFill>
              </a:rPr>
              <a:t>     </a:t>
            </a:r>
            <a:r>
              <a:rPr lang="ru-RU" u="sng" dirty="0" smtClean="0">
                <a:solidFill>
                  <a:srgbClr val="F68F4A"/>
                </a:solidFill>
              </a:rPr>
              <a:t>С </a:t>
            </a:r>
            <a:r>
              <a:rPr lang="ru-RU" u="sng" dirty="0">
                <a:solidFill>
                  <a:srgbClr val="F68F4A"/>
                </a:solidFill>
              </a:rPr>
              <a:t>какого возраста можно выполнять </a:t>
            </a:r>
            <a:r>
              <a:rPr lang="ru-RU" u="sng" dirty="0" smtClean="0">
                <a:solidFill>
                  <a:srgbClr val="F68F4A"/>
                </a:solidFill>
              </a:rPr>
              <a:t>        упражнения</a:t>
            </a:r>
            <a:r>
              <a:rPr lang="ru-RU" u="sng" dirty="0">
                <a:solidFill>
                  <a:srgbClr val="F68F4A"/>
                </a:solidFill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68F4A"/>
                </a:solidFill>
              </a:rPr>
              <a:t>В Японии упражнения для пальчиков начинают выполнять с 3-х месячного возраста</a:t>
            </a:r>
            <a:r>
              <a:rPr lang="ru-RU" dirty="0" smtClean="0">
                <a:solidFill>
                  <a:srgbClr val="F68F4A"/>
                </a:solidFill>
              </a:rPr>
              <a:t>.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 </a:t>
            </a:r>
            <a:r>
              <a:rPr lang="ru-RU" dirty="0">
                <a:solidFill>
                  <a:srgbClr val="F68F4A"/>
                </a:solidFill>
              </a:rPr>
              <a:t>Некоторые специалисты советуют заниматься пальчиковой гимнастикой с 6-7 месяцев. </a:t>
            </a:r>
            <a:endParaRPr lang="ru-RU" dirty="0" smtClean="0">
              <a:solidFill>
                <a:srgbClr val="F68F4A"/>
              </a:solidFill>
            </a:endParaRPr>
          </a:p>
          <a:p>
            <a:r>
              <a:rPr lang="ru-RU" dirty="0" smtClean="0">
                <a:solidFill>
                  <a:srgbClr val="F68F4A"/>
                </a:solidFill>
              </a:rPr>
              <a:t>Упражнения </a:t>
            </a:r>
            <a:r>
              <a:rPr lang="ru-RU" dirty="0">
                <a:solidFill>
                  <a:srgbClr val="F68F4A"/>
                </a:solidFill>
              </a:rPr>
              <a:t>для пальчиковой гимнастики подбираются с учетом возраста ребенка. </a:t>
            </a:r>
            <a:endParaRPr lang="ru-RU" dirty="0" smtClean="0">
              <a:solidFill>
                <a:srgbClr val="F68F4A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3752193"/>
            <a:ext cx="5546834" cy="18603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68F4A"/>
                </a:solidFill>
              </a:rPr>
              <a:t>Работу по развитию движений пальцев и кисти рук следует проводить систематически по </a:t>
            </a:r>
          </a:p>
          <a:p>
            <a:pPr marL="0" indent="0">
              <a:buNone/>
            </a:pPr>
            <a:r>
              <a:rPr lang="ru-RU" dirty="0">
                <a:solidFill>
                  <a:srgbClr val="F68F4A"/>
                </a:solidFill>
              </a:rPr>
              <a:t> </a:t>
            </a:r>
            <a:r>
              <a:rPr lang="ru-RU" dirty="0" smtClean="0">
                <a:solidFill>
                  <a:srgbClr val="F68F4A"/>
                </a:solidFill>
              </a:rPr>
              <a:t>       </a:t>
            </a:r>
            <a:r>
              <a:rPr lang="ru-RU" dirty="0" smtClean="0">
                <a:solidFill>
                  <a:srgbClr val="C00000"/>
                </a:solidFill>
              </a:rPr>
              <a:t>2-5 минут ежедневно.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570" y="1377317"/>
            <a:ext cx="3795197" cy="225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57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68F4A"/>
                </a:solidFill>
              </a:rPr>
              <a:t>  </a:t>
            </a:r>
            <a:r>
              <a:rPr lang="ru-RU" u="sng" dirty="0" smtClean="0">
                <a:solidFill>
                  <a:srgbClr val="F68F4A"/>
                </a:solidFill>
              </a:rPr>
              <a:t>Игры, развивающие мелкую моторику:</a:t>
            </a:r>
            <a:endParaRPr lang="ru-RU" u="sng" dirty="0">
              <a:solidFill>
                <a:srgbClr val="F68F4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2054" y="1933903"/>
            <a:ext cx="5749159" cy="39413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68F4A"/>
                </a:solidFill>
              </a:rPr>
              <a:t> </a:t>
            </a:r>
            <a:r>
              <a:rPr lang="ru-RU" dirty="0" smtClean="0">
                <a:solidFill>
                  <a:srgbClr val="F68F4A"/>
                </a:solidFill>
              </a:rPr>
              <a:t>«Моя семья»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 «Мы писали» 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 «Идет коза рогатая» 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   Игра на рояле</a:t>
            </a:r>
          </a:p>
          <a:p>
            <a:r>
              <a:rPr lang="ru-RU" dirty="0" smtClean="0">
                <a:solidFill>
                  <a:srgbClr val="F68F4A"/>
                </a:solidFill>
              </a:rPr>
              <a:t>   Застегивание </a:t>
            </a:r>
            <a:r>
              <a:rPr lang="ru-RU" dirty="0">
                <a:solidFill>
                  <a:srgbClr val="F68F4A"/>
                </a:solidFill>
              </a:rPr>
              <a:t>и расстегивание пуговиц </a:t>
            </a:r>
            <a:endParaRPr lang="ru-RU" dirty="0" smtClean="0">
              <a:solidFill>
                <a:srgbClr val="F68F4A"/>
              </a:solidFill>
            </a:endParaRPr>
          </a:p>
          <a:p>
            <a:r>
              <a:rPr lang="ru-RU" dirty="0" smtClean="0">
                <a:solidFill>
                  <a:srgbClr val="F68F4A"/>
                </a:solidFill>
              </a:rPr>
              <a:t>   Завязывание </a:t>
            </a:r>
            <a:r>
              <a:rPr lang="ru-RU" dirty="0">
                <a:solidFill>
                  <a:srgbClr val="F68F4A"/>
                </a:solidFill>
              </a:rPr>
              <a:t>шнурков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36336" y="1933903"/>
            <a:ext cx="3913194" cy="332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44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68F4A"/>
                </a:solidFill>
              </a:rPr>
              <a:t>                       </a:t>
            </a:r>
            <a:r>
              <a:rPr lang="ru-RU" u="sng" dirty="0" smtClean="0">
                <a:solidFill>
                  <a:srgbClr val="F68F4A"/>
                </a:solidFill>
              </a:rPr>
              <a:t>«Моя семья»</a:t>
            </a:r>
            <a:endParaRPr lang="ru-RU" u="sng" dirty="0">
              <a:solidFill>
                <a:srgbClr val="F68F4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8690" y="2144110"/>
            <a:ext cx="6526923" cy="43933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68F4A"/>
                </a:solidFill>
              </a:rPr>
              <a:t>Этот пальчик – дедушка, </a:t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Этот пальчик - бабушка, </a:t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Этот пальчик – папочка, </a:t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Этот пальчик - мамочка, </a:t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Этот пальчик – я, </a:t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Вот и вся мая семья!</a:t>
            </a:r>
            <a:endParaRPr lang="ru-RU" dirty="0">
              <a:solidFill>
                <a:srgbClr val="F68F4A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96303" y="4078013"/>
            <a:ext cx="5457497" cy="168165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68F4A"/>
                </a:solidFill>
              </a:rPr>
              <a:t>Поочередно сгибать пальцы на обеих руках, начиная с большого, на последнюю строчку – показать ладошки.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70" y="1566041"/>
            <a:ext cx="2980665" cy="242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5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r>
              <a:rPr lang="ru-RU" u="sng" dirty="0" smtClean="0">
                <a:solidFill>
                  <a:srgbClr val="F68F4A"/>
                </a:solidFill>
              </a:rPr>
              <a:t>«Мы писали»</a:t>
            </a:r>
            <a:endParaRPr lang="ru-RU" u="sng" dirty="0">
              <a:solidFill>
                <a:srgbClr val="F68F4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21069" y="1836135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68F4A"/>
                </a:solidFill>
              </a:rPr>
              <a:t>Мы писали, мы писали,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Наши </a:t>
            </a:r>
            <a:r>
              <a:rPr lang="ru-RU" dirty="0">
                <a:solidFill>
                  <a:srgbClr val="F68F4A"/>
                </a:solidFill>
              </a:rPr>
              <a:t>пальчики устали.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Вы </a:t>
            </a:r>
            <a:r>
              <a:rPr lang="ru-RU" dirty="0">
                <a:solidFill>
                  <a:srgbClr val="F68F4A"/>
                </a:solidFill>
              </a:rPr>
              <a:t>скачите, пальчики,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Как </a:t>
            </a:r>
            <a:r>
              <a:rPr lang="ru-RU" dirty="0">
                <a:solidFill>
                  <a:srgbClr val="F68F4A"/>
                </a:solidFill>
              </a:rPr>
              <a:t>солнечные зайчики.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Прыг - </a:t>
            </a:r>
            <a:r>
              <a:rPr lang="ru-RU" dirty="0">
                <a:solidFill>
                  <a:srgbClr val="F68F4A"/>
                </a:solidFill>
              </a:rPr>
              <a:t>скок, </a:t>
            </a:r>
            <a:r>
              <a:rPr lang="ru-RU" dirty="0" smtClean="0">
                <a:solidFill>
                  <a:srgbClr val="F68F4A"/>
                </a:solidFill>
              </a:rPr>
              <a:t>прыг - </a:t>
            </a:r>
            <a:r>
              <a:rPr lang="ru-RU" dirty="0">
                <a:solidFill>
                  <a:srgbClr val="F68F4A"/>
                </a:solidFill>
              </a:rPr>
              <a:t>скок, Прискакали на лужок.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Ветер </a:t>
            </a:r>
            <a:r>
              <a:rPr lang="ru-RU" dirty="0">
                <a:solidFill>
                  <a:srgbClr val="F68F4A"/>
                </a:solidFill>
              </a:rPr>
              <a:t>травушку качает,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Влево- </a:t>
            </a:r>
            <a:r>
              <a:rPr lang="ru-RU" dirty="0">
                <a:solidFill>
                  <a:srgbClr val="F68F4A"/>
                </a:solidFill>
              </a:rPr>
              <a:t>вправо наклоняет.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Вы </a:t>
            </a:r>
            <a:r>
              <a:rPr lang="ru-RU" dirty="0">
                <a:solidFill>
                  <a:srgbClr val="F68F4A"/>
                </a:solidFill>
              </a:rPr>
              <a:t>не бойтесь ветра зайки, Веселитесь на лужайке.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206280" y="1492469"/>
            <a:ext cx="2114879" cy="265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08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</a:t>
            </a:r>
            <a:r>
              <a:rPr lang="ru-RU" u="sng" dirty="0" smtClean="0">
                <a:solidFill>
                  <a:srgbClr val="F68F4A"/>
                </a:solidFill>
              </a:rPr>
              <a:t>«Идет коза рогатая»</a:t>
            </a:r>
            <a:endParaRPr lang="ru-RU" u="sng" dirty="0">
              <a:solidFill>
                <a:srgbClr val="F68F4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23697" y="2055813"/>
            <a:ext cx="5812220" cy="460774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68F4A"/>
                </a:solidFill>
              </a:rPr>
              <a:t>Идет коза рогатая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Идет </a:t>
            </a:r>
            <a:r>
              <a:rPr lang="ru-RU" dirty="0">
                <a:solidFill>
                  <a:srgbClr val="F68F4A"/>
                </a:solidFill>
              </a:rPr>
              <a:t>коза богатая,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Ножками </a:t>
            </a:r>
            <a:r>
              <a:rPr lang="ru-RU" dirty="0">
                <a:solidFill>
                  <a:srgbClr val="F68F4A"/>
                </a:solidFill>
              </a:rPr>
              <a:t>топ- топ!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Глазками </a:t>
            </a:r>
            <a:r>
              <a:rPr lang="ru-RU" dirty="0">
                <a:solidFill>
                  <a:srgbClr val="F68F4A"/>
                </a:solidFill>
              </a:rPr>
              <a:t>хлоп- хлоп!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Кто </a:t>
            </a:r>
            <a:r>
              <a:rPr lang="ru-RU" dirty="0">
                <a:solidFill>
                  <a:srgbClr val="F68F4A"/>
                </a:solidFill>
              </a:rPr>
              <a:t>каши не ест,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Молока </a:t>
            </a:r>
            <a:r>
              <a:rPr lang="ru-RU" dirty="0">
                <a:solidFill>
                  <a:srgbClr val="F68F4A"/>
                </a:solidFill>
              </a:rPr>
              <a:t>не пьет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Того </a:t>
            </a:r>
            <a:r>
              <a:rPr lang="ru-RU" dirty="0">
                <a:solidFill>
                  <a:srgbClr val="F68F4A"/>
                </a:solidFill>
              </a:rPr>
              <a:t>коза </a:t>
            </a:r>
            <a:r>
              <a:rPr lang="ru-RU" dirty="0" smtClean="0">
                <a:solidFill>
                  <a:srgbClr val="F68F4A"/>
                </a:solidFill>
              </a:rPr>
              <a:t/>
            </a:r>
            <a:br>
              <a:rPr lang="ru-RU" dirty="0" smtClean="0">
                <a:solidFill>
                  <a:srgbClr val="F68F4A"/>
                </a:solidFill>
              </a:rPr>
            </a:br>
            <a:r>
              <a:rPr lang="ru-RU" dirty="0" smtClean="0">
                <a:solidFill>
                  <a:srgbClr val="F68F4A"/>
                </a:solidFill>
              </a:rPr>
              <a:t>Забодает</a:t>
            </a:r>
            <a:r>
              <a:rPr lang="ru-RU" dirty="0">
                <a:solidFill>
                  <a:srgbClr val="F68F4A"/>
                </a:solidFill>
              </a:rPr>
              <a:t>, </a:t>
            </a:r>
            <a:r>
              <a:rPr lang="ru-RU" dirty="0" smtClean="0">
                <a:solidFill>
                  <a:srgbClr val="F68F4A"/>
                </a:solidFill>
              </a:rPr>
              <a:t>забодает!</a:t>
            </a:r>
            <a:endParaRPr lang="ru-RU" dirty="0">
              <a:solidFill>
                <a:srgbClr val="F68F4A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71630" y="2122646"/>
            <a:ext cx="3662363" cy="29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51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414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68F4A"/>
                </a:solidFill>
              </a:rPr>
              <a:t>Заключение</a:t>
            </a:r>
            <a:r>
              <a:rPr lang="ru-RU" dirty="0" smtClean="0">
                <a:solidFill>
                  <a:srgbClr val="F68F4A"/>
                </a:solidFill>
              </a:rPr>
              <a:t> </a:t>
            </a:r>
            <a:endParaRPr lang="ru-RU" dirty="0">
              <a:solidFill>
                <a:srgbClr val="F68F4A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690688"/>
            <a:ext cx="10765222" cy="39954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dirty="0">
                <a:solidFill>
                  <a:srgbClr val="F68F4A"/>
                </a:solidFill>
              </a:rPr>
              <a:t>Пальчиковые игры и упражнения </a:t>
            </a:r>
            <a:r>
              <a:rPr lang="ru-RU" dirty="0">
                <a:solidFill>
                  <a:srgbClr val="F68F4A"/>
                </a:solidFill>
              </a:rPr>
              <a:t>– уникальное средство для развития мелкой моторики и речи в их единстве и взаимосвязи. Разучивание текстов с использованием «пальчиковой» гимнастики стимулирует развитие речи, пространственного, наглядно-действенного  мышления, произвольного и непроизвольного внимания, слухового и зрительного восприятия, быстроту реакции и эмоциональную выразительность, способность сосредотачиваться, расширяют кругозор и словарный запас детей, дают первоначальные математические представления и экологические знания, обогащают знания детей о собственном теле, создают положительное эмоциональное состояние, воспитывают уверенность в себе.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562896" y="4918841"/>
            <a:ext cx="790903" cy="1258122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4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305</Words>
  <Application>Microsoft Office PowerPoint</Application>
  <PresentationFormat>Произвольный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Консультация для родителей «Пальчиковая гимнастика дома»</vt:lpstr>
      <vt:lpstr>                      Что же это такое?</vt:lpstr>
      <vt:lpstr>Значение пальчиковой гимнастики</vt:lpstr>
      <vt:lpstr>     С какого возраста можно выполнять         упражнения?</vt:lpstr>
      <vt:lpstr>  Игры, развивающие мелкую моторику:</vt:lpstr>
      <vt:lpstr>                       «Моя семья»</vt:lpstr>
      <vt:lpstr>                           «Мы писали»</vt:lpstr>
      <vt:lpstr>                   «Идет коза рогатая»</vt:lpstr>
      <vt:lpstr>Заключение </vt:lpstr>
      <vt:lpstr>       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Home</cp:lastModifiedBy>
  <cp:revision>11</cp:revision>
  <dcterms:created xsi:type="dcterms:W3CDTF">2021-02-19T14:25:27Z</dcterms:created>
  <dcterms:modified xsi:type="dcterms:W3CDTF">2023-06-26T12:47:15Z</dcterms:modified>
</cp:coreProperties>
</file>